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.xml" ContentType="application/vnd.openxmlformats-officedocument.presentationml.notesSlid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9.xml" ContentType="application/vnd.openxmlformats-officedocument.themeOverrid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0.xml" ContentType="application/vnd.openxmlformats-officedocument.themeOverrid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6.xml" ContentType="application/vnd.openxmlformats-officedocument.presentationml.notesSlid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2.xml" ContentType="application/vnd.openxmlformats-officedocument.themeOverrid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3.xml" ContentType="application/vnd.openxmlformats-officedocument.themeOverride+xml"/>
  <Override PartName="/ppt/notesSlides/notesSlide8.xml" ContentType="application/vnd.openxmlformats-officedocument.presentationml.notesSlid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14.xml" ContentType="application/vnd.openxmlformats-officedocument.themeOverride+xml"/>
  <Override PartName="/ppt/notesSlides/notesSlide9.xml" ContentType="application/vnd.openxmlformats-officedocument.presentationml.notesSlid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0.xml" ContentType="application/vnd.openxmlformats-officedocument.presentationml.notesSlid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15.xml" ContentType="application/vnd.openxmlformats-officedocument.themeOverrid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16.xml" ContentType="application/vnd.openxmlformats-officedocument.themeOverrid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17.xml" ContentType="application/vnd.openxmlformats-officedocument.themeOverrid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9155" r:id="rId2"/>
    <p:sldId id="9165" r:id="rId3"/>
    <p:sldId id="9161" r:id="rId4"/>
    <p:sldId id="9152" r:id="rId5"/>
    <p:sldId id="8000" r:id="rId6"/>
    <p:sldId id="9160" r:id="rId7"/>
    <p:sldId id="9153" r:id="rId8"/>
    <p:sldId id="9162" r:id="rId9"/>
    <p:sldId id="9156" r:id="rId10"/>
    <p:sldId id="9149" r:id="rId11"/>
    <p:sldId id="9166" r:id="rId12"/>
    <p:sldId id="9157" r:id="rId13"/>
    <p:sldId id="9158" r:id="rId14"/>
    <p:sldId id="9163" r:id="rId15"/>
    <p:sldId id="9159" r:id="rId16"/>
    <p:sldId id="9150" r:id="rId17"/>
    <p:sldId id="9169" r:id="rId18"/>
    <p:sldId id="9170" r:id="rId19"/>
    <p:sldId id="9168" r:id="rId20"/>
    <p:sldId id="7371" r:id="rId21"/>
    <p:sldId id="9171" r:id="rId22"/>
    <p:sldId id="7394" r:id="rId23"/>
    <p:sldId id="9172" r:id="rId24"/>
    <p:sldId id="8242" r:id="rId25"/>
    <p:sldId id="9154" r:id="rId26"/>
    <p:sldId id="7393" r:id="rId27"/>
    <p:sldId id="9164" r:id="rId28"/>
    <p:sldId id="9167" r:id="rId29"/>
  </p:sldIdLst>
  <p:sldSz cx="12801600" cy="77724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rismo" id="{5FF814CB-FF9C-4D80-BDB9-72361B01B69D}">
          <p14:sldIdLst>
            <p14:sldId id="9155"/>
          </p14:sldIdLst>
        </p14:section>
        <p14:section name="Demanda" id="{B9C202C2-DA1E-408C-B5AB-6BEB9A846E2F}">
          <p14:sldIdLst>
            <p14:sldId id="9165"/>
            <p14:sldId id="9161"/>
            <p14:sldId id="9152"/>
          </p14:sldIdLst>
        </p14:section>
        <p14:section name="Vertical" id="{26FE3FFC-EAE3-44D9-AF1E-EAB49C04F385}">
          <p14:sldIdLst>
            <p14:sldId id="8000"/>
            <p14:sldId id="9160"/>
            <p14:sldId id="9153"/>
            <p14:sldId id="9162"/>
            <p14:sldId id="9156"/>
            <p14:sldId id="9149"/>
          </p14:sldIdLst>
        </p14:section>
        <p14:section name="Horizontal" id="{BF4F1ADF-1351-47F0-855C-7FC4743A4F36}">
          <p14:sldIdLst>
            <p14:sldId id="9166"/>
            <p14:sldId id="9157"/>
            <p14:sldId id="9158"/>
            <p14:sldId id="9163"/>
            <p14:sldId id="9159"/>
            <p14:sldId id="9150"/>
          </p14:sldIdLst>
        </p14:section>
        <p14:section name="Necesidad vivienda" id="{6FD9C1B9-2731-48C5-AF67-6663055D7A11}">
          <p14:sldIdLst>
            <p14:sldId id="9169"/>
            <p14:sldId id="9170"/>
            <p14:sldId id="9168"/>
            <p14:sldId id="7371"/>
            <p14:sldId id="9171"/>
            <p14:sldId id="7394"/>
            <p14:sldId id="9172"/>
            <p14:sldId id="8242"/>
            <p14:sldId id="9154"/>
            <p14:sldId id="7393"/>
          </p14:sldIdLst>
        </p14:section>
        <p14:section name="Acuario" id="{4DE1B732-4642-43C5-B9C8-269F9B1AFDAD}">
          <p14:sldIdLst>
            <p14:sldId id="9164"/>
            <p14:sldId id="9167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2380" userDrawn="1">
          <p15:clr>
            <a:srgbClr val="A4A3A4"/>
          </p15:clr>
        </p15:guide>
        <p15:guide id="5" pos="675" userDrawn="1">
          <p15:clr>
            <a:srgbClr val="A4A3A4"/>
          </p15:clr>
        </p15:guide>
        <p15:guide id="6" orient="horz" pos="860" userDrawn="1">
          <p15:clr>
            <a:srgbClr val="A4A3A4"/>
          </p15:clr>
        </p15:guide>
        <p15:guide id="7" orient="horz" pos="4126" userDrawn="1">
          <p15:clr>
            <a:srgbClr val="A4A3A4"/>
          </p15:clr>
        </p15:guide>
        <p15:guide id="8" pos="4032" userDrawn="1">
          <p15:clr>
            <a:srgbClr val="A4A3A4"/>
          </p15:clr>
        </p15:guide>
        <p15:guide id="9" pos="108" userDrawn="1">
          <p15:clr>
            <a:srgbClr val="A4A3A4"/>
          </p15:clr>
        </p15:guide>
        <p15:guide id="10" pos="6912" userDrawn="1">
          <p15:clr>
            <a:srgbClr val="A4A3A4"/>
          </p15:clr>
        </p15:guide>
        <p15:guide id="11" pos="7842" userDrawn="1">
          <p15:clr>
            <a:srgbClr val="A4A3A4"/>
          </p15:clr>
        </p15:guide>
        <p15:guide id="12" pos="3170" userDrawn="1">
          <p15:clr>
            <a:srgbClr val="A4A3A4"/>
          </p15:clr>
        </p15:guide>
        <p15:guide id="13" orient="horz" pos="1042" userDrawn="1">
          <p15:clr>
            <a:srgbClr val="A4A3A4"/>
          </p15:clr>
        </p15:guide>
        <p15:guide id="14" orient="horz" pos="4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la guadalupe" initials="kg" lastIdx="2" clrIdx="0">
    <p:extLst>
      <p:ext uri="{19B8F6BF-5375-455C-9EA6-DF929625EA0E}">
        <p15:presenceInfo xmlns:p15="http://schemas.microsoft.com/office/powerpoint/2012/main" userId="2cd3ee6662d26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C00"/>
    <a:srgbClr val="DAA400"/>
    <a:srgbClr val="F3B700"/>
    <a:srgbClr val="FFC859"/>
    <a:srgbClr val="FFD695"/>
    <a:srgbClr val="FFDDA7"/>
    <a:srgbClr val="FFF5E5"/>
    <a:srgbClr val="156082"/>
    <a:srgbClr val="0D3A4E"/>
    <a:srgbClr val="A02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5" autoAdjust="0"/>
    <p:restoredTop sz="95383" autoAdjust="0"/>
  </p:normalViewPr>
  <p:slideViewPr>
    <p:cSldViewPr snapToGrid="0">
      <p:cViewPr>
        <p:scale>
          <a:sx n="50" d="100"/>
          <a:sy n="50" d="100"/>
        </p:scale>
        <p:origin x="568" y="324"/>
      </p:cViewPr>
      <p:guideLst>
        <p:guide orient="horz" pos="2380"/>
        <p:guide pos="675"/>
        <p:guide orient="horz" pos="860"/>
        <p:guide orient="horz" pos="4126"/>
        <p:guide pos="4032"/>
        <p:guide pos="108"/>
        <p:guide pos="6912"/>
        <p:guide pos="7842"/>
        <p:guide pos="3170"/>
        <p:guide orient="horz" pos="1042"/>
        <p:guide orient="horz" pos="475"/>
      </p:guideLst>
    </p:cSldViewPr>
  </p:slideViewPr>
  <p:outlineViewPr>
    <p:cViewPr>
      <p:scale>
        <a:sx n="33" d="100"/>
        <a:sy n="33" d="100"/>
      </p:scale>
      <p:origin x="0" y="-40925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-901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ulio\Downloads\Telegram%20Desktop\BD_tur_RT_CRUC_Vue%20_vers2.0(ht_actualizado)%20(1)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atty\Downloads\Lista%201linea%20Mazatla&#769;n%20Agosto%202025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7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8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9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10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11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12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13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Libro3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14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15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16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18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19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ownloads\Telegram%20Desktop\Libro4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Microsoft_Excel_Worksheet20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ownloads\Telegram%20Desktop\Libro4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OneDrive\Documentos\Trabajo\Ideas%20Frescas\Proyectos\Demanda\Base%20de%20datos%20glob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580791102162217E-2"/>
          <c:y val="0.14465408805031446"/>
          <c:w val="0.95560532022886324"/>
          <c:h val="0.8121069182389937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anuales'!$C$11</c:f>
              <c:strCache>
                <c:ptCount val="1"/>
              </c:strCache>
            </c:strRef>
          </c:tx>
          <c:spPr>
            <a:ln w="635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3175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1061522868249081E-2"/>
                  <c:y val="-9.4910679762994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B-4E79-9E36-2539DE1861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itchFamily="2" charset="77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'Visitantes anuales'!$D$11:$X$11</c:f>
              <c:numCache>
                <c:formatCode>0.0%</c:formatCode>
                <c:ptCount val="21"/>
                <c:pt idx="0">
                  <c:v>-1.1853852202888055E-2</c:v>
                </c:pt>
                <c:pt idx="1">
                  <c:v>4.6697675770041913E-2</c:v>
                </c:pt>
                <c:pt idx="2">
                  <c:v>0.13625024964355911</c:v>
                </c:pt>
                <c:pt idx="3">
                  <c:v>8.8401100746838407E-2</c:v>
                </c:pt>
                <c:pt idx="4">
                  <c:v>-3.4610127895608453E-2</c:v>
                </c:pt>
                <c:pt idx="5">
                  <c:v>2.77291222631273E-2</c:v>
                </c:pt>
                <c:pt idx="6">
                  <c:v>9.5738336246168856E-2</c:v>
                </c:pt>
                <c:pt idx="7">
                  <c:v>0.10230474742984959</c:v>
                </c:pt>
                <c:pt idx="8">
                  <c:v>3.1182896962513612E-2</c:v>
                </c:pt>
                <c:pt idx="9">
                  <c:v>8.7132792399954986E-2</c:v>
                </c:pt>
                <c:pt idx="10">
                  <c:v>0.14309119685134389</c:v>
                </c:pt>
                <c:pt idx="11">
                  <c:v>5.0461453507493294E-2</c:v>
                </c:pt>
                <c:pt idx="12">
                  <c:v>0.12926502135554568</c:v>
                </c:pt>
                <c:pt idx="13">
                  <c:v>-0.35205084375635359</c:v>
                </c:pt>
                <c:pt idx="14">
                  <c:v>0.45767006826079193</c:v>
                </c:pt>
                <c:pt idx="15">
                  <c:v>4.0540055714626884E-2</c:v>
                </c:pt>
                <c:pt idx="16">
                  <c:v>-0.10746230086449068</c:v>
                </c:pt>
                <c:pt idx="17">
                  <c:v>-2.3629479644956885E-2</c:v>
                </c:pt>
                <c:pt idx="18">
                  <c:v>-0.24091303637141531</c:v>
                </c:pt>
                <c:pt idx="19">
                  <c:v>-8.2866189251869324E-2</c:v>
                </c:pt>
                <c:pt idx="20">
                  <c:v>-8.2866286829604327E-2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AB-4E79-9E36-2539DE18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668831"/>
        <c:axId val="993751343"/>
      </c:lineChart>
      <c:catAx>
        <c:axId val="9936688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3751343"/>
        <c:crosses val="autoZero"/>
        <c:auto val="1"/>
        <c:lblAlgn val="ctr"/>
        <c:lblOffset val="100"/>
        <c:noMultiLvlLbl val="0"/>
      </c:catAx>
      <c:valAx>
        <c:axId val="99375134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99366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317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Vertical!$W$39:$W$50</c:f>
              <c:numCache>
                <c:formatCode>0%</c:formatCode>
                <c:ptCount val="12"/>
                <c:pt idx="0">
                  <c:v>0.21621621621621623</c:v>
                </c:pt>
                <c:pt idx="1">
                  <c:v>0.66666666666666663</c:v>
                </c:pt>
                <c:pt idx="2">
                  <c:v>7.3333333333333334E-2</c:v>
                </c:pt>
                <c:pt idx="3">
                  <c:v>0.57556935817805388</c:v>
                </c:pt>
                <c:pt idx="4">
                  <c:v>0.41130091984231276</c:v>
                </c:pt>
                <c:pt idx="5">
                  <c:v>2.5139664804469275E-2</c:v>
                </c:pt>
                <c:pt idx="6">
                  <c:v>0.34968210717529519</c:v>
                </c:pt>
                <c:pt idx="7">
                  <c:v>0.16554508748317631</c:v>
                </c:pt>
                <c:pt idx="8">
                  <c:v>0.43591224018475749</c:v>
                </c:pt>
                <c:pt idx="9">
                  <c:v>-0.10977080820265379</c:v>
                </c:pt>
                <c:pt idx="10">
                  <c:v>-0.26151761517615174</c:v>
                </c:pt>
                <c:pt idx="11">
                  <c:v>-8.6238532110091748E-2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C-4430-966D-BBB9D1495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Vertical!$S$41:$S$50</c:f>
              <c:numCache>
                <c:formatCode>_-* #,##0_-;\-* #,##0_-;_-* "-"??_-;_-@_-</c:formatCode>
                <c:ptCount val="10"/>
                <c:pt idx="0">
                  <c:v>483</c:v>
                </c:pt>
                <c:pt idx="1">
                  <c:v>761</c:v>
                </c:pt>
                <c:pt idx="2">
                  <c:v>1074</c:v>
                </c:pt>
                <c:pt idx="3">
                  <c:v>1101</c:v>
                </c:pt>
                <c:pt idx="4">
                  <c:v>1486</c:v>
                </c:pt>
                <c:pt idx="5">
                  <c:v>1732</c:v>
                </c:pt>
                <c:pt idx="6">
                  <c:v>2487</c:v>
                </c:pt>
                <c:pt idx="7">
                  <c:v>2214</c:v>
                </c:pt>
                <c:pt idx="8">
                  <c:v>1635</c:v>
                </c:pt>
                <c:pt idx="9">
                  <c:v>1228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3-4DE2-8A39-E412DD178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3455"/>
        <c:axId val="215943935"/>
      </c:lineChart>
      <c:catAx>
        <c:axId val="215943455"/>
        <c:scaling>
          <c:orientation val="minMax"/>
        </c:scaling>
        <c:delete val="1"/>
        <c:axPos val="b"/>
        <c:majorTickMark val="none"/>
        <c:minorTickMark val="none"/>
        <c:tickLblPos val="nextTo"/>
        <c:crossAx val="215943935"/>
        <c:crosses val="autoZero"/>
        <c:auto val="1"/>
        <c:lblAlgn val="ctr"/>
        <c:lblOffset val="100"/>
        <c:noMultiLvlLbl val="0"/>
      </c:catAx>
      <c:valAx>
        <c:axId val="215943935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15943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33"/>
              <c:layout>
                <c:manualLayout>
                  <c:x val="-2.3795010174290011E-2"/>
                  <c:y val="3.08467524112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CA-4BFA-BC18-64E2BEF2A3F5}"/>
                </c:ext>
              </c:extLst>
            </c:dLbl>
            <c:dLbl>
              <c:idx val="34"/>
              <c:layout>
                <c:manualLayout>
                  <c:x val="-3.1660178713615851E-2"/>
                  <c:y val="-3.5179741044222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Vertical!$J$15:$J$52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294</c:v>
                </c:pt>
                <c:pt idx="34" formatCode="0">
                  <c:v>297</c:v>
                </c:pt>
                <c:pt idx="35" formatCode="0">
                  <c:v>162</c:v>
                </c:pt>
                <c:pt idx="36" formatCode="0">
                  <c:v>119.11764705882354</c:v>
                </c:pt>
                <c:pt idx="37" formatCode="0">
                  <c:v>87.586505190311428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F-4C16-8E6D-0D21A83DE118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  <a:alpha val="94000"/>
                </a:schemeClr>
              </a:solidFill>
              <a:ln w="190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C-4A8D-8C2B-C43A0215FA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AC-4A8D-8C2B-C43A0215FA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AC-4A8D-8C2B-C43A0215FAD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CA-4BFA-BC18-64E2BEF2A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Vertical!$K$15:$K$52</c:f>
              <c:numCache>
                <c:formatCode>General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>
                  <c:v>224</c:v>
                </c:pt>
                <c:pt idx="4">
                  <c:v>182</c:v>
                </c:pt>
                <c:pt idx="5">
                  <c:v>175</c:v>
                </c:pt>
                <c:pt idx="6">
                  <c:v>208</c:v>
                </c:pt>
                <c:pt idx="7">
                  <c:v>311</c:v>
                </c:pt>
                <c:pt idx="8">
                  <c:v>280</c:v>
                </c:pt>
                <c:pt idx="9">
                  <c:v>275</c:v>
                </c:pt>
                <c:pt idx="10">
                  <c:v>296</c:v>
                </c:pt>
                <c:pt idx="11">
                  <c:v>236</c:v>
                </c:pt>
                <c:pt idx="12">
                  <c:v>279</c:v>
                </c:pt>
                <c:pt idx="13">
                  <c:v>290</c:v>
                </c:pt>
                <c:pt idx="14">
                  <c:v>301</c:v>
                </c:pt>
                <c:pt idx="15">
                  <c:v>375</c:v>
                </c:pt>
                <c:pt idx="16">
                  <c:v>427</c:v>
                </c:pt>
                <c:pt idx="17">
                  <c:v>383</c:v>
                </c:pt>
                <c:pt idx="18">
                  <c:v>458</c:v>
                </c:pt>
                <c:pt idx="19">
                  <c:v>462</c:v>
                </c:pt>
                <c:pt idx="20">
                  <c:v>401</c:v>
                </c:pt>
                <c:pt idx="21">
                  <c:v>411</c:v>
                </c:pt>
                <c:pt idx="22">
                  <c:v>663</c:v>
                </c:pt>
                <c:pt idx="23">
                  <c:v>753</c:v>
                </c:pt>
                <c:pt idx="24">
                  <c:v>441</c:v>
                </c:pt>
                <c:pt idx="25">
                  <c:v>630</c:v>
                </c:pt>
                <c:pt idx="26">
                  <c:v>534</c:v>
                </c:pt>
                <c:pt idx="27">
                  <c:v>666</c:v>
                </c:pt>
                <c:pt idx="28">
                  <c:v>591</c:v>
                </c:pt>
                <c:pt idx="29">
                  <c:v>423</c:v>
                </c:pt>
                <c:pt idx="30">
                  <c:v>441</c:v>
                </c:pt>
                <c:pt idx="31">
                  <c:v>393</c:v>
                </c:pt>
                <c:pt idx="32">
                  <c:v>282</c:v>
                </c:pt>
                <c:pt idx="33" formatCode="0">
                  <c:v>660</c:v>
                </c:pt>
                <c:pt idx="34" formatCode="0">
                  <c:v>612</c:v>
                </c:pt>
                <c:pt idx="35" formatCode="0">
                  <c:v>543</c:v>
                </c:pt>
                <c:pt idx="36" formatCode="0">
                  <c:v>358.37999999999994</c:v>
                </c:pt>
                <c:pt idx="37" formatCode="0">
                  <c:v>236.53079999999994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Vertical!$G$15:$H$52</c:f>
              <c:multiLvlStrCache>
                <c:ptCount val="38"/>
                <c:lvl>
                  <c:pt idx="0">
                    <c:v>III</c:v>
                  </c:pt>
                  <c:pt idx="1">
                    <c:v>IV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I</c:v>
                  </c:pt>
                  <c:pt idx="7">
                    <c:v>II</c:v>
                  </c:pt>
                  <c:pt idx="8">
                    <c:v>III</c:v>
                  </c:pt>
                  <c:pt idx="9">
                    <c:v>IV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I</c:v>
                  </c:pt>
                  <c:pt idx="15">
                    <c:v>II</c:v>
                  </c:pt>
                  <c:pt idx="16">
                    <c:v>III</c:v>
                  </c:pt>
                  <c:pt idx="17">
                    <c:v>IV</c:v>
                  </c:pt>
                  <c:pt idx="18">
                    <c:v>I</c:v>
                  </c:pt>
                  <c:pt idx="19">
                    <c:v>II</c:v>
                  </c:pt>
                  <c:pt idx="20">
                    <c:v>III</c:v>
                  </c:pt>
                  <c:pt idx="21">
                    <c:v>IV</c:v>
                  </c:pt>
                  <c:pt idx="22">
                    <c:v>I</c:v>
                  </c:pt>
                  <c:pt idx="23">
                    <c:v>II</c:v>
                  </c:pt>
                  <c:pt idx="24">
                    <c:v>III</c:v>
                  </c:pt>
                  <c:pt idx="25">
                    <c:v>IV</c:v>
                  </c:pt>
                  <c:pt idx="26">
                    <c:v>I</c:v>
                  </c:pt>
                  <c:pt idx="27">
                    <c:v>II</c:v>
                  </c:pt>
                  <c:pt idx="28">
                    <c:v>III</c:v>
                  </c:pt>
                  <c:pt idx="29">
                    <c:v>IV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I</c:v>
                  </c:pt>
                  <c:pt idx="35">
                    <c:v>II</c:v>
                  </c:pt>
                  <c:pt idx="36">
                    <c:v>III</c:v>
                  </c:pt>
                  <c:pt idx="37">
                    <c:v>IV</c:v>
                  </c:pt>
                </c:lvl>
                <c:lvl>
                  <c:pt idx="2">
                    <c:v>2018</c:v>
                  </c:pt>
                  <c:pt idx="6">
                    <c:v>2019</c:v>
                  </c:pt>
                  <c:pt idx="10">
                    <c:v>2020</c:v>
                  </c:pt>
                  <c:pt idx="14">
                    <c:v>2021</c:v>
                  </c:pt>
                  <c:pt idx="18">
                    <c:v>2022</c:v>
                  </c:pt>
                  <c:pt idx="22">
                    <c:v>2023</c:v>
                  </c:pt>
                  <c:pt idx="26">
                    <c:v>2024</c:v>
                  </c:pt>
                  <c:pt idx="30">
                    <c:v>2025</c:v>
                  </c:pt>
                  <c:pt idx="34">
                    <c:v>2026</c:v>
                  </c:pt>
                </c:lvl>
              </c:multiLvlStrCache>
            </c:multiLvlStrRef>
          </c:cat>
          <c:val>
            <c:numRef>
              <c:f>Vertical!$I$15:$I$52</c:f>
              <c:numCache>
                <c:formatCode>_-* #,##0_-;\-* #,##0_-;_-* "-"??_-;_-@_-</c:formatCode>
                <c:ptCount val="38"/>
                <c:pt idx="0">
                  <c:v>114</c:v>
                </c:pt>
                <c:pt idx="1">
                  <c:v>99</c:v>
                </c:pt>
                <c:pt idx="2">
                  <c:v>180</c:v>
                </c:pt>
                <c:pt idx="3" formatCode="General">
                  <c:v>224</c:v>
                </c:pt>
                <c:pt idx="4" formatCode="General">
                  <c:v>182</c:v>
                </c:pt>
                <c:pt idx="5" formatCode="General">
                  <c:v>175</c:v>
                </c:pt>
                <c:pt idx="6" formatCode="General">
                  <c:v>208</c:v>
                </c:pt>
                <c:pt idx="7" formatCode="General">
                  <c:v>311</c:v>
                </c:pt>
                <c:pt idx="8" formatCode="General">
                  <c:v>280</c:v>
                </c:pt>
                <c:pt idx="9" formatCode="General">
                  <c:v>275</c:v>
                </c:pt>
                <c:pt idx="10" formatCode="General">
                  <c:v>296</c:v>
                </c:pt>
                <c:pt idx="11" formatCode="General">
                  <c:v>236</c:v>
                </c:pt>
                <c:pt idx="12" formatCode="General">
                  <c:v>279</c:v>
                </c:pt>
                <c:pt idx="13" formatCode="General">
                  <c:v>290</c:v>
                </c:pt>
                <c:pt idx="14" formatCode="General">
                  <c:v>301</c:v>
                </c:pt>
                <c:pt idx="15" formatCode="General">
                  <c:v>375</c:v>
                </c:pt>
                <c:pt idx="16" formatCode="General">
                  <c:v>427</c:v>
                </c:pt>
                <c:pt idx="17" formatCode="General">
                  <c:v>383</c:v>
                </c:pt>
                <c:pt idx="18" formatCode="General">
                  <c:v>458</c:v>
                </c:pt>
                <c:pt idx="19" formatCode="General">
                  <c:v>462</c:v>
                </c:pt>
                <c:pt idx="20" formatCode="General">
                  <c:v>401</c:v>
                </c:pt>
                <c:pt idx="21">
                  <c:v>411</c:v>
                </c:pt>
                <c:pt idx="22" formatCode="0">
                  <c:v>663</c:v>
                </c:pt>
                <c:pt idx="23" formatCode="0">
                  <c:v>753</c:v>
                </c:pt>
                <c:pt idx="24" formatCode="0">
                  <c:v>441</c:v>
                </c:pt>
                <c:pt idx="25" formatCode="0">
                  <c:v>630</c:v>
                </c:pt>
                <c:pt idx="26" formatCode="0">
                  <c:v>534</c:v>
                </c:pt>
                <c:pt idx="27" formatCode="0">
                  <c:v>666</c:v>
                </c:pt>
                <c:pt idx="28" formatCode="0">
                  <c:v>591</c:v>
                </c:pt>
                <c:pt idx="29" formatCode="0">
                  <c:v>423</c:v>
                </c:pt>
                <c:pt idx="30" formatCode="0">
                  <c:v>441</c:v>
                </c:pt>
                <c:pt idx="31" formatCode="0">
                  <c:v>393</c:v>
                </c:pt>
                <c:pt idx="32" formatCode="0">
                  <c:v>282</c:v>
                </c:pt>
                <c:pt idx="33" formatCode="0">
                  <c:v>519</c:v>
                </c:pt>
                <c:pt idx="34" formatCode="0">
                  <c:v>450</c:v>
                </c:pt>
                <c:pt idx="35" formatCode="0">
                  <c:v>297</c:v>
                </c:pt>
                <c:pt idx="36" formatCode="0">
                  <c:v>257.51445086705201</c:v>
                </c:pt>
                <c:pt idx="37" formatCode="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F-4C16-8E6D-0D21A83DE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280144"/>
        <c:axId val="1160283504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Ebrima" panose="02000000000000000000" pitchFamily="2" charset="0"/>
                <a:cs typeface="Ebrima" panose="02000000000000000000" pitchFamily="2" charset="0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1160283504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160280144"/>
        <c:crosses val="max"/>
        <c:crossBetween val="between"/>
      </c:valAx>
      <c:catAx>
        <c:axId val="1160280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283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Vertical!$M$13:$M$52</c:f>
              <c:numCache>
                <c:formatCode>0%</c:formatCode>
                <c:ptCount val="40"/>
                <c:pt idx="0">
                  <c:v>0.15</c:v>
                </c:pt>
                <c:pt idx="1">
                  <c:v>-4.3478260869565216E-2</c:v>
                </c:pt>
                <c:pt idx="2">
                  <c:v>-0.13636363636363635</c:v>
                </c:pt>
                <c:pt idx="3">
                  <c:v>-0.13157894736842105</c:v>
                </c:pt>
                <c:pt idx="4">
                  <c:v>0.81818181818181823</c:v>
                </c:pt>
                <c:pt idx="5">
                  <c:v>0.24444444444444444</c:v>
                </c:pt>
                <c:pt idx="6">
                  <c:v>-0.1875</c:v>
                </c:pt>
                <c:pt idx="7">
                  <c:v>-3.8461538461538464E-2</c:v>
                </c:pt>
                <c:pt idx="8">
                  <c:v>0.18857142857142858</c:v>
                </c:pt>
                <c:pt idx="9">
                  <c:v>0.49519230769230771</c:v>
                </c:pt>
                <c:pt idx="10">
                  <c:v>-9.9678456591639875E-2</c:v>
                </c:pt>
                <c:pt idx="11">
                  <c:v>-1.7857142857142856E-2</c:v>
                </c:pt>
                <c:pt idx="12">
                  <c:v>7.636363636363637E-2</c:v>
                </c:pt>
                <c:pt idx="13">
                  <c:v>-0.20270270270270271</c:v>
                </c:pt>
                <c:pt idx="14">
                  <c:v>0.18220338983050846</c:v>
                </c:pt>
                <c:pt idx="15">
                  <c:v>3.9426523297491037E-2</c:v>
                </c:pt>
                <c:pt idx="16">
                  <c:v>3.793103448275862E-2</c:v>
                </c:pt>
                <c:pt idx="17">
                  <c:v>0.24584717607973422</c:v>
                </c:pt>
                <c:pt idx="18">
                  <c:v>0.13866666666666666</c:v>
                </c:pt>
                <c:pt idx="19">
                  <c:v>-0.10304449648711944</c:v>
                </c:pt>
                <c:pt idx="20">
                  <c:v>0.195822454308094</c:v>
                </c:pt>
                <c:pt idx="21">
                  <c:v>8.7336244541484712E-3</c:v>
                </c:pt>
                <c:pt idx="22">
                  <c:v>-0.13203463203463203</c:v>
                </c:pt>
                <c:pt idx="23">
                  <c:v>2.4937655860349128E-2</c:v>
                </c:pt>
                <c:pt idx="24">
                  <c:v>0.61313868613138689</c:v>
                </c:pt>
                <c:pt idx="25">
                  <c:v>0.13574660633484162</c:v>
                </c:pt>
                <c:pt idx="26">
                  <c:v>-0.41434262948207173</c:v>
                </c:pt>
                <c:pt idx="27">
                  <c:v>0.42857142857142855</c:v>
                </c:pt>
                <c:pt idx="28">
                  <c:v>-0.15238095238095239</c:v>
                </c:pt>
                <c:pt idx="29">
                  <c:v>0.24719101123595505</c:v>
                </c:pt>
                <c:pt idx="30">
                  <c:v>-0.11261261261261261</c:v>
                </c:pt>
                <c:pt idx="31">
                  <c:v>-0.28426395939086296</c:v>
                </c:pt>
                <c:pt idx="32">
                  <c:v>4.2553191489361701E-2</c:v>
                </c:pt>
                <c:pt idx="33">
                  <c:v>-0.10884353741496598</c:v>
                </c:pt>
                <c:pt idx="34">
                  <c:v>-0.28244274809160308</c:v>
                </c:pt>
                <c:pt idx="35">
                  <c:v>0.84042553191489366</c:v>
                </c:pt>
                <c:pt idx="36">
                  <c:v>-0.13294797687861271</c:v>
                </c:pt>
                <c:pt idx="37">
                  <c:v>-0.34</c:v>
                </c:pt>
                <c:pt idx="38">
                  <c:v>-0.13294797687861279</c:v>
                </c:pt>
                <c:pt idx="39">
                  <c:v>-0.13294797687861273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33-4A07-827D-581929261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Vertical!$AH$4</c:f>
              <c:strCache>
                <c:ptCount val="1"/>
                <c:pt idx="0">
                  <c:v>2021</c:v>
                </c:pt>
              </c:strCache>
            </c:strRef>
          </c:tx>
          <c:spPr>
            <a:ln w="76200" cap="rnd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75000"/>
                </a:sysClr>
              </a:solidFill>
              <a:ln w="76200">
                <a:solidFill>
                  <a:sysClr val="window" lastClr="FFFFFF">
                    <a:lumMod val="75000"/>
                  </a:sys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9845812945543511E-2"/>
                  <c:y val="-1.9122940819660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45-496D-881F-6469578F3F2E}"/>
                </c:ext>
              </c:extLst>
            </c:dLbl>
            <c:dLbl>
              <c:idx val="2"/>
              <c:layout>
                <c:manualLayout>
                  <c:x val="-2.9845812945543587E-2"/>
                  <c:y val="-2.9991360034614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45-496D-881F-6469578F3F2E}"/>
                </c:ext>
              </c:extLst>
            </c:dLbl>
            <c:dLbl>
              <c:idx val="3"/>
              <c:layout>
                <c:manualLayout>
                  <c:x val="-2.8799510693044247E-2"/>
                  <c:y val="-2.3470308505641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45-496D-881F-6469578F3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301</c:v>
                </c:pt>
                <c:pt idx="1">
                  <c:v>375</c:v>
                </c:pt>
                <c:pt idx="2">
                  <c:v>427</c:v>
                </c:pt>
                <c:pt idx="3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16-41E9-AC64-88F0191E1F3B}"/>
            </c:ext>
          </c:extLst>
        </c:ser>
        <c:ser>
          <c:idx val="1"/>
          <c:order val="1"/>
          <c:tx>
            <c:strRef>
              <c:f>Vertical!$AI$4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rnd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6353717388324125E-2"/>
                  <c:y val="-2.4997364194395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45-496D-881F-6469578F3F2E}"/>
                </c:ext>
              </c:extLst>
            </c:dLbl>
            <c:dLbl>
              <c:idx val="3"/>
              <c:layout>
                <c:manualLayout>
                  <c:x val="-2.9529285917661449E-2"/>
                  <c:y val="-3.1518415723367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45-496D-881F-6469578F3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458</c:v>
                </c:pt>
                <c:pt idx="1">
                  <c:v>462</c:v>
                </c:pt>
                <c:pt idx="2">
                  <c:v>401</c:v>
                </c:pt>
                <c:pt idx="3" formatCode="_-* #,##0_-;\-* #,##0_-;_-* &quot;-&quot;??_-;_-@_-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16-41E9-AC64-88F0191E1F3B}"/>
            </c:ext>
          </c:extLst>
        </c:ser>
        <c:ser>
          <c:idx val="2"/>
          <c:order val="2"/>
          <c:tx>
            <c:strRef>
              <c:f>Vertical!$AJ$4</c:f>
              <c:strCache>
                <c:ptCount val="1"/>
                <c:pt idx="0">
                  <c:v>2023</c:v>
                </c:pt>
              </c:strCache>
            </c:strRef>
          </c:tx>
          <c:spPr>
            <a:ln w="76200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65000"/>
                </a:sysClr>
              </a:solidFill>
              <a:ln w="76200">
                <a:solidFill>
                  <a:sysClr val="window" lastClr="FFFFFF">
                    <a:lumMod val="65000"/>
                  </a:sys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5316724754291982E-2"/>
                  <c:y val="-5.0429465157388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Vertical!$AJ$5:$AJ$8</c:f>
              <c:numCache>
                <c:formatCode>General</c:formatCode>
                <c:ptCount val="4"/>
                <c:pt idx="0">
                  <c:v>663</c:v>
                </c:pt>
                <c:pt idx="1">
                  <c:v>753</c:v>
                </c:pt>
                <c:pt idx="2">
                  <c:v>441</c:v>
                </c:pt>
                <c:pt idx="3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16-41E9-AC64-88F0191E1F3B}"/>
            </c:ext>
          </c:extLst>
        </c:ser>
        <c:ser>
          <c:idx val="3"/>
          <c:order val="3"/>
          <c:tx>
            <c:strRef>
              <c:f>Vertical!$AK$4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ysClr val="window" lastClr="FFFFFF">
                  <a:lumMod val="50000"/>
                </a:sys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76200">
                <a:solidFill>
                  <a:sysClr val="window" lastClr="FFFFFF">
                    <a:lumMod val="50000"/>
                  </a:sys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8455631511789765E-2"/>
                  <c:y val="-4.8255781314397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Vertical!$AK$5:$AK$8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16-41E9-AC64-88F0191E1F3B}"/>
            </c:ext>
          </c:extLst>
        </c:ser>
        <c:ser>
          <c:idx val="4"/>
          <c:order val="4"/>
          <c:tx>
            <c:strRef>
              <c:f>Vertical!$AL$4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60000"/>
                  <a:lumOff val="40000"/>
                </a:srgbClr>
              </a:solidFill>
              <a:ln w="76200"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048886876471396E-2"/>
                  <c:y val="2.56494693472923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6-41E9-AC64-88F0191E1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Vertical!$AL$5:$AL$8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16-41E9-AC64-88F0191E1F3B}"/>
            </c:ext>
          </c:extLst>
        </c:ser>
        <c:ser>
          <c:idx val="5"/>
          <c:order val="5"/>
          <c:tx>
            <c:strRef>
              <c:f>Vertical!$AM$4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15966203397625E-2"/>
                  <c:y val="-6.95578829757081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16-41E9-AC64-88F0191E1F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Vertical!$AG$5:$AG$8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Vertical!$AM$5:$AM$8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16-41E9-AC64-88F0191E1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537519"/>
        <c:axId val="964523119"/>
      </c:lineChart>
      <c:catAx>
        <c:axId val="9645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23119"/>
        <c:crosses val="autoZero"/>
        <c:auto val="1"/>
        <c:lblAlgn val="ctr"/>
        <c:lblOffset val="100"/>
        <c:noMultiLvlLbl val="0"/>
      </c:catAx>
      <c:valAx>
        <c:axId val="964523119"/>
        <c:scaling>
          <c:orientation val="minMax"/>
          <c:min val="200"/>
        </c:scaling>
        <c:delete val="0"/>
        <c:axPos val="l"/>
        <c:majorGridlines>
          <c:spPr>
            <a:ln w="6350" cap="flat" cmpd="sng" algn="ctr">
              <a:solidFill>
                <a:srgbClr val="E6E6E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96453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990917213198503E-2"/>
          <c:w val="1"/>
          <c:h val="0.82768891795849131"/>
        </c:manualLayout>
      </c:layout>
      <c:lineChart>
        <c:grouping val="standard"/>
        <c:varyColors val="0"/>
        <c:ser>
          <c:idx val="1"/>
          <c:order val="0"/>
          <c:tx>
            <c:strRef>
              <c:f>Vertical!$AG$4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Vertical!$AG$5:$AG$8</c:f>
              <c:numCache>
                <c:formatCode>General</c:formatCode>
                <c:ptCount val="4"/>
                <c:pt idx="0">
                  <c:v>534</c:v>
                </c:pt>
                <c:pt idx="1">
                  <c:v>666</c:v>
                </c:pt>
                <c:pt idx="2">
                  <c:v>591</c:v>
                </c:pt>
                <c:pt idx="3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77-451A-9367-C13CB9E26E03}"/>
            </c:ext>
          </c:extLst>
        </c:ser>
        <c:ser>
          <c:idx val="2"/>
          <c:order val="1"/>
          <c:tx>
            <c:strRef>
              <c:f>Vertical!$AH$4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388816376106846E-2"/>
                  <c:y val="-8.78087229477303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23-4065-ABCD-8829CEFAF3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Vertical!$AH$5:$AH$8</c:f>
              <c:numCache>
                <c:formatCode>General</c:formatCode>
                <c:ptCount val="4"/>
                <c:pt idx="0">
                  <c:v>441</c:v>
                </c:pt>
                <c:pt idx="1">
                  <c:v>393</c:v>
                </c:pt>
                <c:pt idx="2">
                  <c:v>282</c:v>
                </c:pt>
                <c:pt idx="3">
                  <c:v>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77-451A-9367-C13CB9E26E03}"/>
            </c:ext>
          </c:extLst>
        </c:ser>
        <c:ser>
          <c:idx val="3"/>
          <c:order val="2"/>
          <c:tx>
            <c:strRef>
              <c:f>Vertical!$AI$4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Vertical!$AE$5:$AE$8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Vertical!$AI$5:$AI$8</c:f>
              <c:numCache>
                <c:formatCode>General</c:formatCode>
                <c:ptCount val="4"/>
                <c:pt idx="0">
                  <c:v>450</c:v>
                </c:pt>
                <c:pt idx="1">
                  <c:v>297</c:v>
                </c:pt>
                <c:pt idx="2" formatCode="0.0000">
                  <c:v>257.51445086705201</c:v>
                </c:pt>
                <c:pt idx="3" formatCode="0.0000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77-451A-9367-C13CB9E26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2412575"/>
        <c:axId val="1042417855"/>
      </c:lineChart>
      <c:catAx>
        <c:axId val="1042412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2417855"/>
        <c:crosses val="autoZero"/>
        <c:auto val="1"/>
        <c:lblAlgn val="ctr"/>
        <c:lblOffset val="100"/>
        <c:noMultiLvlLbl val="0"/>
      </c:catAx>
      <c:valAx>
        <c:axId val="1042417855"/>
        <c:scaling>
          <c:orientation val="minMax"/>
          <c:min val="2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042412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57150">
                <a:solidFill>
                  <a:srgbClr val="FFC859"/>
                </a:solidFill>
              </a:ln>
              <a:effectLst/>
            </c:spPr>
          </c:marker>
          <c:val>
            <c:numRef>
              <c:f>Hoja2!$B$2:$B$23</c:f>
              <c:numCache>
                <c:formatCode>#,##0</c:formatCode>
                <c:ptCount val="22"/>
                <c:pt idx="0">
                  <c:v>1164</c:v>
                </c:pt>
                <c:pt idx="1">
                  <c:v>1436</c:v>
                </c:pt>
                <c:pt idx="2">
                  <c:v>1374</c:v>
                </c:pt>
                <c:pt idx="3">
                  <c:v>1477</c:v>
                </c:pt>
                <c:pt idx="4">
                  <c:v>1595</c:v>
                </c:pt>
                <c:pt idx="5">
                  <c:v>1735</c:v>
                </c:pt>
                <c:pt idx="6">
                  <c:v>3061</c:v>
                </c:pt>
                <c:pt idx="7">
                  <c:v>2616</c:v>
                </c:pt>
                <c:pt idx="8">
                  <c:v>2378</c:v>
                </c:pt>
                <c:pt idx="9">
                  <c:v>2580</c:v>
                </c:pt>
                <c:pt idx="10">
                  <c:v>2654</c:v>
                </c:pt>
                <c:pt idx="11">
                  <c:v>2712</c:v>
                </c:pt>
                <c:pt idx="12">
                  <c:v>2920</c:v>
                </c:pt>
                <c:pt idx="13">
                  <c:v>3329</c:v>
                </c:pt>
                <c:pt idx="14">
                  <c:v>3510</c:v>
                </c:pt>
                <c:pt idx="15">
                  <c:v>3739</c:v>
                </c:pt>
                <c:pt idx="16">
                  <c:v>3706</c:v>
                </c:pt>
                <c:pt idx="17">
                  <c:v>3837</c:v>
                </c:pt>
                <c:pt idx="18">
                  <c:v>4298</c:v>
                </c:pt>
                <c:pt idx="19">
                  <c:v>4070</c:v>
                </c:pt>
                <c:pt idx="20">
                  <c:v>3907</c:v>
                </c:pt>
                <c:pt idx="21">
                  <c:v>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D1-4B40-BAEE-D162645F7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33664"/>
        <c:axId val="1373434144"/>
      </c:lineChart>
      <c:catAx>
        <c:axId val="1373433664"/>
        <c:scaling>
          <c:orientation val="minMax"/>
        </c:scaling>
        <c:delete val="1"/>
        <c:axPos val="b"/>
        <c:majorTickMark val="none"/>
        <c:minorTickMark val="none"/>
        <c:tickLblPos val="nextTo"/>
        <c:crossAx val="1373434144"/>
        <c:crosses val="autoZero"/>
        <c:auto val="1"/>
        <c:lblAlgn val="ctr"/>
        <c:lblOffset val="100"/>
        <c:noMultiLvlLbl val="0"/>
      </c:catAx>
      <c:valAx>
        <c:axId val="13734341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34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Hoja2!$E$2:$E$22</c:f>
              <c:numCache>
                <c:formatCode>General</c:formatCode>
                <c:ptCount val="21"/>
                <c:pt idx="0">
                  <c:v>60</c:v>
                </c:pt>
                <c:pt idx="1">
                  <c:v>74</c:v>
                </c:pt>
                <c:pt idx="2">
                  <c:v>75</c:v>
                </c:pt>
                <c:pt idx="3">
                  <c:v>92</c:v>
                </c:pt>
                <c:pt idx="4">
                  <c:v>93</c:v>
                </c:pt>
                <c:pt idx="5">
                  <c:v>90</c:v>
                </c:pt>
                <c:pt idx="6">
                  <c:v>91</c:v>
                </c:pt>
                <c:pt idx="7">
                  <c:v>88</c:v>
                </c:pt>
                <c:pt idx="8">
                  <c:v>99</c:v>
                </c:pt>
                <c:pt idx="9">
                  <c:v>107</c:v>
                </c:pt>
                <c:pt idx="10">
                  <c:v>111</c:v>
                </c:pt>
                <c:pt idx="11">
                  <c:v>116</c:v>
                </c:pt>
                <c:pt idx="12">
                  <c:v>120</c:v>
                </c:pt>
                <c:pt idx="13">
                  <c:v>121</c:v>
                </c:pt>
                <c:pt idx="14">
                  <c:v>127</c:v>
                </c:pt>
                <c:pt idx="15">
                  <c:v>139</c:v>
                </c:pt>
                <c:pt idx="16">
                  <c:v>139</c:v>
                </c:pt>
                <c:pt idx="17">
                  <c:v>142</c:v>
                </c:pt>
                <c:pt idx="18">
                  <c:v>142</c:v>
                </c:pt>
                <c:pt idx="19">
                  <c:v>145</c:v>
                </c:pt>
                <c:pt idx="20">
                  <c:v>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3B-4C15-8AAC-D282567F5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708432"/>
        <c:axId val="1992708912"/>
      </c:lineChart>
      <c:catAx>
        <c:axId val="19927084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92708912"/>
        <c:crosses val="autoZero"/>
        <c:auto val="1"/>
        <c:lblAlgn val="ctr"/>
        <c:lblOffset val="100"/>
        <c:noMultiLvlLbl val="0"/>
      </c:catAx>
      <c:valAx>
        <c:axId val="199270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270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Vertical!$D$28:$D$52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98</c:v>
                </c:pt>
                <c:pt idx="21">
                  <c:v>99</c:v>
                </c:pt>
                <c:pt idx="22">
                  <c:v>54</c:v>
                </c:pt>
                <c:pt idx="23" formatCode="0">
                  <c:v>39.705882352941181</c:v>
                </c:pt>
                <c:pt idx="24" formatCode="0">
                  <c:v>29.19550173010381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27-4A82-8BF4-100BDF6CCF76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Vertical!$E$28:$E$52</c:f>
              <c:numCache>
                <c:formatCode>General</c:formatCode>
                <c:ptCount val="25"/>
                <c:pt idx="5">
                  <c:v>129</c:v>
                </c:pt>
                <c:pt idx="6">
                  <c:v>64</c:v>
                </c:pt>
                <c:pt idx="7">
                  <c:v>131</c:v>
                </c:pt>
                <c:pt idx="8">
                  <c:v>237</c:v>
                </c:pt>
                <c:pt idx="9">
                  <c:v>221</c:v>
                </c:pt>
                <c:pt idx="10">
                  <c:v>251</c:v>
                </c:pt>
                <c:pt idx="11">
                  <c:v>147</c:v>
                </c:pt>
                <c:pt idx="12">
                  <c:v>210</c:v>
                </c:pt>
                <c:pt idx="13">
                  <c:v>178</c:v>
                </c:pt>
                <c:pt idx="14">
                  <c:v>222</c:v>
                </c:pt>
                <c:pt idx="15">
                  <c:v>197</c:v>
                </c:pt>
                <c:pt idx="16">
                  <c:v>141</c:v>
                </c:pt>
                <c:pt idx="17">
                  <c:v>147</c:v>
                </c:pt>
                <c:pt idx="18">
                  <c:v>131</c:v>
                </c:pt>
                <c:pt idx="19">
                  <c:v>94</c:v>
                </c:pt>
                <c:pt idx="20">
                  <c:v>220</c:v>
                </c:pt>
                <c:pt idx="21">
                  <c:v>204</c:v>
                </c:pt>
                <c:pt idx="22">
                  <c:v>181</c:v>
                </c:pt>
                <c:pt idx="23" formatCode="0">
                  <c:v>119.45999999999998</c:v>
                </c:pt>
                <c:pt idx="24" formatCode="0">
                  <c:v>78.843599999999981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57150">
                <a:solidFill>
                  <a:srgbClr val="C0504D"/>
                </a:solidFill>
              </a:ln>
              <a:effectLst/>
            </c:spPr>
          </c:marker>
          <c:dLbls>
            <c:dLbl>
              <c:idx val="24"/>
              <c:layout>
                <c:manualLayout>
                  <c:x val="-1.8490693768469908E-2"/>
                  <c:y val="-1.7714056705420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9-4114-BED5-2C279D53BC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Vertical!$A$28:$B$52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Vertical!$C$28:$C$52</c:f>
              <c:numCache>
                <c:formatCode>General</c:formatCode>
                <c:ptCount val="25"/>
                <c:pt idx="5" formatCode="0">
                  <c:v>129</c:v>
                </c:pt>
                <c:pt idx="6" formatCode="0">
                  <c:v>64</c:v>
                </c:pt>
                <c:pt idx="7" formatCode="0">
                  <c:v>131</c:v>
                </c:pt>
                <c:pt idx="8" formatCode="0">
                  <c:v>237</c:v>
                </c:pt>
                <c:pt idx="9" formatCode="0">
                  <c:v>221</c:v>
                </c:pt>
                <c:pt idx="10" formatCode="0">
                  <c:v>251</c:v>
                </c:pt>
                <c:pt idx="11" formatCode="0">
                  <c:v>147</c:v>
                </c:pt>
                <c:pt idx="12" formatCode="0">
                  <c:v>210</c:v>
                </c:pt>
                <c:pt idx="13" formatCode="0">
                  <c:v>178</c:v>
                </c:pt>
                <c:pt idx="14" formatCode="0">
                  <c:v>222</c:v>
                </c:pt>
                <c:pt idx="15" formatCode="0">
                  <c:v>197</c:v>
                </c:pt>
                <c:pt idx="16" formatCode="0">
                  <c:v>141</c:v>
                </c:pt>
                <c:pt idx="17" formatCode="0">
                  <c:v>147</c:v>
                </c:pt>
                <c:pt idx="18" formatCode="0">
                  <c:v>131</c:v>
                </c:pt>
                <c:pt idx="19" formatCode="0">
                  <c:v>94</c:v>
                </c:pt>
                <c:pt idx="20" formatCode="0">
                  <c:v>173</c:v>
                </c:pt>
                <c:pt idx="21" formatCode="0">
                  <c:v>150</c:v>
                </c:pt>
                <c:pt idx="22" formatCode="0">
                  <c:v>99</c:v>
                </c:pt>
                <c:pt idx="23" formatCode="0">
                  <c:v>85.838150289017335</c:v>
                </c:pt>
                <c:pt idx="24" formatCode="0">
                  <c:v>74.426141869090173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7-4A82-8BF4-100BDF6CC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655216"/>
        <c:axId val="474660016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valAx>
        <c:axId val="4746600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74655216"/>
        <c:crosses val="max"/>
        <c:crossBetween val="between"/>
      </c:valAx>
      <c:catAx>
        <c:axId val="47465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466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31750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A2-4D83-94D8-7658AD3F97C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64-44A4-BD81-CA1435CBD85E}"/>
                </c:ext>
              </c:extLst>
            </c:dLbl>
            <c:dLbl>
              <c:idx val="11"/>
              <c:layout>
                <c:manualLayout>
                  <c:x val="-3.3295205974455122E-2"/>
                  <c:y val="-1.8075627958534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4D-437D-9BF2-142E6511E5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'Horizontal(2)'!$T$38:$T$50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292.8</c:v>
                </c:pt>
                <c:pt idx="12">
                  <c:v>75.375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4-44A4-BD81-CA1435CBD85E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'Horizontal(2)'!$U$38:$U$50</c:f>
              <c:numCache>
                <c:formatCode>General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 formatCode="0">
                  <c:v>779</c:v>
                </c:pt>
                <c:pt idx="9" formatCode="0">
                  <c:v>759</c:v>
                </c:pt>
                <c:pt idx="10" formatCode="0">
                  <c:v>510</c:v>
                </c:pt>
                <c:pt idx="11" formatCode="_-* #,##0_-;\-* #,##0_-;_-* &quot;-&quot;??_-;_-@_-">
                  <c:v>424.8</c:v>
                </c:pt>
                <c:pt idx="12" formatCode="_-* #,##0_-;\-* #,##0_-;_-* &quot;-&quot;??_-;_-@_-">
                  <c:v>441.48979591836735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864-44A4-BD81-CA1435CBD85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864-44A4-BD81-CA1435CBD85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864-44A4-BD81-CA1435CBD85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864-44A4-BD81-CA1435CBD8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864-44A4-BD81-CA1435CBD85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864-44A4-BD81-CA1435CBD85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64-44A4-BD81-CA1435CBD85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64-44A4-BD81-CA1435CBD85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64-44A4-BD81-CA1435CBD85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64-44A4-BD81-CA1435CBD85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64-44A4-BD81-CA1435CBD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64-44A4-BD81-CA1435CBD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1659999"/>
        <c:axId val="1991650399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1991650399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1991659999"/>
        <c:crosses val="max"/>
        <c:crossBetween val="between"/>
      </c:valAx>
      <c:catAx>
        <c:axId val="199165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1650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1099105282528E-2"/>
          <c:y val="6.7591854490910833E-2"/>
          <c:w val="0.92902896721312755"/>
          <c:h val="0.84076466668302752"/>
        </c:manualLayout>
      </c:layout>
      <c:lineChart>
        <c:grouping val="standard"/>
        <c:varyColors val="0"/>
        <c:ser>
          <c:idx val="0"/>
          <c:order val="0"/>
          <c:tx>
            <c:strRef>
              <c:f>'Visitantes anuales'!$B$8</c:f>
              <c:strCache>
                <c:ptCount val="1"/>
                <c:pt idx="0">
                  <c:v>  Total categorias</c:v>
                </c:pt>
              </c:strCache>
            </c:strRef>
          </c:tx>
          <c:spPr>
            <a:ln w="57150" cmpd="sng">
              <a:solidFill>
                <a:srgbClr val="FFD579"/>
              </a:solidFill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57150" cmpd="sng">
                <a:solidFill>
                  <a:srgbClr val="FFD57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026846931145471E-2"/>
                  <c:y val="2.1676745542814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E-4CCB-9F70-5243B060FC4E}"/>
                </c:ext>
              </c:extLst>
            </c:dLbl>
            <c:dLbl>
              <c:idx val="5"/>
              <c:layout>
                <c:manualLayout>
                  <c:x val="-4.0026846931145464E-2"/>
                  <c:y val="2.3855312934051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EE-4CCB-9F70-5243B060FC4E}"/>
                </c:ext>
              </c:extLst>
            </c:dLbl>
            <c:dLbl>
              <c:idx val="18"/>
              <c:layout>
                <c:manualLayout>
                  <c:x val="-4.002684693114561E-2"/>
                  <c:y val="-1.3180332716987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E-4CCB-9F70-5243B060FC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Roboto Th" pitchFamily="2" charset="0"/>
                    <a:ea typeface="Roboto Th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'Visitantes anuales'!$C$3:$X$3</c:f>
              <c:strCache>
                <c:ptCount val="22"/>
                <c:pt idx="0">
                  <c:v>'6</c:v>
                </c:pt>
                <c:pt idx="1">
                  <c:v>'7</c:v>
                </c:pt>
                <c:pt idx="2">
                  <c:v>'8</c:v>
                </c:pt>
                <c:pt idx="3">
                  <c:v>'9</c:v>
                </c:pt>
                <c:pt idx="4">
                  <c:v>'10</c:v>
                </c:pt>
                <c:pt idx="5">
                  <c:v>'11</c:v>
                </c:pt>
                <c:pt idx="6">
                  <c:v>'12</c:v>
                </c:pt>
                <c:pt idx="7">
                  <c:v>'13</c:v>
                </c:pt>
                <c:pt idx="8">
                  <c:v>'14</c:v>
                </c:pt>
                <c:pt idx="9">
                  <c:v>'15</c:v>
                </c:pt>
                <c:pt idx="10">
                  <c:v>'16</c:v>
                </c:pt>
                <c:pt idx="11">
                  <c:v>'17</c:v>
                </c:pt>
                <c:pt idx="12">
                  <c:v>'18</c:v>
                </c:pt>
                <c:pt idx="13">
                  <c:v>'19</c:v>
                </c:pt>
                <c:pt idx="14">
                  <c:v>'20</c:v>
                </c:pt>
                <c:pt idx="15">
                  <c:v>'21</c:v>
                </c:pt>
                <c:pt idx="16">
                  <c:v>'22</c:v>
                </c:pt>
                <c:pt idx="17">
                  <c:v>'23</c:v>
                </c:pt>
                <c:pt idx="18">
                  <c:v>'24</c:v>
                </c:pt>
                <c:pt idx="19">
                  <c:v>'25</c:v>
                </c:pt>
                <c:pt idx="20">
                  <c:v>'26</c:v>
                </c:pt>
                <c:pt idx="21">
                  <c:v>'27</c:v>
                </c:pt>
              </c:strCache>
            </c:strRef>
          </c:cat>
          <c:val>
            <c:numRef>
              <c:f>'Visitantes anuales'!$C$8:$X$8</c:f>
              <c:numCache>
                <c:formatCode>#,##0</c:formatCode>
                <c:ptCount val="22"/>
                <c:pt idx="0">
                  <c:v>1253854</c:v>
                </c:pt>
                <c:pt idx="1">
                  <c:v>1238991</c:v>
                </c:pt>
                <c:pt idx="2">
                  <c:v>1296849</c:v>
                </c:pt>
                <c:pt idx="3">
                  <c:v>1473545</c:v>
                </c:pt>
                <c:pt idx="4">
                  <c:v>1603808</c:v>
                </c:pt>
                <c:pt idx="5">
                  <c:v>1548300</c:v>
                </c:pt>
                <c:pt idx="6">
                  <c:v>1591233</c:v>
                </c:pt>
                <c:pt idx="7">
                  <c:v>1743575</c:v>
                </c:pt>
                <c:pt idx="8">
                  <c:v>1921951</c:v>
                </c:pt>
                <c:pt idx="9">
                  <c:v>1981883</c:v>
                </c:pt>
                <c:pt idx="10">
                  <c:v>2154570</c:v>
                </c:pt>
                <c:pt idx="11">
                  <c:v>2462870</c:v>
                </c:pt>
                <c:pt idx="12">
                  <c:v>2587150</c:v>
                </c:pt>
                <c:pt idx="13">
                  <c:v>2921578</c:v>
                </c:pt>
                <c:pt idx="14">
                  <c:v>1893034</c:v>
                </c:pt>
                <c:pt idx="15">
                  <c:v>2759419</c:v>
                </c:pt>
                <c:pt idx="16">
                  <c:v>2871286</c:v>
                </c:pt>
                <c:pt idx="17">
                  <c:v>2562731</c:v>
                </c:pt>
                <c:pt idx="18">
                  <c:v>2502175</c:v>
                </c:pt>
                <c:pt idx="19">
                  <c:v>1899368.4232173539</c:v>
                </c:pt>
                <c:pt idx="20" formatCode="General">
                  <c:v>1741975</c:v>
                </c:pt>
                <c:pt idx="21">
                  <c:v>1597624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EE-4CCB-9F70-5243B060FC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095024"/>
        <c:axId val="201092280"/>
      </c:lineChart>
      <c:catAx>
        <c:axId val="20109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 rot="0" vert="horz"/>
          <a:lstStyle/>
          <a:p>
            <a:pPr>
              <a:defRPr sz="2000" b="0" i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2280"/>
        <c:crosses val="autoZero"/>
        <c:auto val="1"/>
        <c:lblAlgn val="ctr"/>
        <c:lblOffset val="100"/>
        <c:noMultiLvlLbl val="0"/>
      </c:catAx>
      <c:valAx>
        <c:axId val="2010922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 b="0" i="0">
                <a:solidFill>
                  <a:srgbClr val="BFBFBF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pPr>
            <a:endParaRPr lang="es-MX"/>
          </a:p>
        </c:txPr>
        <c:crossAx val="2010950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'Horizontal(2)'!$W$39:$W$50</c:f>
              <c:numCache>
                <c:formatCode>0%</c:formatCode>
                <c:ptCount val="12"/>
                <c:pt idx="0">
                  <c:v>0.22706422018348624</c:v>
                </c:pt>
                <c:pt idx="1">
                  <c:v>-0.22242990654205608</c:v>
                </c:pt>
                <c:pt idx="2">
                  <c:v>-0.35576923076923078</c:v>
                </c:pt>
                <c:pt idx="3">
                  <c:v>0.32587064676616917</c:v>
                </c:pt>
                <c:pt idx="4">
                  <c:v>0.10881801125703565</c:v>
                </c:pt>
                <c:pt idx="5">
                  <c:v>-0.21912013536379019</c:v>
                </c:pt>
                <c:pt idx="6">
                  <c:v>1.3001083423618635E-2</c:v>
                </c:pt>
                <c:pt idx="7">
                  <c:v>-0.16684491978609625</c:v>
                </c:pt>
                <c:pt idx="8">
                  <c:v>-2.5673940949935817E-2</c:v>
                </c:pt>
                <c:pt idx="9">
                  <c:v>-0.32806324110671936</c:v>
                </c:pt>
                <c:pt idx="10">
                  <c:v>-0.30823529411764705</c:v>
                </c:pt>
                <c:pt idx="11">
                  <c:v>-0.19738303484659184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E-4C59-8FF4-99AE63BE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'Horizontal(2)'!$J$13:$J$52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24</c:v>
                </c:pt>
                <c:pt idx="36" formatCode="0">
                  <c:v>27</c:v>
                </c:pt>
                <c:pt idx="37" formatCode="0">
                  <c:v>24</c:v>
                </c:pt>
                <c:pt idx="38" formatCode="0">
                  <c:v>15</c:v>
                </c:pt>
                <c:pt idx="39" formatCode="0">
                  <c:v>9.375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7B-4B84-B712-93D527383FD4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109F-4DAE-97A2-9599CC6249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109F-4DAE-97A2-9599CC6249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09F-4DAE-97A2-9599CC6249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109F-4DAE-97A2-9599CC6249D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09F-4DAE-97A2-9599CC6249D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109F-4DAE-97A2-9599CC6249D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09F-4DAE-97A2-9599CC6249D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09F-4DAE-97A2-9599CC6249D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09F-4DAE-97A2-9599CC6249D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109F-4DAE-97A2-9599CC6249D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09F-4DAE-97A2-9599CC6249D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09F-4DAE-97A2-9599CC6249D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09F-4DAE-97A2-9599CC6249D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09F-4DAE-97A2-9599CC6249D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09F-4DAE-97A2-9599CC6249D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09F-4DAE-97A2-9599CC6249D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09F-4DAE-97A2-9599CC6249D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09F-4DAE-97A2-9599CC6249D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09F-4DAE-97A2-9599CC6249D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09F-4DAE-97A2-9599CC6249D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09F-4DAE-97A2-9599CC6249D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09F-4DAE-97A2-9599CC6249D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09F-4DAE-97A2-9599CC6249D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09F-4DAE-97A2-9599CC6249D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09F-4DAE-97A2-9599CC6249D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09F-4DAE-97A2-9599CC6249D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09F-4DAE-97A2-9599CC6249D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09F-4DAE-97A2-9599CC6249D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9F-4DAE-97A2-9599CC6249D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09F-4DAE-97A2-9599CC6249D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09F-4DAE-97A2-9599CC6249D9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109F-4DAE-97A2-9599CC6249D9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09F-4DAE-97A2-9599CC6249D9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'Horizontal(2)'!$K$13:$K$52</c:f>
              <c:numCache>
                <c:formatCode>General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 formatCode="0">
                  <c:v>156</c:v>
                </c:pt>
                <c:pt idx="36" formatCode="0">
                  <c:v>144</c:v>
                </c:pt>
                <c:pt idx="37" formatCode="0">
                  <c:v>78</c:v>
                </c:pt>
                <c:pt idx="38" formatCode="0">
                  <c:v>109.28571428571426</c:v>
                </c:pt>
                <c:pt idx="39" formatCode="0">
                  <c:v>110.20408163265304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565536"/>
        <c:axId val="222572736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1750">
                <a:solidFill>
                  <a:srgbClr val="FFDA8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9F-4DAE-97A2-9599CC6249D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9F-4DAE-97A2-9599CC6249D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9F-4DAE-97A2-9599CC6249D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9F-4DAE-97A2-9599CC6249D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9F-4DAE-97A2-9599CC6249D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9F-4DAE-97A2-9599CC6249D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9F-4DAE-97A2-9599CC6249D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9F-4DAE-97A2-9599CC6249D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9F-4DAE-97A2-9599CC6249D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9F-4DAE-97A2-9599CC6249D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9F-4DAE-97A2-9599CC6249D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9F-4DAE-97A2-9599CC6249D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9F-4DAE-97A2-9599CC6249D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9F-4DAE-97A2-9599CC6249D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9F-4DAE-97A2-9599CC6249D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9F-4DAE-97A2-9599CC6249D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9F-4DAE-97A2-9599CC6249D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9F-4DAE-97A2-9599CC6249D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9F-4DAE-97A2-9599CC6249D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9F-4DAE-97A2-9599CC6249D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9F-4DAE-97A2-9599CC6249D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9F-4DAE-97A2-9599CC6249D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9F-4DAE-97A2-9599CC6249D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9F-4DAE-97A2-9599CC6249D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9F-4DAE-97A2-9599CC6249D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9F-4DAE-97A2-9599CC6249D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09F-4DAE-97A2-9599CC6249D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9F-4DAE-97A2-9599CC6249D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09F-4DAE-97A2-9599CC6249D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09F-4DAE-97A2-9599CC6249D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9F-4DAE-97A2-9599CC6249D9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09F-4DAE-97A2-9599CC6249D9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09F-4DAE-97A2-9599CC6249D9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09F-4DAE-97A2-9599CC6249D9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109F-4DAE-97A2-9599CC6249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'Horizontal(2)'!$G$13:$H$52</c:f>
              <c:multiLvlStrCache>
                <c:ptCount val="40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</c:lvl>
                <c:lvl>
                  <c:pt idx="0">
                    <c:v>2017</c:v>
                  </c:pt>
                  <c:pt idx="4">
                    <c:v>2018</c:v>
                  </c:pt>
                  <c:pt idx="8">
                    <c:v>2019</c:v>
                  </c:pt>
                  <c:pt idx="12">
                    <c:v>2020</c:v>
                  </c:pt>
                  <c:pt idx="16">
                    <c:v>2021</c:v>
                  </c:pt>
                  <c:pt idx="20">
                    <c:v>2022</c:v>
                  </c:pt>
                  <c:pt idx="24">
                    <c:v>2023</c:v>
                  </c:pt>
                  <c:pt idx="28">
                    <c:v>2024</c:v>
                  </c:pt>
                  <c:pt idx="32">
                    <c:v>2025</c:v>
                  </c:pt>
                  <c:pt idx="36">
                    <c:v>2026</c:v>
                  </c:pt>
                </c:lvl>
              </c:multiLvlStrCache>
            </c:multiLvlStrRef>
          </c:cat>
          <c:val>
            <c:numRef>
              <c:f>'Horizontal(2)'!$I$13:$I$52</c:f>
              <c:numCache>
                <c:formatCode>0.00</c:formatCode>
                <c:ptCount val="40"/>
                <c:pt idx="0">
                  <c:v>207</c:v>
                </c:pt>
                <c:pt idx="1">
                  <c:v>183</c:v>
                </c:pt>
                <c:pt idx="2">
                  <c:v>240</c:v>
                </c:pt>
                <c:pt idx="3">
                  <c:v>174</c:v>
                </c:pt>
                <c:pt idx="4">
                  <c:v>243</c:v>
                </c:pt>
                <c:pt idx="5">
                  <c:v>337</c:v>
                </c:pt>
                <c:pt idx="6">
                  <c:v>256</c:v>
                </c:pt>
                <c:pt idx="7">
                  <c:v>230</c:v>
                </c:pt>
                <c:pt idx="8">
                  <c:v>254</c:v>
                </c:pt>
                <c:pt idx="9">
                  <c:v>355</c:v>
                </c:pt>
                <c:pt idx="10">
                  <c:v>299</c:v>
                </c:pt>
                <c:pt idx="11">
                  <c:v>274</c:v>
                </c:pt>
                <c:pt idx="12">
                  <c:v>274</c:v>
                </c:pt>
                <c:pt idx="13">
                  <c:v>205</c:v>
                </c:pt>
                <c:pt idx="14">
                  <c:v>225</c:v>
                </c:pt>
                <c:pt idx="15">
                  <c:v>219</c:v>
                </c:pt>
                <c:pt idx="16">
                  <c:v>212</c:v>
                </c:pt>
                <c:pt idx="17">
                  <c:v>246</c:v>
                </c:pt>
                <c:pt idx="18">
                  <c:v>260</c:v>
                </c:pt>
                <c:pt idx="19">
                  <c:v>217</c:v>
                </c:pt>
                <c:pt idx="20">
                  <c:v>241</c:v>
                </c:pt>
                <c:pt idx="21">
                  <c:v>225</c:v>
                </c:pt>
                <c:pt idx="22">
                  <c:v>181</c:v>
                </c:pt>
                <c:pt idx="23">
                  <c:v>132</c:v>
                </c:pt>
                <c:pt idx="24">
                  <c:v>213</c:v>
                </c:pt>
                <c:pt idx="25">
                  <c:v>276</c:v>
                </c:pt>
                <c:pt idx="26">
                  <c:v>129</c:v>
                </c:pt>
                <c:pt idx="27">
                  <c:v>141</c:v>
                </c:pt>
                <c:pt idx="28">
                  <c:v>129</c:v>
                </c:pt>
                <c:pt idx="29">
                  <c:v>57</c:v>
                </c:pt>
                <c:pt idx="30">
                  <c:v>87</c:v>
                </c:pt>
                <c:pt idx="31">
                  <c:v>237</c:v>
                </c:pt>
                <c:pt idx="32">
                  <c:v>120.89999999999999</c:v>
                </c:pt>
                <c:pt idx="33">
                  <c:v>110.10000000000001</c:v>
                </c:pt>
                <c:pt idx="34">
                  <c:v>37.799999999999997</c:v>
                </c:pt>
                <c:pt idx="35">
                  <c:v>84</c:v>
                </c:pt>
                <c:pt idx="36">
                  <c:v>90</c:v>
                </c:pt>
                <c:pt idx="37">
                  <c:v>60</c:v>
                </c:pt>
                <c:pt idx="38">
                  <c:v>64.285714285714278</c:v>
                </c:pt>
                <c:pt idx="39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7B-4B84-B712-93D527383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1428832"/>
        <c:axId val="951428352"/>
      </c:lineChart>
      <c:catAx>
        <c:axId val="2225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22572736"/>
        <c:crosses val="autoZero"/>
        <c:auto val="1"/>
        <c:lblAlgn val="ctr"/>
        <c:lblOffset val="100"/>
        <c:noMultiLvlLbl val="0"/>
      </c:catAx>
      <c:valAx>
        <c:axId val="222572736"/>
        <c:scaling>
          <c:orientation val="minMax"/>
          <c:max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222565536"/>
        <c:crosses val="autoZero"/>
        <c:crossBetween val="between"/>
      </c:valAx>
      <c:valAx>
        <c:axId val="951428352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951428832"/>
        <c:crosses val="max"/>
        <c:crossBetween val="between"/>
      </c:valAx>
      <c:catAx>
        <c:axId val="95142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1428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2075345173537E-3"/>
          <c:y val="2.3335240848063491E-2"/>
          <c:w val="0.97380677632008827"/>
          <c:h val="0.9429583001491781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1750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'Horizontal(2)'!$R$38:$R$50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'Horizontal(2)'!$S$38:$S$50</c:f>
              <c:numCache>
                <c:formatCode>_-* #,##0_-;\-* #,##0_-;_-* "-"??_-;_-@_-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E-4278-963F-CC56F9D1F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catAx>
        <c:axId val="66501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'Horizontal(2)'!$M$13:$M$52</c:f>
              <c:numCache>
                <c:formatCode>0%</c:formatCode>
                <c:ptCount val="40"/>
                <c:pt idx="0">
                  <c:v>-0.39473684210526316</c:v>
                </c:pt>
                <c:pt idx="1">
                  <c:v>-0.11594202898550725</c:v>
                </c:pt>
                <c:pt idx="2">
                  <c:v>0.31147540983606559</c:v>
                </c:pt>
                <c:pt idx="3">
                  <c:v>-0.27500000000000002</c:v>
                </c:pt>
                <c:pt idx="4">
                  <c:v>0.39655172413793105</c:v>
                </c:pt>
                <c:pt idx="5">
                  <c:v>0.38683127572016462</c:v>
                </c:pt>
                <c:pt idx="6">
                  <c:v>-0.24035608308605341</c:v>
                </c:pt>
                <c:pt idx="7">
                  <c:v>-0.1015625</c:v>
                </c:pt>
                <c:pt idx="8">
                  <c:v>0.10434782608695652</c:v>
                </c:pt>
                <c:pt idx="9">
                  <c:v>0.39763779527559057</c:v>
                </c:pt>
                <c:pt idx="10">
                  <c:v>-0.15774647887323945</c:v>
                </c:pt>
                <c:pt idx="11">
                  <c:v>-8.3612040133779264E-2</c:v>
                </c:pt>
                <c:pt idx="12">
                  <c:v>0</c:v>
                </c:pt>
                <c:pt idx="13">
                  <c:v>-0.2518248175182482</c:v>
                </c:pt>
                <c:pt idx="14">
                  <c:v>9.7560975609756101E-2</c:v>
                </c:pt>
                <c:pt idx="15">
                  <c:v>-2.6666666666666668E-2</c:v>
                </c:pt>
                <c:pt idx="16">
                  <c:v>-3.1963470319634701E-2</c:v>
                </c:pt>
                <c:pt idx="17">
                  <c:v>0.16037735849056603</c:v>
                </c:pt>
                <c:pt idx="18">
                  <c:v>5.6910569105691054E-2</c:v>
                </c:pt>
                <c:pt idx="19">
                  <c:v>-0.16538461538461538</c:v>
                </c:pt>
                <c:pt idx="20">
                  <c:v>0.11059907834101383</c:v>
                </c:pt>
                <c:pt idx="21">
                  <c:v>-6.6390041493775934E-2</c:v>
                </c:pt>
                <c:pt idx="22">
                  <c:v>-0.19555555555555557</c:v>
                </c:pt>
                <c:pt idx="23">
                  <c:v>-0.27071823204419887</c:v>
                </c:pt>
                <c:pt idx="24">
                  <c:v>0.61363636363636365</c:v>
                </c:pt>
                <c:pt idx="25">
                  <c:v>0.29577464788732394</c:v>
                </c:pt>
                <c:pt idx="26">
                  <c:v>-0.53260869565217395</c:v>
                </c:pt>
                <c:pt idx="27">
                  <c:v>9.3023255813953487E-2</c:v>
                </c:pt>
                <c:pt idx="28">
                  <c:v>-8.5106382978723402E-2</c:v>
                </c:pt>
                <c:pt idx="29">
                  <c:v>-0.55813953488372092</c:v>
                </c:pt>
                <c:pt idx="30">
                  <c:v>0.52631578947368418</c:v>
                </c:pt>
                <c:pt idx="31">
                  <c:v>1.7241379310344827</c:v>
                </c:pt>
                <c:pt idx="32">
                  <c:v>-0.48987341772151904</c:v>
                </c:pt>
                <c:pt idx="33">
                  <c:v>-8.9330024813895653E-2</c:v>
                </c:pt>
                <c:pt idx="34">
                  <c:v>-0.65667574931880113</c:v>
                </c:pt>
                <c:pt idx="35">
                  <c:v>1.2222222222222223</c:v>
                </c:pt>
                <c:pt idx="36">
                  <c:v>7.1428571428571425E-2</c:v>
                </c:pt>
                <c:pt idx="37">
                  <c:v>-0.33333333333333331</c:v>
                </c:pt>
                <c:pt idx="38">
                  <c:v>7.14285714285713E-2</c:v>
                </c:pt>
                <c:pt idx="39">
                  <c:v>7.1428571428571327E-2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8-460A-9FBB-0FFA7D5F0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11408"/>
        <c:axId val="345711888"/>
      </c:lineChart>
      <c:catAx>
        <c:axId val="345711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345711888"/>
        <c:crosses val="autoZero"/>
        <c:auto val="1"/>
        <c:lblAlgn val="ctr"/>
        <c:lblOffset val="100"/>
        <c:noMultiLvlLbl val="0"/>
      </c:catAx>
      <c:valAx>
        <c:axId val="3457118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571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Hoja4!$O$39</c:f>
              <c:strCache>
                <c:ptCount val="1"/>
                <c:pt idx="0">
                  <c:v>2021</c:v>
                </c:pt>
              </c:strCache>
            </c:strRef>
          </c:tx>
          <c:spPr>
            <a:ln w="762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285607187972717E-2"/>
                  <c:y val="1.61840240842326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Hoja4!$O$40:$O$43</c:f>
              <c:numCache>
                <c:formatCode>0.00</c:formatCode>
                <c:ptCount val="4"/>
                <c:pt idx="0">
                  <c:v>212</c:v>
                </c:pt>
                <c:pt idx="1">
                  <c:v>246</c:v>
                </c:pt>
                <c:pt idx="2">
                  <c:v>260</c:v>
                </c:pt>
                <c:pt idx="3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D0-4278-BC36-244BFAB8C4DA}"/>
            </c:ext>
          </c:extLst>
        </c:ser>
        <c:ser>
          <c:idx val="1"/>
          <c:order val="1"/>
          <c:tx>
            <c:strRef>
              <c:f>Hoja4!$P$39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76200">
                <a:solidFill>
                  <a:schemeClr val="bg1">
                    <a:lumMod val="6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-2.1163723802458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Hoja4!$P$40:$P$43</c:f>
              <c:numCache>
                <c:formatCode>0.00</c:formatCode>
                <c:ptCount val="4"/>
                <c:pt idx="0">
                  <c:v>241</c:v>
                </c:pt>
                <c:pt idx="1">
                  <c:v>225</c:v>
                </c:pt>
                <c:pt idx="2">
                  <c:v>181</c:v>
                </c:pt>
                <c:pt idx="3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0-4278-BC36-244BFAB8C4DA}"/>
            </c:ext>
          </c:extLst>
        </c:ser>
        <c:ser>
          <c:idx val="2"/>
          <c:order val="2"/>
          <c:tx>
            <c:strRef>
              <c:f>Hoja4!$Q$39</c:f>
              <c:strCache>
                <c:ptCount val="1"/>
                <c:pt idx="0">
                  <c:v>2023</c:v>
                </c:pt>
              </c:strCache>
            </c:strRef>
          </c:tx>
          <c:spPr>
            <a:ln w="762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4351310034104168E-2"/>
                  <c:y val="1.618402408423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Hoja4!$Q$40:$Q$43</c:f>
              <c:numCache>
                <c:formatCode>0.00</c:formatCode>
                <c:ptCount val="4"/>
                <c:pt idx="0">
                  <c:v>132</c:v>
                </c:pt>
                <c:pt idx="1">
                  <c:v>213</c:v>
                </c:pt>
                <c:pt idx="2">
                  <c:v>276</c:v>
                </c:pt>
                <c:pt idx="3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D0-4278-BC36-244BFAB8C4DA}"/>
            </c:ext>
          </c:extLst>
        </c:ser>
        <c:ser>
          <c:idx val="3"/>
          <c:order val="3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762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D0-4278-BC36-244BFAB8C4D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D0-4278-BC36-244BFAB8C4DA}"/>
            </c:ext>
          </c:extLst>
        </c:ser>
        <c:ser>
          <c:idx val="4"/>
          <c:order val="4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762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1D0-4278-BC36-244BFAB8C4DA}"/>
            </c:ext>
          </c:extLst>
        </c:ser>
        <c:ser>
          <c:idx val="5"/>
          <c:order val="5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D0-4278-BC36-244BFAB8C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3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Hoja4!$R$39</c:f>
              <c:strCache>
                <c:ptCount val="1"/>
                <c:pt idx="0">
                  <c:v>2024</c:v>
                </c:pt>
              </c:strCache>
            </c:strRef>
          </c:tx>
          <c:spPr>
            <a:ln w="762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7620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219904341841221E-2"/>
                  <c:y val="-2.3238598685052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8E-4EB0-A7BE-C0E86FF82C4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Hoja4!$R$40:$R$43</c:f>
              <c:numCache>
                <c:formatCode>0.00</c:formatCode>
                <c:ptCount val="4"/>
                <c:pt idx="0">
                  <c:v>213</c:v>
                </c:pt>
                <c:pt idx="1">
                  <c:v>276</c:v>
                </c:pt>
                <c:pt idx="2">
                  <c:v>129</c:v>
                </c:pt>
                <c:pt idx="3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38E-4EB0-A7BE-C0E86FF82C4D}"/>
            </c:ext>
          </c:extLst>
        </c:ser>
        <c:ser>
          <c:idx val="4"/>
          <c:order val="1"/>
          <c:tx>
            <c:strRef>
              <c:f>Hoja4!$S$39</c:f>
              <c:strCache>
                <c:ptCount val="1"/>
                <c:pt idx="0">
                  <c:v>2025</c:v>
                </c:pt>
              </c:strCache>
            </c:strRef>
          </c:tx>
          <c:spPr>
            <a:ln w="7620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7620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Hoja4!$S$40:$S$43</c:f>
              <c:numCache>
                <c:formatCode>0.00</c:formatCode>
                <c:ptCount val="4"/>
                <c:pt idx="0">
                  <c:v>120.89999999999999</c:v>
                </c:pt>
                <c:pt idx="1">
                  <c:v>110.10000000000001</c:v>
                </c:pt>
                <c:pt idx="2">
                  <c:v>37.799999999999997</c:v>
                </c:pt>
                <c:pt idx="3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38E-4EB0-A7BE-C0E86FF82C4D}"/>
            </c:ext>
          </c:extLst>
        </c:ser>
        <c:ser>
          <c:idx val="5"/>
          <c:order val="2"/>
          <c:tx>
            <c:strRef>
              <c:f>Hoja4!$T$39</c:f>
              <c:strCache>
                <c:ptCount val="1"/>
                <c:pt idx="0">
                  <c:v>2026</c:v>
                </c:pt>
              </c:strCache>
            </c:strRef>
          </c:tx>
          <c:spPr>
            <a:ln w="7620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76200">
                <a:solidFill>
                  <a:srgbClr val="FFDA82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Hoja4!$N$40:$N$43</c:f>
              <c:strCache>
                <c:ptCount val="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</c:strCache>
            </c:strRef>
          </c:cat>
          <c:val>
            <c:numRef>
              <c:f>Hoja4!$T$40:$T$43</c:f>
              <c:numCache>
                <c:formatCode>0.00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64.285714285714278</c:v>
                </c:pt>
                <c:pt idx="3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38E-4EB0-A7BE-C0E86FF82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1659040"/>
        <c:axId val="1191655680"/>
      </c:lineChart>
      <c:catAx>
        <c:axId val="11916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5680"/>
        <c:crosses val="autoZero"/>
        <c:auto val="1"/>
        <c:lblAlgn val="ctr"/>
        <c:lblOffset val="100"/>
        <c:noMultiLvlLbl val="0"/>
      </c:catAx>
      <c:valAx>
        <c:axId val="1191655680"/>
        <c:scaling>
          <c:orientation val="minMax"/>
          <c:max val="300"/>
          <c:min val="3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9165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57150">
                <a:solidFill>
                  <a:srgbClr val="FFDA82"/>
                </a:solidFill>
              </a:ln>
              <a:effectLst/>
            </c:spPr>
          </c:marker>
          <c:val>
            <c:numRef>
              <c:f>'Horizontal(2)'!$AG$40:$AG$60</c:f>
              <c:numCache>
                <c:formatCode>General</c:formatCode>
                <c:ptCount val="21"/>
                <c:pt idx="0" formatCode="#,##0">
                  <c:v>1136</c:v>
                </c:pt>
                <c:pt idx="1">
                  <c:v>719</c:v>
                </c:pt>
                <c:pt idx="2">
                  <c:v>431</c:v>
                </c:pt>
                <c:pt idx="3">
                  <c:v>667</c:v>
                </c:pt>
                <c:pt idx="4">
                  <c:v>570</c:v>
                </c:pt>
                <c:pt idx="5">
                  <c:v>571</c:v>
                </c:pt>
                <c:pt idx="6" formatCode="#,##0">
                  <c:v>1274</c:v>
                </c:pt>
                <c:pt idx="7">
                  <c:v>908</c:v>
                </c:pt>
                <c:pt idx="8">
                  <c:v>909</c:v>
                </c:pt>
                <c:pt idx="9">
                  <c:v>905</c:v>
                </c:pt>
                <c:pt idx="10">
                  <c:v>911</c:v>
                </c:pt>
                <c:pt idx="11">
                  <c:v>895</c:v>
                </c:pt>
                <c:pt idx="12">
                  <c:v>776</c:v>
                </c:pt>
                <c:pt idx="13">
                  <c:v>818</c:v>
                </c:pt>
                <c:pt idx="14">
                  <c:v>758</c:v>
                </c:pt>
                <c:pt idx="15">
                  <c:v>822</c:v>
                </c:pt>
                <c:pt idx="16">
                  <c:v>830</c:v>
                </c:pt>
                <c:pt idx="17">
                  <c:v>746</c:v>
                </c:pt>
                <c:pt idx="18">
                  <c:v>757</c:v>
                </c:pt>
                <c:pt idx="19">
                  <c:v>742</c:v>
                </c:pt>
                <c:pt idx="20">
                  <c:v>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19-4BF9-9190-1D40ADC39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65695"/>
        <c:axId val="1280166175"/>
      </c:lineChart>
      <c:catAx>
        <c:axId val="128016569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66175"/>
        <c:crosses val="autoZero"/>
        <c:auto val="1"/>
        <c:lblAlgn val="ctr"/>
        <c:lblOffset val="100"/>
        <c:noMultiLvlLbl val="0"/>
      </c:catAx>
      <c:valAx>
        <c:axId val="12801661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280165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#,##0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571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val>
            <c:numRef>
              <c:f>'Horizontal(2)'!$AH$68:$AH$89</c:f>
              <c:numCache>
                <c:formatCode>General</c:formatCode>
                <c:ptCount val="22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26</c:v>
                </c:pt>
                <c:pt idx="11">
                  <c:v>26</c:v>
                </c:pt>
                <c:pt idx="12">
                  <c:v>25</c:v>
                </c:pt>
                <c:pt idx="13">
                  <c:v>21</c:v>
                </c:pt>
                <c:pt idx="14">
                  <c:v>20</c:v>
                </c:pt>
                <c:pt idx="15">
                  <c:v>20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E0-4368-A993-2250C626D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0131135"/>
        <c:axId val="1280137375"/>
      </c:lineChart>
      <c:catAx>
        <c:axId val="1280131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280137375"/>
        <c:crosses val="autoZero"/>
        <c:auto val="1"/>
        <c:lblAlgn val="ctr"/>
        <c:lblOffset val="100"/>
        <c:noMultiLvlLbl val="0"/>
      </c:catAx>
      <c:valAx>
        <c:axId val="1280137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013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571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'Horizontal(2)'!$D$28:$D$52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8</c:v>
                </c:pt>
                <c:pt idx="21">
                  <c:v>9</c:v>
                </c:pt>
                <c:pt idx="22">
                  <c:v>8</c:v>
                </c:pt>
                <c:pt idx="23" formatCode="0">
                  <c:v>5</c:v>
                </c:pt>
                <c:pt idx="24" formatCode="0">
                  <c:v>3.125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0A-4AF6-BC8D-FFCF0F9D9B69}"/>
            </c:ext>
          </c:extLst>
        </c:ser>
        <c:ser>
          <c:idx val="2"/>
          <c:order val="2"/>
          <c:spPr>
            <a:ln w="571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571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'Horizontal(2)'!$E$28:$E$52</c:f>
              <c:numCache>
                <c:formatCode>General</c:formatCode>
                <c:ptCount val="25"/>
                <c:pt idx="5">
                  <c:v>36</c:v>
                </c:pt>
                <c:pt idx="6">
                  <c:v>21</c:v>
                </c:pt>
                <c:pt idx="7">
                  <c:v>84</c:v>
                </c:pt>
                <c:pt idx="8">
                  <c:v>65</c:v>
                </c:pt>
                <c:pt idx="9">
                  <c:v>71</c:v>
                </c:pt>
                <c:pt idx="10">
                  <c:v>92</c:v>
                </c:pt>
                <c:pt idx="11">
                  <c:v>43</c:v>
                </c:pt>
                <c:pt idx="12">
                  <c:v>47</c:v>
                </c:pt>
                <c:pt idx="13">
                  <c:v>43</c:v>
                </c:pt>
                <c:pt idx="14">
                  <c:v>19</c:v>
                </c:pt>
                <c:pt idx="15">
                  <c:v>29</c:v>
                </c:pt>
                <c:pt idx="16">
                  <c:v>79</c:v>
                </c:pt>
                <c:pt idx="17">
                  <c:v>40.299999999999997</c:v>
                </c:pt>
                <c:pt idx="18">
                  <c:v>36.700000000000003</c:v>
                </c:pt>
                <c:pt idx="19">
                  <c:v>12.6</c:v>
                </c:pt>
                <c:pt idx="20">
                  <c:v>52</c:v>
                </c:pt>
                <c:pt idx="21">
                  <c:v>48</c:v>
                </c:pt>
                <c:pt idx="22">
                  <c:v>26</c:v>
                </c:pt>
                <c:pt idx="23" formatCode="0">
                  <c:v>36.428571428571423</c:v>
                </c:pt>
                <c:pt idx="24" formatCode="0">
                  <c:v>36.734693877551017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0A-4AF6-BC8D-FFCF0F9D9B69}"/>
            </c:ext>
          </c:extLst>
        </c:ser>
        <c:ser>
          <c:idx val="0"/>
          <c:order val="0"/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'Horizontal(2)'!$A$28:$B$52</c:f>
              <c:multiLvlStrCache>
                <c:ptCount val="25"/>
                <c:lvl>
                  <c:pt idx="0">
                    <c:v>Ene</c:v>
                  </c:pt>
                  <c:pt idx="1">
                    <c:v>Jul</c:v>
                  </c:pt>
                  <c:pt idx="2">
                    <c:v>Nov</c:v>
                  </c:pt>
                  <c:pt idx="3">
                    <c:v>Mar</c:v>
                  </c:pt>
                  <c:pt idx="4">
                    <c:v>Ago</c:v>
                  </c:pt>
                  <c:pt idx="5">
                    <c:v>Dic</c:v>
                  </c:pt>
                  <c:pt idx="6">
                    <c:v>Mar</c:v>
                  </c:pt>
                  <c:pt idx="7">
                    <c:v>Ago</c:v>
                  </c:pt>
                  <c:pt idx="8">
                    <c:v>Nov</c:v>
                  </c:pt>
                  <c:pt idx="9">
                    <c:v>Feb</c:v>
                  </c:pt>
                  <c:pt idx="10">
                    <c:v>May</c:v>
                  </c:pt>
                  <c:pt idx="11">
                    <c:v>Ago</c:v>
                  </c:pt>
                  <c:pt idx="12">
                    <c:v>Nov</c:v>
                  </c:pt>
                  <c:pt idx="13">
                    <c:v>Feb</c:v>
                  </c:pt>
                  <c:pt idx="14">
                    <c:v>May</c:v>
                  </c:pt>
                  <c:pt idx="15">
                    <c:v>Ago</c:v>
                  </c:pt>
                  <c:pt idx="16">
                    <c:v>Nov</c:v>
                  </c:pt>
                  <c:pt idx="17">
                    <c:v>Feb</c:v>
                  </c:pt>
                  <c:pt idx="18">
                    <c:v>May</c:v>
                  </c:pt>
                  <c:pt idx="19">
                    <c:v>Ago</c:v>
                  </c:pt>
                  <c:pt idx="20">
                    <c:v>Nov</c:v>
                  </c:pt>
                  <c:pt idx="21">
                    <c:v>Feb</c:v>
                  </c:pt>
                  <c:pt idx="22">
                    <c:v>May</c:v>
                  </c:pt>
                  <c:pt idx="23">
                    <c:v>Ago</c:v>
                  </c:pt>
                  <c:pt idx="24">
                    <c:v>Nov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  <c:pt idx="6">
                    <c:v>2022</c:v>
                  </c:pt>
                  <c:pt idx="9">
                    <c:v>2023</c:v>
                  </c:pt>
                  <c:pt idx="13">
                    <c:v>2024</c:v>
                  </c:pt>
                  <c:pt idx="17">
                    <c:v>2025</c:v>
                  </c:pt>
                  <c:pt idx="21">
                    <c:v>2026</c:v>
                  </c:pt>
                </c:lvl>
              </c:multiLvlStrCache>
            </c:multiLvlStrRef>
          </c:cat>
          <c:val>
            <c:numRef>
              <c:f>'Horizontal(2)'!$C$28:$C$52</c:f>
              <c:numCache>
                <c:formatCode>General</c:formatCode>
                <c:ptCount val="25"/>
                <c:pt idx="5" formatCode="0">
                  <c:v>36</c:v>
                </c:pt>
                <c:pt idx="6" formatCode="0">
                  <c:v>21</c:v>
                </c:pt>
                <c:pt idx="7" formatCode="0">
                  <c:v>84</c:v>
                </c:pt>
                <c:pt idx="8" formatCode="0">
                  <c:v>65</c:v>
                </c:pt>
                <c:pt idx="9" formatCode="0">
                  <c:v>71</c:v>
                </c:pt>
                <c:pt idx="10" formatCode="0">
                  <c:v>92</c:v>
                </c:pt>
                <c:pt idx="11" formatCode="0">
                  <c:v>43</c:v>
                </c:pt>
                <c:pt idx="12" formatCode="0">
                  <c:v>47</c:v>
                </c:pt>
                <c:pt idx="13" formatCode="0">
                  <c:v>43</c:v>
                </c:pt>
                <c:pt idx="14" formatCode="0">
                  <c:v>19</c:v>
                </c:pt>
                <c:pt idx="15" formatCode="0">
                  <c:v>29</c:v>
                </c:pt>
                <c:pt idx="16" formatCode="0">
                  <c:v>79</c:v>
                </c:pt>
                <c:pt idx="17" formatCode="0">
                  <c:v>40.299999999999997</c:v>
                </c:pt>
                <c:pt idx="18" formatCode="0">
                  <c:v>36.700000000000003</c:v>
                </c:pt>
                <c:pt idx="19" formatCode="0">
                  <c:v>12.6</c:v>
                </c:pt>
                <c:pt idx="20" formatCode="0">
                  <c:v>28</c:v>
                </c:pt>
                <c:pt idx="21" formatCode="0">
                  <c:v>30</c:v>
                </c:pt>
                <c:pt idx="22" formatCode="0">
                  <c:v>20</c:v>
                </c:pt>
                <c:pt idx="23" formatCode="0">
                  <c:v>21.428571428571427</c:v>
                </c:pt>
                <c:pt idx="24" formatCode="0">
                  <c:v>22.959183673469383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0A-4AF6-BC8D-FFCF0F9D9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407264"/>
        <c:axId val="1373421184"/>
      </c:lineChart>
      <c:catAx>
        <c:axId val="13734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373421184"/>
        <c:crosses val="autoZero"/>
        <c:auto val="1"/>
        <c:lblAlgn val="ctr"/>
        <c:lblOffset val="100"/>
        <c:noMultiLvlLbl val="0"/>
      </c:catAx>
      <c:valAx>
        <c:axId val="137342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4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Hoja4!$N$2:$N$14</c:f>
              <c:numCache>
                <c:formatCode>0%</c:formatCode>
                <c:ptCount val="13"/>
                <c:pt idx="0">
                  <c:v>0.14509803921568629</c:v>
                </c:pt>
                <c:pt idx="1">
                  <c:v>0.14399999999999999</c:v>
                </c:pt>
                <c:pt idx="2">
                  <c:v>0.26501766784452296</c:v>
                </c:pt>
                <c:pt idx="3">
                  <c:v>0.3752913752913753</c:v>
                </c:pt>
                <c:pt idx="4">
                  <c:v>0.41652983032293378</c:v>
                </c:pt>
                <c:pt idx="5">
                  <c:v>0.47606382978723405</c:v>
                </c:pt>
                <c:pt idx="6">
                  <c:v>0.5439723320158103</c:v>
                </c:pt>
                <c:pt idx="7">
                  <c:v>0.61379595208591486</c:v>
                </c:pt>
                <c:pt idx="8">
                  <c:v>0.68976503385105536</c:v>
                </c:pt>
                <c:pt idx="9">
                  <c:v>0.76617375231053608</c:v>
                </c:pt>
                <c:pt idx="10">
                  <c:v>0.81277533039647576</c:v>
                </c:pt>
                <c:pt idx="11">
                  <c:v>0.82251735587081198</c:v>
                </c:pt>
                <c:pt idx="12">
                  <c:v>0.81259332585758903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0F-4B3D-B3F2-CB05B27D8215}"/>
            </c:ext>
          </c:extLst>
        </c:ser>
        <c:ser>
          <c:idx val="1"/>
          <c:order val="1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1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Hoja4!$O$2:$O$14</c:f>
              <c:numCache>
                <c:formatCode>0%</c:formatCode>
                <c:ptCount val="13"/>
                <c:pt idx="0">
                  <c:v>0.85490196078431369</c:v>
                </c:pt>
                <c:pt idx="1">
                  <c:v>0.85599999999999998</c:v>
                </c:pt>
                <c:pt idx="2">
                  <c:v>0.73498233215547704</c:v>
                </c:pt>
                <c:pt idx="3">
                  <c:v>0.62470862470862476</c:v>
                </c:pt>
                <c:pt idx="4">
                  <c:v>0.58347016967706622</c:v>
                </c:pt>
                <c:pt idx="5">
                  <c:v>0.52393617021276595</c:v>
                </c:pt>
                <c:pt idx="6">
                  <c:v>0.4560276679841897</c:v>
                </c:pt>
                <c:pt idx="7">
                  <c:v>0.38620404791408508</c:v>
                </c:pt>
                <c:pt idx="8">
                  <c:v>0.31023496614894464</c:v>
                </c:pt>
                <c:pt idx="9">
                  <c:v>0.23382624768946395</c:v>
                </c:pt>
                <c:pt idx="10">
                  <c:v>0.18722466960352424</c:v>
                </c:pt>
                <c:pt idx="11">
                  <c:v>0.17748264412918804</c:v>
                </c:pt>
                <c:pt idx="12">
                  <c:v>0.18740667414241099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0F-4B3D-B3F2-CB05B27D8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40976"/>
        <c:axId val="1193849616"/>
      </c:lineChart>
      <c:catAx>
        <c:axId val="11938409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193849616"/>
        <c:crosses val="autoZero"/>
        <c:auto val="1"/>
        <c:lblAlgn val="ctr"/>
        <c:lblOffset val="100"/>
        <c:noMultiLvlLbl val="0"/>
      </c:catAx>
      <c:valAx>
        <c:axId val="1193849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9384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006988244826E-2"/>
          <c:y val="2.4829848001161687E-2"/>
          <c:w val="0.97028767683646366"/>
          <c:h val="0.9503403039976766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075055"/>
        <c:axId val="771467391"/>
      </c:lineChart>
      <c:catAx>
        <c:axId val="771075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1467391"/>
        <c:crosses val="autoZero"/>
        <c:auto val="1"/>
        <c:lblAlgn val="ctr"/>
        <c:lblOffset val="100"/>
        <c:noMultiLvlLbl val="0"/>
      </c:catAx>
      <c:valAx>
        <c:axId val="771467391"/>
        <c:scaling>
          <c:orientation val="minMax"/>
          <c:min val="60"/>
        </c:scaling>
        <c:delete val="1"/>
        <c:axPos val="l"/>
        <c:numFmt formatCode="General" sourceLinked="1"/>
        <c:majorTickMark val="none"/>
        <c:minorTickMark val="none"/>
        <c:tickLblPos val="nextTo"/>
        <c:crossAx val="771075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 i="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Hoja1!$B$30</c:f>
              <c:strCache>
                <c:ptCount val="1"/>
                <c:pt idx="0">
                  <c:v>Viviendas necesarias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37242062898484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2E0-4B18-83F9-2367E5884699}"/>
                </c:ext>
              </c:extLst>
            </c:dLbl>
            <c:dLbl>
              <c:idx val="1"/>
              <c:layout>
                <c:manualLayout>
                  <c:x val="-2.071105938460398E-17"/>
                  <c:y val="-0.167015790100374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E0-4B18-83F9-2367E5884699}"/>
                </c:ext>
              </c:extLst>
            </c:dLbl>
            <c:dLbl>
              <c:idx val="2"/>
              <c:layout>
                <c:manualLayout>
                  <c:x val="0"/>
                  <c:y val="-0.184208988265846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E0-4B18-83F9-2367E5884699}"/>
                </c:ext>
              </c:extLst>
            </c:dLbl>
            <c:dLbl>
              <c:idx val="3"/>
              <c:layout>
                <c:manualLayout>
                  <c:x val="0"/>
                  <c:y val="-0.207230728356741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E0-4B18-83F9-2367E5884699}"/>
                </c:ext>
              </c:extLst>
            </c:dLbl>
            <c:dLbl>
              <c:idx val="4"/>
              <c:layout>
                <c:manualLayout>
                  <c:x val="-3.3891215957229819E-3"/>
                  <c:y val="-0.210583343553110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E0-4B18-83F9-2367E5884699}"/>
                </c:ext>
              </c:extLst>
            </c:dLbl>
            <c:dLbl>
              <c:idx val="5"/>
              <c:layout>
                <c:manualLayout>
                  <c:x val="-8.2844237538415919E-17"/>
                  <c:y val="-0.279889083554453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E0-4B18-83F9-2367E5884699}"/>
                </c:ext>
              </c:extLst>
            </c:dLbl>
            <c:dLbl>
              <c:idx val="6"/>
              <c:layout>
                <c:manualLayout>
                  <c:x val="0"/>
                  <c:y val="-0.325134529578874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E0-4B18-83F9-2367E5884699}"/>
                </c:ext>
              </c:extLst>
            </c:dLbl>
            <c:dLbl>
              <c:idx val="7"/>
              <c:layout>
                <c:manualLayout>
                  <c:x val="0"/>
                  <c:y val="-0.370379975603295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E0-4B18-83F9-2367E5884699}"/>
                </c:ext>
              </c:extLst>
            </c:dLbl>
            <c:dLbl>
              <c:idx val="8"/>
              <c:layout>
                <c:manualLayout>
                  <c:x val="0"/>
                  <c:y val="-0.427441200950270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E0-4B18-83F9-2367E5884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Hoja1!$A$31:$A$39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Hoja1!$B$31:$B$39</c:f>
              <c:numCache>
                <c:formatCode>_-* #,##0_-;\-* #,##0_-;_-* "-"??_-;_-@_-</c:formatCode>
                <c:ptCount val="9"/>
                <c:pt idx="0">
                  <c:v>89277</c:v>
                </c:pt>
                <c:pt idx="1">
                  <c:v>108727</c:v>
                </c:pt>
                <c:pt idx="2">
                  <c:v>128177</c:v>
                </c:pt>
                <c:pt idx="3">
                  <c:v>148324</c:v>
                </c:pt>
                <c:pt idx="4">
                  <c:v>168471</c:v>
                </c:pt>
                <c:pt idx="5">
                  <c:v>226148</c:v>
                </c:pt>
                <c:pt idx="6">
                  <c:v>268404</c:v>
                </c:pt>
                <c:pt idx="7">
                  <c:v>310660</c:v>
                </c:pt>
                <c:pt idx="8">
                  <c:v>366301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0-4B18-83F9-2367E5884699}"/>
            </c:ext>
          </c:extLst>
        </c:ser>
        <c:ser>
          <c:idx val="1"/>
          <c:order val="1"/>
          <c:tx>
            <c:strRef>
              <c:f>Hoja1!$C$30</c:f>
              <c:strCache>
                <c:ptCount val="1"/>
                <c:pt idx="0">
                  <c:v>Viviendas existentes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Hoja1!$A$31:$A$39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Hoja1!$C$31:$C$39</c:f>
              <c:numCache>
                <c:formatCode>_-* #,##0_-;\-* #,##0_-;_-* "-"??_-;_-@_-</c:formatCode>
                <c:ptCount val="9"/>
                <c:pt idx="0">
                  <c:v>56331</c:v>
                </c:pt>
                <c:pt idx="1">
                  <c:v>71399</c:v>
                </c:pt>
                <c:pt idx="2">
                  <c:v>81601</c:v>
                </c:pt>
                <c:pt idx="3">
                  <c:v>94141</c:v>
                </c:pt>
                <c:pt idx="4">
                  <c:v>136493</c:v>
                </c:pt>
                <c:pt idx="5">
                  <c:v>178455</c:v>
                </c:pt>
                <c:pt idx="6">
                  <c:v>221453</c:v>
                </c:pt>
                <c:pt idx="7">
                  <c:v>266486</c:v>
                </c:pt>
                <c:pt idx="8">
                  <c:v>320800.45120724349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0-4B18-83F9-2367E5884699}"/>
            </c:ext>
          </c:extLst>
        </c:ser>
        <c:ser>
          <c:idx val="2"/>
          <c:order val="2"/>
          <c:tx>
            <c:strRef>
              <c:f>Hoja1!$D$30</c:f>
              <c:strCache>
                <c:ptCount val="1"/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Hoja1!$A$31:$A$39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Hoja1!$D$31:$D$39</c:f>
              <c:numCache>
                <c:formatCode>_-* #,##0_-;\-* #,##0_-;_-* "-"??_-;_-@_-</c:formatCode>
                <c:ptCount val="9"/>
                <c:pt idx="0">
                  <c:v>32946</c:v>
                </c:pt>
                <c:pt idx="1">
                  <c:v>37328</c:v>
                </c:pt>
                <c:pt idx="2">
                  <c:v>46576</c:v>
                </c:pt>
                <c:pt idx="3">
                  <c:v>54183</c:v>
                </c:pt>
                <c:pt idx="4">
                  <c:v>31978</c:v>
                </c:pt>
                <c:pt idx="5">
                  <c:v>47693</c:v>
                </c:pt>
                <c:pt idx="6">
                  <c:v>46951</c:v>
                </c:pt>
                <c:pt idx="7">
                  <c:v>44174</c:v>
                </c:pt>
                <c:pt idx="8">
                  <c:v>45500.548792756512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E0-4B18-83F9-2367E5884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8715935"/>
        <c:axId val="338719295"/>
      </c:barChart>
      <c:catAx>
        <c:axId val="33871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338719295"/>
        <c:crosses val="autoZero"/>
        <c:auto val="1"/>
        <c:lblAlgn val="ctr"/>
        <c:lblOffset val="100"/>
        <c:noMultiLvlLbl val="0"/>
      </c:catAx>
      <c:valAx>
        <c:axId val="338719295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33871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61022816661266E-2"/>
          <c:y val="6.0680457269451094E-2"/>
          <c:w val="0.93299726427334639"/>
          <c:h val="0.7935132431912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Hoja1!$C$18</c:f>
              <c:strCache>
                <c:ptCount val="1"/>
                <c:pt idx="0">
                  <c:v>Viviendas existentes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Hoja1!$C$19:$C$27</c:f>
              <c:numCache>
                <c:formatCode>_-* #,##0_-;\-* #,##0_-;_-* "-"??_-;_-@_-</c:formatCode>
                <c:ptCount val="9"/>
                <c:pt idx="0">
                  <c:v>32946</c:v>
                </c:pt>
                <c:pt idx="1">
                  <c:v>37328</c:v>
                </c:pt>
                <c:pt idx="2">
                  <c:v>46576</c:v>
                </c:pt>
                <c:pt idx="3">
                  <c:v>54183</c:v>
                </c:pt>
                <c:pt idx="4">
                  <c:v>31978</c:v>
                </c:pt>
                <c:pt idx="5">
                  <c:v>48616</c:v>
                </c:pt>
                <c:pt idx="6">
                  <c:v>46760</c:v>
                </c:pt>
                <c:pt idx="7">
                  <c:v>42816</c:v>
                </c:pt>
                <c:pt idx="8">
                  <c:v>42871.5052776503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B-4323-8757-973119589359}"/>
            </c:ext>
          </c:extLst>
        </c:ser>
        <c:ser>
          <c:idx val="1"/>
          <c:order val="1"/>
          <c:tx>
            <c:strRef>
              <c:f>Hoja1!$D$18</c:f>
              <c:strCache>
                <c:ptCount val="1"/>
                <c:pt idx="0">
                  <c:v>Oferta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Hoja1!$D$19:$D$27</c:f>
              <c:numCache>
                <c:formatCode>General</c:formatCode>
                <c:ptCount val="9"/>
                <c:pt idx="5" formatCode="_-* #,##0_-;\-* #,##0_-;_-* &quot;-&quot;??_-;_-@_-">
                  <c:v>3678</c:v>
                </c:pt>
                <c:pt idx="6" formatCode="_-* #,##0_-;\-* #,##0_-;_-* &quot;-&quot;??_-;_-@_-">
                  <c:v>4763</c:v>
                </c:pt>
                <c:pt idx="7" formatCode="_-* #,##0_-;\-* #,##0_-;_-* &quot;-&quot;??_-;_-@_-">
                  <c:v>7449</c:v>
                </c:pt>
                <c:pt idx="8" formatCode="_-* #,##0_-;\-* #,##0_-;_-* &quot;-&quot;??_-;_-@_-">
                  <c:v>10309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B-4323-8757-973119589359}"/>
            </c:ext>
          </c:extLst>
        </c:ser>
        <c:ser>
          <c:idx val="2"/>
          <c:order val="2"/>
          <c:tx>
            <c:strRef>
              <c:f>Hoja1!$E$18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0941542097497067E-3"/>
                  <c:y val="4.8115076910191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99-4409-8E8D-7B1470DAEF05}"/>
                </c:ext>
              </c:extLst>
            </c:dLbl>
            <c:dLbl>
              <c:idx val="6"/>
              <c:layout>
                <c:manualLayout>
                  <c:x val="7.6590794682479466E-3"/>
                  <c:y val="5.0253638981789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8B-4323-8757-973119589359}"/>
                </c:ext>
              </c:extLst>
            </c:dLbl>
            <c:dLbl>
              <c:idx val="7"/>
              <c:layout>
                <c:manualLayout>
                  <c:x val="0"/>
                  <c:y val="5.16224329165340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99-4409-8E8D-7B1470DAEF05}"/>
                </c:ext>
              </c:extLst>
            </c:dLbl>
            <c:dLbl>
              <c:idx val="8"/>
              <c:layout>
                <c:manualLayout>
                  <c:x val="3.2824626292491197E-3"/>
                  <c:y val="5.3424840059921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99-4409-8E8D-7B1470DAE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Hoja1!$E$19:$E$27</c:f>
              <c:numCache>
                <c:formatCode>General</c:formatCode>
                <c:ptCount val="9"/>
                <c:pt idx="5" formatCode="_-* #,##0_-;\-* #,##0_-;_-* &quot;-&quot;??_-;_-@_-">
                  <c:v>1101</c:v>
                </c:pt>
                <c:pt idx="6" formatCode="_-* #,##0_-;\-* #,##0_-;_-* &quot;-&quot;??_-;_-@_-">
                  <c:v>2179</c:v>
                </c:pt>
                <c:pt idx="7" formatCode="_-* #,##0_-;\-* #,##0_-;_-* &quot;-&quot;??_-;_-@_-">
                  <c:v>2869</c:v>
                </c:pt>
                <c:pt idx="8" formatCode="_-* #,##0_-;\-* #,##0_-;_-* &quot;-&quot;??_-;_-@_-">
                  <c:v>3777.4947223497015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8B-4323-8757-973119589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2417855"/>
        <c:axId val="332413055"/>
      </c:barChart>
      <c:catAx>
        <c:axId val="33241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332413055"/>
        <c:crosses val="autoZero"/>
        <c:auto val="1"/>
        <c:lblAlgn val="ctr"/>
        <c:lblOffset val="100"/>
        <c:noMultiLvlLbl val="0"/>
      </c:catAx>
      <c:valAx>
        <c:axId val="332413055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33241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261022816661266E-2"/>
          <c:y val="6.0680457269451094E-2"/>
          <c:w val="0.93299726427334639"/>
          <c:h val="0.79351324319126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Hoja1!$B$18</c:f>
              <c:strCache>
                <c:ptCount val="1"/>
                <c:pt idx="0">
                  <c:v>Viviendas necesarias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Hoja1!$B$19:$B$27</c:f>
              <c:numCache>
                <c:formatCode>_-* #,##0_-;\-* #,##0_-;_-* "-"??_-;_-@_-</c:formatCode>
                <c:ptCount val="9"/>
                <c:pt idx="0">
                  <c:v>89277</c:v>
                </c:pt>
                <c:pt idx="1">
                  <c:v>108727</c:v>
                </c:pt>
                <c:pt idx="2">
                  <c:v>128177</c:v>
                </c:pt>
                <c:pt idx="3">
                  <c:v>148324</c:v>
                </c:pt>
                <c:pt idx="4">
                  <c:v>168471</c:v>
                </c:pt>
                <c:pt idx="5">
                  <c:v>226148</c:v>
                </c:pt>
                <c:pt idx="6">
                  <c:v>268404</c:v>
                </c:pt>
                <c:pt idx="7">
                  <c:v>310660</c:v>
                </c:pt>
                <c:pt idx="8">
                  <c:v>366301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B-4323-8757-973119589359}"/>
            </c:ext>
          </c:extLst>
        </c:ser>
        <c:ser>
          <c:idx val="1"/>
          <c:order val="1"/>
          <c:tx>
            <c:strRef>
              <c:f>Hoja1!$C$18</c:f>
              <c:strCache>
                <c:ptCount val="1"/>
                <c:pt idx="0">
                  <c:v>Viviendas existentes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Hoja1!$C$19:$C$27</c:f>
              <c:numCache>
                <c:formatCode>_-* #,##0_-;\-* #,##0_-;_-* "-"??_-;_-@_-</c:formatCode>
                <c:ptCount val="9"/>
                <c:pt idx="0">
                  <c:v>56331</c:v>
                </c:pt>
                <c:pt idx="1">
                  <c:v>71399</c:v>
                </c:pt>
                <c:pt idx="2">
                  <c:v>81601</c:v>
                </c:pt>
                <c:pt idx="3">
                  <c:v>94141</c:v>
                </c:pt>
                <c:pt idx="4">
                  <c:v>136493</c:v>
                </c:pt>
                <c:pt idx="5">
                  <c:v>172753</c:v>
                </c:pt>
                <c:pt idx="6">
                  <c:v>214702</c:v>
                </c:pt>
                <c:pt idx="7">
                  <c:v>257526</c:v>
                </c:pt>
                <c:pt idx="8">
                  <c:v>309343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8B-4323-8757-973119589359}"/>
            </c:ext>
          </c:extLst>
        </c:ser>
        <c:ser>
          <c:idx val="2"/>
          <c:order val="2"/>
          <c:tx>
            <c:strRef>
              <c:f>Hoja1!$D$18</c:f>
              <c:strCache>
                <c:ptCount val="1"/>
                <c:pt idx="0">
                  <c:v>Oferta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Hoja1!$D$19:$D$27</c:f>
              <c:numCache>
                <c:formatCode>General</c:formatCode>
                <c:ptCount val="9"/>
                <c:pt idx="5" formatCode="_-* #,##0_-;\-* #,##0_-;_-* &quot;-&quot;??_-;_-@_-">
                  <c:v>3678</c:v>
                </c:pt>
                <c:pt idx="6" formatCode="_-* #,##0_-;\-* #,##0_-;_-* &quot;-&quot;??_-;_-@_-">
                  <c:v>4763</c:v>
                </c:pt>
                <c:pt idx="7" formatCode="_-* #,##0_-;\-* #,##0_-;_-* &quot;-&quot;??_-;_-@_-">
                  <c:v>7449</c:v>
                </c:pt>
                <c:pt idx="8" formatCode="_-* #,##0_-;\-* #,##0_-;_-* &quot;-&quot;??_-;_-@_-">
                  <c:v>10309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8B-4323-8757-973119589359}"/>
            </c:ext>
          </c:extLst>
        </c:ser>
        <c:ser>
          <c:idx val="3"/>
          <c:order val="3"/>
          <c:tx>
            <c:strRef>
              <c:f>Hoja1!$E$18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0941542097497067E-3"/>
                  <c:y val="4.81150769101916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8B-4323-8757-973119589359}"/>
                </c:ext>
              </c:extLst>
            </c:dLbl>
            <c:dLbl>
              <c:idx val="6"/>
              <c:layout>
                <c:manualLayout>
                  <c:x val="7.6590794682479466E-3"/>
                  <c:y val="5.0253638981789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8B-4323-8757-973119589359}"/>
                </c:ext>
              </c:extLst>
            </c:dLbl>
            <c:dLbl>
              <c:idx val="7"/>
              <c:layout>
                <c:manualLayout>
                  <c:x val="0"/>
                  <c:y val="5.16224329165340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8B-4323-8757-973119589359}"/>
                </c:ext>
              </c:extLst>
            </c:dLbl>
            <c:dLbl>
              <c:idx val="8"/>
              <c:layout>
                <c:manualLayout>
                  <c:x val="3.2824626292491197E-3"/>
                  <c:y val="5.3424840059921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8B-4323-8757-9731195893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Hoja1!$A$19:$A$27</c:f>
              <c:numCache>
                <c:formatCode>General</c:formatCode>
                <c:ptCount val="9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2020</c:v>
                </c:pt>
                <c:pt idx="6">
                  <c:v>2025</c:v>
                </c:pt>
                <c:pt idx="7">
                  <c:v>2030</c:v>
                </c:pt>
                <c:pt idx="8">
                  <c:v>2035</c:v>
                </c:pt>
              </c:numCache>
            </c:numRef>
          </c:cat>
          <c:val>
            <c:numRef>
              <c:f>Hoja1!$E$19:$E$27</c:f>
              <c:numCache>
                <c:formatCode>General</c:formatCode>
                <c:ptCount val="9"/>
                <c:pt idx="5" formatCode="_-* #,##0_-;\-* #,##0_-;_-* &quot;-&quot;??_-;_-@_-">
                  <c:v>1101</c:v>
                </c:pt>
                <c:pt idx="6" formatCode="_-* #,##0_-;\-* #,##0_-;_-* &quot;-&quot;??_-;_-@_-">
                  <c:v>2179</c:v>
                </c:pt>
                <c:pt idx="7" formatCode="_-* #,##0_-;\-* #,##0_-;_-* &quot;-&quot;??_-;_-@_-">
                  <c:v>2869</c:v>
                </c:pt>
                <c:pt idx="8" formatCode="_-* #,##0_-;\-* #,##0_-;_-* &quot;-&quot;??_-;_-@_-">
                  <c:v>3777.4947223497015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8B-4323-8757-973119589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2417855"/>
        <c:axId val="332413055"/>
      </c:barChart>
      <c:catAx>
        <c:axId val="33241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332413055"/>
        <c:crosses val="autoZero"/>
        <c:auto val="1"/>
        <c:lblAlgn val="ctr"/>
        <c:lblOffset val="100"/>
        <c:noMultiLvlLbl val="0"/>
      </c:catAx>
      <c:valAx>
        <c:axId val="332413055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33241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NSE!$M$44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NSE!$N$44:$P$44</c:f>
              <c:numCache>
                <c:formatCode>0</c:formatCode>
                <c:ptCount val="3"/>
                <c:pt idx="0">
                  <c:v>18788.284900000002</c:v>
                </c:pt>
                <c:pt idx="1">
                  <c:v>21746.209800000004</c:v>
                </c:pt>
                <c:pt idx="2">
                  <c:v>25641.082600000002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E1-4A9A-8BDE-7A9DBAE7BAFC}"/>
            </c:ext>
          </c:extLst>
        </c:ser>
        <c:ser>
          <c:idx val="1"/>
          <c:order val="1"/>
          <c:tx>
            <c:strRef>
              <c:f>NSE!$M$45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NSE!$N$45:$P$45</c:f>
              <c:numCache>
                <c:formatCode>0</c:formatCode>
                <c:ptCount val="3"/>
                <c:pt idx="0">
                  <c:v>32208.488399999998</c:v>
                </c:pt>
                <c:pt idx="1">
                  <c:v>37279.216800000002</c:v>
                </c:pt>
                <c:pt idx="2">
                  <c:v>43956.141599999995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E1-4A9A-8BDE-7A9DBAE7BAFC}"/>
            </c:ext>
          </c:extLst>
        </c:ser>
        <c:ser>
          <c:idx val="2"/>
          <c:order val="2"/>
          <c:tx>
            <c:strRef>
              <c:f>NSE!$M$46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NSE!$N$46:$P$46</c:f>
              <c:numCache>
                <c:formatCode>0</c:formatCode>
                <c:ptCount val="3"/>
                <c:pt idx="0">
                  <c:v>45628.691900000005</c:v>
                </c:pt>
                <c:pt idx="1">
                  <c:v>52812.223800000007</c:v>
                </c:pt>
                <c:pt idx="2">
                  <c:v>62271.200600000004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1-4A9A-8BDE-7A9DBAE7BAFC}"/>
            </c:ext>
          </c:extLst>
        </c:ser>
        <c:ser>
          <c:idx val="3"/>
          <c:order val="3"/>
          <c:tx>
            <c:strRef>
              <c:f>NSE!$M$47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6860581736750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E1-4A9A-8BDE-7A9DBAE7BA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NSE!$N$47:$P$47</c:f>
              <c:numCache>
                <c:formatCode>0</c:formatCode>
                <c:ptCount val="3"/>
                <c:pt idx="0">
                  <c:v>46970.712249999997</c:v>
                </c:pt>
                <c:pt idx="1">
                  <c:v>59025.426600000006</c:v>
                </c:pt>
                <c:pt idx="2">
                  <c:v>69597.224199999997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E1-4A9A-8BDE-7A9DBAE7BAFC}"/>
            </c:ext>
          </c:extLst>
        </c:ser>
        <c:ser>
          <c:idx val="4"/>
          <c:order val="4"/>
          <c:tx>
            <c:strRef>
              <c:f>NSE!$M$48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NSE!$N$48:$P$48</c:f>
              <c:numCache>
                <c:formatCode>0</c:formatCode>
                <c:ptCount val="3"/>
                <c:pt idx="0">
                  <c:v>44286.671550000006</c:v>
                </c:pt>
                <c:pt idx="1">
                  <c:v>46599.021000000001</c:v>
                </c:pt>
                <c:pt idx="2">
                  <c:v>54945.176999999996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E1-4A9A-8BDE-7A9DBAE7BAFC}"/>
            </c:ext>
          </c:extLst>
        </c:ser>
        <c:ser>
          <c:idx val="5"/>
          <c:order val="5"/>
          <c:tx>
            <c:strRef>
              <c:f>NSE!$M$49</c:f>
              <c:strCache>
                <c:ptCount val="1"/>
                <c:pt idx="0">
                  <c:v>D-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NSE!$N$49:$P$49</c:f>
              <c:numCache>
                <c:formatCode>0</c:formatCode>
                <c:ptCount val="3"/>
                <c:pt idx="0">
                  <c:v>64416.976799999997</c:v>
                </c:pt>
                <c:pt idx="1">
                  <c:v>74558.433600000004</c:v>
                </c:pt>
                <c:pt idx="2">
                  <c:v>87912.283199999991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E1-4A9A-8BDE-7A9DBAE7BAFC}"/>
            </c:ext>
          </c:extLst>
        </c:ser>
        <c:ser>
          <c:idx val="6"/>
          <c:order val="6"/>
          <c:tx>
            <c:strRef>
              <c:f>NSE!$M$50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NSE!$N$43:$P$43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NSE!$N$50:$P$50</c:f>
              <c:numCache>
                <c:formatCode>0</c:formatCode>
                <c:ptCount val="3"/>
                <c:pt idx="0">
                  <c:v>16104.244199999999</c:v>
                </c:pt>
                <c:pt idx="1">
                  <c:v>18639.608400000001</c:v>
                </c:pt>
                <c:pt idx="2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E1-4A9A-8BDE-7A9DBAE7B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970720"/>
        <c:axId val="2005971200"/>
      </c:barChart>
      <c:catAx>
        <c:axId val="20059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005971200"/>
        <c:crosses val="autoZero"/>
        <c:auto val="1"/>
        <c:lblAlgn val="ctr"/>
        <c:lblOffset val="100"/>
        <c:noMultiLvlLbl val="0"/>
      </c:catAx>
      <c:valAx>
        <c:axId val="200597120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20059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5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09-4C44-8335-54493782B185}"/>
              </c:ext>
            </c:extLst>
          </c:dPt>
          <c:dPt>
            <c:idx val="1"/>
            <c:bubble3D val="0"/>
            <c:spPr>
              <a:solidFill>
                <a:srgbClr val="FFD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09-4C44-8335-54493782B185}"/>
              </c:ext>
            </c:extLst>
          </c:dPt>
          <c:dPt>
            <c:idx val="2"/>
            <c:bubble3D val="0"/>
            <c:spPr>
              <a:solidFill>
                <a:srgbClr val="FFD6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09-4C44-8335-54493782B185}"/>
              </c:ext>
            </c:extLst>
          </c:dPt>
          <c:dPt>
            <c:idx val="3"/>
            <c:bubble3D val="0"/>
            <c:spPr>
              <a:solidFill>
                <a:srgbClr val="F4BF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09-4C44-8335-54493782B185}"/>
              </c:ext>
            </c:extLst>
          </c:dPt>
          <c:dPt>
            <c:idx val="4"/>
            <c:bubble3D val="0"/>
            <c:spPr>
              <a:solidFill>
                <a:srgbClr val="F3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09-4C44-8335-54493782B185}"/>
              </c:ext>
            </c:extLst>
          </c:dPt>
          <c:dPt>
            <c:idx val="5"/>
            <c:bubble3D val="0"/>
            <c:spPr>
              <a:solidFill>
                <a:srgbClr val="DAA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A09-4C44-8335-54493782B185}"/>
              </c:ext>
            </c:extLst>
          </c:dPt>
          <c:dPt>
            <c:idx val="6"/>
            <c:bubble3D val="0"/>
            <c:spPr>
              <a:solidFill>
                <a:srgbClr val="BC8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A09-4C44-8335-54493782B18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Hoja1!$A$1:$A$7</c:f>
              <c:numCache>
                <c:formatCode>0</c:formatCode>
                <c:ptCount val="7"/>
                <c:pt idx="0">
                  <c:v>18788.284900000002</c:v>
                </c:pt>
                <c:pt idx="1">
                  <c:v>32208.488399999998</c:v>
                </c:pt>
                <c:pt idx="2">
                  <c:v>45628.691900000005</c:v>
                </c:pt>
                <c:pt idx="3">
                  <c:v>46970.712249999997</c:v>
                </c:pt>
                <c:pt idx="4">
                  <c:v>44286.671550000006</c:v>
                </c:pt>
                <c:pt idx="5">
                  <c:v>64416.976799999997</c:v>
                </c:pt>
                <c:pt idx="6">
                  <c:v>16104.244199999999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A09-4C44-8335-54493782B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5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83-49FA-95FC-5D7FB7BB7F57}"/>
              </c:ext>
            </c:extLst>
          </c:dPt>
          <c:dPt>
            <c:idx val="1"/>
            <c:bubble3D val="0"/>
            <c:spPr>
              <a:solidFill>
                <a:srgbClr val="FFD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83-49FA-95FC-5D7FB7BB7F57}"/>
              </c:ext>
            </c:extLst>
          </c:dPt>
          <c:dPt>
            <c:idx val="2"/>
            <c:bubble3D val="0"/>
            <c:spPr>
              <a:solidFill>
                <a:srgbClr val="FFD6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83-49FA-95FC-5D7FB7BB7F57}"/>
              </c:ext>
            </c:extLst>
          </c:dPt>
          <c:dPt>
            <c:idx val="3"/>
            <c:bubble3D val="0"/>
            <c:spPr>
              <a:solidFill>
                <a:srgbClr val="FFC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83-49FA-95FC-5D7FB7BB7F57}"/>
              </c:ext>
            </c:extLst>
          </c:dPt>
          <c:dPt>
            <c:idx val="4"/>
            <c:bubble3D val="0"/>
            <c:spPr>
              <a:solidFill>
                <a:srgbClr val="F3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83-49FA-95FC-5D7FB7BB7F57}"/>
              </c:ext>
            </c:extLst>
          </c:dPt>
          <c:dPt>
            <c:idx val="5"/>
            <c:bubble3D val="0"/>
            <c:spPr>
              <a:solidFill>
                <a:srgbClr val="DAA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83-49FA-95FC-5D7FB7BB7F57}"/>
              </c:ext>
            </c:extLst>
          </c:dPt>
          <c:dPt>
            <c:idx val="6"/>
            <c:bubble3D val="0"/>
            <c:spPr>
              <a:solidFill>
                <a:srgbClr val="BC8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983-49FA-95FC-5D7FB7BB7F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Hoja1!$B$1:$B$7</c:f>
              <c:numCache>
                <c:formatCode>0</c:formatCode>
                <c:ptCount val="7"/>
                <c:pt idx="0">
                  <c:v>21746.209800000004</c:v>
                </c:pt>
                <c:pt idx="1">
                  <c:v>37279.216800000002</c:v>
                </c:pt>
                <c:pt idx="2">
                  <c:v>52812.223800000007</c:v>
                </c:pt>
                <c:pt idx="3">
                  <c:v>59025.426600000006</c:v>
                </c:pt>
                <c:pt idx="4">
                  <c:v>46599.021000000001</c:v>
                </c:pt>
                <c:pt idx="5">
                  <c:v>74558.433600000004</c:v>
                </c:pt>
                <c:pt idx="6">
                  <c:v>18639.608400000001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983-49FA-95FC-5D7FB7BB7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5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BB-4245-87C9-11B8A098B268}"/>
              </c:ext>
            </c:extLst>
          </c:dPt>
          <c:dPt>
            <c:idx val="1"/>
            <c:bubble3D val="0"/>
            <c:spPr>
              <a:solidFill>
                <a:srgbClr val="FFD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BB-4245-87C9-11B8A098B268}"/>
              </c:ext>
            </c:extLst>
          </c:dPt>
          <c:dPt>
            <c:idx val="2"/>
            <c:bubble3D val="0"/>
            <c:spPr>
              <a:solidFill>
                <a:srgbClr val="FFD6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BB-4245-87C9-11B8A098B268}"/>
              </c:ext>
            </c:extLst>
          </c:dPt>
          <c:dPt>
            <c:idx val="3"/>
            <c:bubble3D val="0"/>
            <c:spPr>
              <a:solidFill>
                <a:srgbClr val="FFC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BB-4245-87C9-11B8A098B268}"/>
              </c:ext>
            </c:extLst>
          </c:dPt>
          <c:dPt>
            <c:idx val="4"/>
            <c:bubble3D val="0"/>
            <c:spPr>
              <a:solidFill>
                <a:srgbClr val="F3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BB-4245-87C9-11B8A098B268}"/>
              </c:ext>
            </c:extLst>
          </c:dPt>
          <c:dPt>
            <c:idx val="5"/>
            <c:bubble3D val="0"/>
            <c:spPr>
              <a:solidFill>
                <a:srgbClr val="DAA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BB-4245-87C9-11B8A098B268}"/>
              </c:ext>
            </c:extLst>
          </c:dPt>
          <c:dPt>
            <c:idx val="6"/>
            <c:bubble3D val="0"/>
            <c:spPr>
              <a:solidFill>
                <a:srgbClr val="BC8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BB-4245-87C9-11B8A098B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Hoja1!$C$1:$C$7</c:f>
              <c:numCache>
                <c:formatCode>0</c:formatCode>
                <c:ptCount val="7"/>
                <c:pt idx="0">
                  <c:v>25641.082600000002</c:v>
                </c:pt>
                <c:pt idx="1">
                  <c:v>43956.141599999995</c:v>
                </c:pt>
                <c:pt idx="2">
                  <c:v>62271.200600000004</c:v>
                </c:pt>
                <c:pt idx="3">
                  <c:v>69597.224199999997</c:v>
                </c:pt>
                <c:pt idx="4">
                  <c:v>54945.176999999996</c:v>
                </c:pt>
                <c:pt idx="5">
                  <c:v>87912.283199999991</c:v>
                </c:pt>
                <c:pt idx="6">
                  <c:v>21978.070799999998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0BB-4245-87C9-11B8A098B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Vivienda!$L$37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Vivienda!$L$38:$L$40</c:f>
              <c:numCache>
                <c:formatCode>0</c:formatCode>
                <c:ptCount val="3"/>
                <c:pt idx="0">
                  <c:v>17431.684130000001</c:v>
                </c:pt>
                <c:pt idx="1">
                  <c:v>21482.302599999999</c:v>
                </c:pt>
                <c:pt idx="2">
                  <c:v>26306.8334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6-465F-8E2E-F39D1A04865A}"/>
            </c:ext>
          </c:extLst>
        </c:ser>
        <c:ser>
          <c:idx val="1"/>
          <c:order val="1"/>
          <c:tx>
            <c:strRef>
              <c:f>Vivienda!$M$37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Vivienda!$M$38:$M$40</c:f>
              <c:numCache>
                <c:formatCode>0</c:formatCode>
                <c:ptCount val="3"/>
                <c:pt idx="0">
                  <c:v>31290.414369999999</c:v>
                </c:pt>
                <c:pt idx="1">
                  <c:v>39820.853599999995</c:v>
                </c:pt>
                <c:pt idx="2">
                  <c:v>50078.068399999996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6-465F-8E2E-F39D1A04865A}"/>
            </c:ext>
          </c:extLst>
        </c:ser>
        <c:ser>
          <c:idx val="2"/>
          <c:order val="2"/>
          <c:tx>
            <c:strRef>
              <c:f>Vivienda!$N$37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Vivienda!$N$38:$N$40</c:f>
              <c:numCache>
                <c:formatCode>0</c:formatCode>
                <c:ptCount val="3"/>
                <c:pt idx="0">
                  <c:v>39302.492789999997</c:v>
                </c:pt>
                <c:pt idx="1">
                  <c:v>52133.880700000002</c:v>
                </c:pt>
                <c:pt idx="2">
                  <c:v>67510.307399999991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6-465F-8E2E-F39D1A04865A}"/>
            </c:ext>
          </c:extLst>
        </c:ser>
        <c:ser>
          <c:idx val="3"/>
          <c:order val="3"/>
          <c:tx>
            <c:strRef>
              <c:f>Vivienda!$O$37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Vivienda!$O$38:$O$40</c:f>
              <c:numCache>
                <c:formatCode>0</c:formatCode>
                <c:ptCount val="3"/>
                <c:pt idx="0">
                  <c:v>41467.919390000003</c:v>
                </c:pt>
                <c:pt idx="1">
                  <c:v>54753.673699999992</c:v>
                </c:pt>
                <c:pt idx="2">
                  <c:v>70679.805399999997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6-465F-8E2E-F39D1A04865A}"/>
            </c:ext>
          </c:extLst>
        </c:ser>
        <c:ser>
          <c:idx val="4"/>
          <c:order val="4"/>
          <c:tx>
            <c:strRef>
              <c:f>Vivienda!$P$37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Vivienda!$P$38:$P$40</c:f>
              <c:numCache>
                <c:formatCode>0</c:formatCode>
                <c:ptCount val="3"/>
                <c:pt idx="0">
                  <c:v>30532.515060000005</c:v>
                </c:pt>
                <c:pt idx="1">
                  <c:v>33009.391799999998</c:v>
                </c:pt>
                <c:pt idx="2">
                  <c:v>36132.277199999997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6-465F-8E2E-F39D1A04865A}"/>
            </c:ext>
          </c:extLst>
        </c:ser>
        <c:ser>
          <c:idx val="5"/>
          <c:order val="5"/>
          <c:tx>
            <c:strRef>
              <c:f>Vivienda!$Q$37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Vivienda!$Q$38:$Q$40</c:f>
              <c:numCache>
                <c:formatCode>0</c:formatCode>
                <c:ptCount val="3"/>
                <c:pt idx="0">
                  <c:v>44391.245300000002</c:v>
                </c:pt>
                <c:pt idx="1">
                  <c:v>47156.273999999998</c:v>
                </c:pt>
                <c:pt idx="2">
                  <c:v>50711.968000000001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36-465F-8E2E-F39D1A04865A}"/>
            </c:ext>
          </c:extLst>
        </c:ser>
        <c:ser>
          <c:idx val="6"/>
          <c:order val="6"/>
          <c:tx>
            <c:strRef>
              <c:f>Vivienda!$R$37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Vivienda!$K$38:$K$40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Vivienda!$R$38:$R$40</c:f>
              <c:numCache>
                <c:formatCode>0</c:formatCode>
                <c:ptCount val="3"/>
                <c:pt idx="0">
                  <c:v>10285.77635</c:v>
                </c:pt>
                <c:pt idx="1">
                  <c:v>9169.2754999999997</c:v>
                </c:pt>
                <c:pt idx="2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36-465F-8E2E-F39D1A048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293584"/>
        <c:axId val="1761290224"/>
      </c:barChart>
      <c:catAx>
        <c:axId val="176129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0224"/>
        <c:crosses val="autoZero"/>
        <c:auto val="1"/>
        <c:lblAlgn val="ctr"/>
        <c:lblOffset val="100"/>
        <c:noMultiLvlLbl val="0"/>
      </c:catAx>
      <c:valAx>
        <c:axId val="17612902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6129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5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82-4639-9E6C-0BC18773CA48}"/>
              </c:ext>
            </c:extLst>
          </c:dPt>
          <c:dPt>
            <c:idx val="1"/>
            <c:bubble3D val="0"/>
            <c:spPr>
              <a:solidFill>
                <a:srgbClr val="FFD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82-4639-9E6C-0BC18773CA48}"/>
              </c:ext>
            </c:extLst>
          </c:dPt>
          <c:dPt>
            <c:idx val="2"/>
            <c:bubble3D val="0"/>
            <c:spPr>
              <a:solidFill>
                <a:srgbClr val="FFD6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82-4639-9E6C-0BC18773CA48}"/>
              </c:ext>
            </c:extLst>
          </c:dPt>
          <c:dPt>
            <c:idx val="3"/>
            <c:bubble3D val="0"/>
            <c:spPr>
              <a:solidFill>
                <a:srgbClr val="FFC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82-4639-9E6C-0BC18773CA48}"/>
              </c:ext>
            </c:extLst>
          </c:dPt>
          <c:dPt>
            <c:idx val="4"/>
            <c:bubble3D val="0"/>
            <c:spPr>
              <a:solidFill>
                <a:srgbClr val="F3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82-4639-9E6C-0BC18773CA48}"/>
              </c:ext>
            </c:extLst>
          </c:dPt>
          <c:dPt>
            <c:idx val="5"/>
            <c:bubble3D val="0"/>
            <c:spPr>
              <a:solidFill>
                <a:srgbClr val="DAA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82-4639-9E6C-0BC18773CA48}"/>
              </c:ext>
            </c:extLst>
          </c:dPt>
          <c:dPt>
            <c:idx val="6"/>
            <c:bubble3D val="0"/>
            <c:spPr>
              <a:solidFill>
                <a:srgbClr val="BC8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82-4639-9E6C-0BC18773CA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Hoja1!$A$34:$G$34</c:f>
              <c:numCache>
                <c:formatCode>0</c:formatCode>
                <c:ptCount val="7"/>
                <c:pt idx="0">
                  <c:v>17431.684130000001</c:v>
                </c:pt>
                <c:pt idx="1">
                  <c:v>31290.414369999999</c:v>
                </c:pt>
                <c:pt idx="2">
                  <c:v>39302.492789999997</c:v>
                </c:pt>
                <c:pt idx="3">
                  <c:v>41467.919390000003</c:v>
                </c:pt>
                <c:pt idx="4">
                  <c:v>30532.515060000005</c:v>
                </c:pt>
                <c:pt idx="5">
                  <c:v>44391.245300000002</c:v>
                </c:pt>
                <c:pt idx="6">
                  <c:v>10285.77635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682-4639-9E6C-0BC18773C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5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6-45D9-8221-BE8565EB4C01}"/>
              </c:ext>
            </c:extLst>
          </c:dPt>
          <c:dPt>
            <c:idx val="1"/>
            <c:bubble3D val="0"/>
            <c:spPr>
              <a:solidFill>
                <a:srgbClr val="FFD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6-45D9-8221-BE8565EB4C01}"/>
              </c:ext>
            </c:extLst>
          </c:dPt>
          <c:dPt>
            <c:idx val="2"/>
            <c:bubble3D val="0"/>
            <c:spPr>
              <a:solidFill>
                <a:srgbClr val="FFD6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56-45D9-8221-BE8565EB4C01}"/>
              </c:ext>
            </c:extLst>
          </c:dPt>
          <c:dPt>
            <c:idx val="3"/>
            <c:bubble3D val="0"/>
            <c:spPr>
              <a:solidFill>
                <a:srgbClr val="FFC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6-45D9-8221-BE8565EB4C01}"/>
              </c:ext>
            </c:extLst>
          </c:dPt>
          <c:dPt>
            <c:idx val="4"/>
            <c:bubble3D val="0"/>
            <c:spPr>
              <a:solidFill>
                <a:srgbClr val="F3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56-45D9-8221-BE8565EB4C01}"/>
              </c:ext>
            </c:extLst>
          </c:dPt>
          <c:dPt>
            <c:idx val="5"/>
            <c:bubble3D val="0"/>
            <c:spPr>
              <a:solidFill>
                <a:srgbClr val="DAA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56-45D9-8221-BE8565EB4C01}"/>
              </c:ext>
            </c:extLst>
          </c:dPt>
          <c:dPt>
            <c:idx val="6"/>
            <c:bubble3D val="0"/>
            <c:spPr>
              <a:solidFill>
                <a:srgbClr val="BC8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56-45D9-8221-BE8565EB4C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Hoja1!$A$35:$G$35</c:f>
              <c:numCache>
                <c:formatCode>0</c:formatCode>
                <c:ptCount val="7"/>
                <c:pt idx="0">
                  <c:v>21482.302599999999</c:v>
                </c:pt>
                <c:pt idx="1">
                  <c:v>39820.853599999995</c:v>
                </c:pt>
                <c:pt idx="2">
                  <c:v>52133.880700000002</c:v>
                </c:pt>
                <c:pt idx="3">
                  <c:v>54753.673699999992</c:v>
                </c:pt>
                <c:pt idx="4">
                  <c:v>33009.391799999998</c:v>
                </c:pt>
                <c:pt idx="5">
                  <c:v>47156.273999999998</c:v>
                </c:pt>
                <c:pt idx="6">
                  <c:v>9169.2754999999997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56-45D9-8221-BE8565EB4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5E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D-447D-B8AD-59618956D727}"/>
              </c:ext>
            </c:extLst>
          </c:dPt>
          <c:dPt>
            <c:idx val="1"/>
            <c:bubble3D val="0"/>
            <c:spPr>
              <a:solidFill>
                <a:srgbClr val="FFDD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D-447D-B8AD-59618956D727}"/>
              </c:ext>
            </c:extLst>
          </c:dPt>
          <c:dPt>
            <c:idx val="2"/>
            <c:bubble3D val="0"/>
            <c:spPr>
              <a:solidFill>
                <a:srgbClr val="FFD6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D-447D-B8AD-59618956D727}"/>
              </c:ext>
            </c:extLst>
          </c:dPt>
          <c:dPt>
            <c:idx val="3"/>
            <c:bubble3D val="0"/>
            <c:spPr>
              <a:solidFill>
                <a:srgbClr val="FFC8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D-447D-B8AD-59618956D727}"/>
              </c:ext>
            </c:extLst>
          </c:dPt>
          <c:dPt>
            <c:idx val="4"/>
            <c:bubble3D val="0"/>
            <c:spPr>
              <a:solidFill>
                <a:srgbClr val="F3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D-447D-B8AD-59618956D727}"/>
              </c:ext>
            </c:extLst>
          </c:dPt>
          <c:dPt>
            <c:idx val="5"/>
            <c:bubble3D val="0"/>
            <c:spPr>
              <a:solidFill>
                <a:srgbClr val="DAA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4D-447D-B8AD-59618956D727}"/>
              </c:ext>
            </c:extLst>
          </c:dPt>
          <c:dPt>
            <c:idx val="6"/>
            <c:bubble3D val="0"/>
            <c:spPr>
              <a:solidFill>
                <a:srgbClr val="BC8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B4D-447D-B8AD-59618956D7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Hoja1!$A$36:$G$36</c:f>
              <c:numCache>
                <c:formatCode>0</c:formatCode>
                <c:ptCount val="7"/>
                <c:pt idx="0">
                  <c:v>26306.8334</c:v>
                </c:pt>
                <c:pt idx="1">
                  <c:v>50078.068399999996</c:v>
                </c:pt>
                <c:pt idx="2">
                  <c:v>67510.307399999991</c:v>
                </c:pt>
                <c:pt idx="3">
                  <c:v>70679.805399999997</c:v>
                </c:pt>
                <c:pt idx="4">
                  <c:v>36132.277199999997</c:v>
                </c:pt>
                <c:pt idx="5">
                  <c:v>50711.968000000001</c:v>
                </c:pt>
                <c:pt idx="6">
                  <c:v>7923.7449999999999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B4D-447D-B8AD-59618956D7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Hoja1!$B$25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Hoja1!$B$26:$B$28</c:f>
              <c:numCache>
                <c:formatCode>0</c:formatCode>
                <c:ptCount val="3"/>
                <c:pt idx="0">
                  <c:v>3663</c:v>
                </c:pt>
                <c:pt idx="1">
                  <c:v>5729.4457274826791</c:v>
                </c:pt>
                <c:pt idx="2">
                  <c:v>7928.1685912240191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4-42C6-816E-B70D836A28E3}"/>
            </c:ext>
          </c:extLst>
        </c:ser>
        <c:ser>
          <c:idx val="1"/>
          <c:order val="1"/>
          <c:tx>
            <c:strRef>
              <c:f>Hoja1!$C$25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Hoja1!$C$26:$C$28</c:f>
              <c:numCache>
                <c:formatCode>0</c:formatCode>
                <c:ptCount val="3"/>
                <c:pt idx="0">
                  <c:v>1004</c:v>
                </c:pt>
                <c:pt idx="1">
                  <c:v>1570.3968087339913</c:v>
                </c:pt>
                <c:pt idx="2">
                  <c:v>2173.0497585555322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24-42C6-816E-B70D836A28E3}"/>
            </c:ext>
          </c:extLst>
        </c:ser>
        <c:ser>
          <c:idx val="2"/>
          <c:order val="2"/>
          <c:tx>
            <c:strRef>
              <c:f>Hoja1!$D$25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Hoja1!$D$26:$D$28</c:f>
              <c:numCache>
                <c:formatCode>0</c:formatCode>
                <c:ptCount val="3"/>
                <c:pt idx="0">
                  <c:v>96</c:v>
                </c:pt>
                <c:pt idx="1">
                  <c:v>150.15746378332986</c:v>
                </c:pt>
                <c:pt idx="2">
                  <c:v>207.78165022044931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24-42C6-816E-B70D836A28E3}"/>
            </c:ext>
          </c:extLst>
        </c:ser>
        <c:ser>
          <c:idx val="3"/>
          <c:order val="3"/>
          <c:tx>
            <c:strRef>
              <c:f>Hoja1!$E$25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Hoja1!$E$26:$E$28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24-42C6-816E-B70D836A28E3}"/>
            </c:ext>
          </c:extLst>
        </c:ser>
        <c:ser>
          <c:idx val="4"/>
          <c:order val="4"/>
          <c:tx>
            <c:strRef>
              <c:f>Hoja1!$F$25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Hoja1!$F$26:$F$28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24-42C6-816E-B70D836A28E3}"/>
            </c:ext>
          </c:extLst>
        </c:ser>
        <c:ser>
          <c:idx val="5"/>
          <c:order val="5"/>
          <c:tx>
            <c:strRef>
              <c:f>Hoja1!$G$25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Hoja1!$G$26:$G$28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24-42C6-816E-B70D836A28E3}"/>
            </c:ext>
          </c:extLst>
        </c:ser>
        <c:ser>
          <c:idx val="6"/>
          <c:order val="6"/>
          <c:tx>
            <c:strRef>
              <c:f>Hoja1!$H$25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Hoja1!$A$26:$A$28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Hoja1!$H$26:$H$28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24-42C6-816E-B70D836A2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6981696"/>
        <c:axId val="1516979776"/>
      </c:barChart>
      <c:catAx>
        <c:axId val="151698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516979776"/>
        <c:crosses val="autoZero"/>
        <c:auto val="1"/>
        <c:lblAlgn val="ctr"/>
        <c:lblOffset val="100"/>
        <c:noMultiLvlLbl val="0"/>
      </c:catAx>
      <c:valAx>
        <c:axId val="1516979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51698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859"/>
            </a:solidFill>
            <a:ln>
              <a:solidFill>
                <a:schemeClr val="bg1">
                  <a:lumMod val="75000"/>
                  <a:alpha val="99000"/>
                </a:schemeClr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Hoja1!$A$15:$A$17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Hoja1!$B$15:$B$17</c:f>
              <c:numCache>
                <c:formatCode>0</c:formatCode>
                <c:ptCount val="3"/>
                <c:pt idx="0">
                  <c:v>46951</c:v>
                </c:pt>
                <c:pt idx="1">
                  <c:v>44174</c:v>
                </c:pt>
                <c:pt idx="2">
                  <c:v>45501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6-438E-BF82-6C447F6E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26175"/>
        <c:axId val="215919935"/>
      </c:barChart>
      <c:catAx>
        <c:axId val="21592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215919935"/>
        <c:crosses val="autoZero"/>
        <c:auto val="1"/>
        <c:lblAlgn val="ctr"/>
        <c:lblOffset val="100"/>
        <c:noMultiLvlLbl val="0"/>
      </c:catAx>
      <c:valAx>
        <c:axId val="215919935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1592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80365600436388E-2"/>
          <c:y val="2.739193665305828E-2"/>
          <c:w val="0.93695068015531846"/>
          <c:h val="0.9452161266938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Vivienda!$B$43</c:f>
              <c:strCache>
                <c:ptCount val="1"/>
                <c:pt idx="0">
                  <c:v>A/B</c:v>
                </c:pt>
              </c:strCache>
            </c:strRef>
          </c:tx>
          <c:spPr>
            <a:solidFill>
              <a:srgbClr val="FFF5E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Vivienda!$B$44:$B$46</c:f>
              <c:numCache>
                <c:formatCode>0</c:formatCode>
                <c:ptCount val="3"/>
                <c:pt idx="0">
                  <c:v>-2212.7086832123655</c:v>
                </c:pt>
                <c:pt idx="1">
                  <c:v>-5284.885275217136</c:v>
                </c:pt>
                <c:pt idx="2">
                  <c:v>-8382.608605301064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A-4EBE-BBD2-B1BB0E89F5EE}"/>
            </c:ext>
          </c:extLst>
        </c:ser>
        <c:ser>
          <c:idx val="1"/>
          <c:order val="1"/>
          <c:tx>
            <c:strRef>
              <c:f>Vivienda!$C$43</c:f>
              <c:strCache>
                <c:ptCount val="1"/>
                <c:pt idx="0">
                  <c:v>C+</c:v>
                </c:pt>
              </c:strCache>
            </c:strRef>
          </c:tx>
          <c:spPr>
            <a:solidFill>
              <a:srgbClr val="FFDDA7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5362799018160931E-3"/>
                  <c:y val="-3.9842620873047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Vivienda!$C$44:$C$46</c:f>
              <c:numCache>
                <c:formatCode>0</c:formatCode>
                <c:ptCount val="3"/>
                <c:pt idx="0">
                  <c:v>-82.435485348495291</c:v>
                </c:pt>
                <c:pt idx="1">
                  <c:v>-3976.1179544745428</c:v>
                </c:pt>
                <c:pt idx="2">
                  <c:v>-8091.0163006095709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A-4EBE-BBD2-B1BB0E89F5EE}"/>
            </c:ext>
          </c:extLst>
        </c:ser>
        <c:ser>
          <c:idx val="2"/>
          <c:order val="2"/>
          <c:tx>
            <c:strRef>
              <c:f>Vivienda!$D$43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FFD6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Vivienda!$D$44:$D$46</c:f>
              <c:numCache>
                <c:formatCode>0</c:formatCode>
                <c:ptCount val="3"/>
                <c:pt idx="0">
                  <c:v>5977.1159691373014</c:v>
                </c:pt>
                <c:pt idx="1">
                  <c:v>510.72743836431641</c:v>
                </c:pt>
                <c:pt idx="2">
                  <c:v>-5312.9581412596481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A-4EBE-BBD2-B1BB0E89F5EE}"/>
            </c:ext>
          </c:extLst>
        </c:ser>
        <c:ser>
          <c:idx val="3"/>
          <c:order val="3"/>
          <c:tx>
            <c:strRef>
              <c:f>Vivienda!$E$43</c:f>
              <c:strCache>
                <c:ptCount val="1"/>
                <c:pt idx="0">
                  <c:v>C-</c:v>
                </c:pt>
              </c:strCache>
            </c:strRef>
          </c:tx>
          <c:spPr>
            <a:solidFill>
              <a:srgbClr val="FFC8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042120542767128E-3"/>
                  <c:y val="6.4744577543592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D-47E8-B58F-DBB67C89F7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Vivienda!$E$44:$E$46</c:f>
              <c:numCache>
                <c:formatCode>0</c:formatCode>
                <c:ptCount val="3"/>
                <c:pt idx="0">
                  <c:v>5279.2584149627028</c:v>
                </c:pt>
                <c:pt idx="1">
                  <c:v>4130.5580204141625</c:v>
                </c:pt>
                <c:pt idx="2">
                  <c:v>-1055.9622530698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A-4EBE-BBD2-B1BB0E89F5EE}"/>
            </c:ext>
          </c:extLst>
        </c:ser>
        <c:ser>
          <c:idx val="4"/>
          <c:order val="4"/>
          <c:tx>
            <c:strRef>
              <c:f>Vivienda!$F$43</c:f>
              <c:strCache>
                <c:ptCount val="1"/>
                <c:pt idx="0">
                  <c:v>D+</c:v>
                </c:pt>
              </c:strCache>
            </c:strRef>
          </c:tx>
          <c:spPr>
            <a:solidFill>
              <a:srgbClr val="F3B7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Vivienda!$F$44:$F$46</c:f>
              <c:numCache>
                <c:formatCode>0</c:formatCode>
                <c:ptCount val="3"/>
                <c:pt idx="0">
                  <c:v>13195.435161363945</c:v>
                </c:pt>
                <c:pt idx="1">
                  <c:v>13140.449178723407</c:v>
                </c:pt>
                <c:pt idx="2">
                  <c:v>18350.32056679386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6A-4EBE-BBD2-B1BB0E89F5EE}"/>
            </c:ext>
          </c:extLst>
        </c:ser>
        <c:ser>
          <c:idx val="5"/>
          <c:order val="5"/>
          <c:tx>
            <c:strRef>
              <c:f>Vivienda!$G$43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DAA4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Vivienda!$G$44:$G$46</c:f>
              <c:numCache>
                <c:formatCode>0</c:formatCode>
                <c:ptCount val="3"/>
                <c:pt idx="0">
                  <c:v>19212.24625874047</c:v>
                </c:pt>
                <c:pt idx="1">
                  <c:v>26496.431971158399</c:v>
                </c:pt>
                <c:pt idx="2">
                  <c:v>36285.618717098259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6A-4EBE-BBD2-B1BB0E89F5EE}"/>
            </c:ext>
          </c:extLst>
        </c:ser>
        <c:ser>
          <c:idx val="6"/>
          <c:order val="6"/>
          <c:tx>
            <c:strRef>
              <c:f>Vivienda!$H$43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BC8C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Vivienda!$A$44:$A$46</c:f>
              <c:numCache>
                <c:formatCode>General</c:formatCode>
                <c:ptCount val="3"/>
                <c:pt idx="0">
                  <c:v>2025</c:v>
                </c:pt>
                <c:pt idx="1">
                  <c:v>2030</c:v>
                </c:pt>
                <c:pt idx="2">
                  <c:v>2035</c:v>
                </c:pt>
              </c:numCache>
            </c:numRef>
          </c:cat>
          <c:val>
            <c:numRef>
              <c:f>Vivienda!$H$44:$H$46</c:f>
              <c:numCache>
                <c:formatCode>0</c:formatCode>
                <c:ptCount val="3"/>
                <c:pt idx="0">
                  <c:v>5582.1100558930502</c:v>
                </c:pt>
                <c:pt idx="1">
                  <c:v>9157.3085877900376</c:v>
                </c:pt>
                <c:pt idx="2">
                  <c:v>13708.752320052306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6A-4EBE-BBD2-B1BB0E89F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5347024"/>
        <c:axId val="1755344624"/>
      </c:barChart>
      <c:catAx>
        <c:axId val="175534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755344624"/>
        <c:crosses val="autoZero"/>
        <c:auto val="1"/>
        <c:lblAlgn val="ctr"/>
        <c:lblOffset val="100"/>
        <c:noMultiLvlLbl val="0"/>
      </c:catAx>
      <c:valAx>
        <c:axId val="1755344624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75534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Thin" panose="02000000000000000000" pitchFamily="2" charset="0"/>
          <a:ea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[Libro4.xlsx]Hoja5!TablaDinámica8</c:name>
    <c:fmtId val="24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noFill/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areaChart>
        <c:grouping val="stacked"/>
        <c:varyColors val="0"/>
        <c:ser>
          <c:idx val="2"/>
          <c:order val="2"/>
          <c:tx>
            <c:strRef>
              <c:f>Hoja5!$D$1</c:f>
              <c:strCache>
                <c:ptCount val="1"/>
                <c:pt idx="0">
                  <c:v>Suma de visitantes_low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Hoja5!$D$2:$D$8</c:f>
              <c:numCache>
                <c:formatCode>_-* #,##0_-;\-* #,##0_-;_-* "-"??_-;_-@_-</c:formatCode>
                <c:ptCount val="6"/>
                <c:pt idx="0">
                  <c:v>660779.30461319513</c:v>
                </c:pt>
                <c:pt idx="1">
                  <c:v>606495.70496268943</c:v>
                </c:pt>
                <c:pt idx="2">
                  <c:v>582554.64893106266</c:v>
                </c:pt>
                <c:pt idx="3">
                  <c:v>430894.86421112728</c:v>
                </c:pt>
                <c:pt idx="4">
                  <c:v>396549.05700303143</c:v>
                </c:pt>
                <c:pt idx="5">
                  <c:v>362440.29296629794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2-45B6-9381-B95166E19881}"/>
            </c:ext>
          </c:extLst>
        </c:ser>
        <c:ser>
          <c:idx val="3"/>
          <c:order val="3"/>
          <c:tx>
            <c:strRef>
              <c:f>Hoja5!$E$1</c:f>
              <c:strCache>
                <c:ptCount val="1"/>
                <c:pt idx="0">
                  <c:v>Suma de Rango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Hoja5!$E$2:$E$8</c:f>
              <c:numCache>
                <c:formatCode>_-* #,##0_-;\-* #,##0_-;_-* "-"??_-;_-@_-</c:formatCode>
                <c:ptCount val="6"/>
                <c:pt idx="0">
                  <c:v>260680.68651361263</c:v>
                </c:pt>
                <c:pt idx="1">
                  <c:v>239265.53939182527</c:v>
                </c:pt>
                <c:pt idx="2">
                  <c:v>229820.6750042538</c:v>
                </c:pt>
                <c:pt idx="3">
                  <c:v>169990.14380981523</c:v>
                </c:pt>
                <c:pt idx="4">
                  <c:v>156440.55389475048</c:v>
                </c:pt>
                <c:pt idx="5">
                  <c:v>142984.4786769721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2-45B6-9381-B95166E19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138208"/>
        <c:axId val="1044130528"/>
      </c:areaChart>
      <c:lineChart>
        <c:grouping val="standar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Suma de Turistas_mensaules</c:v>
                </c:pt>
              </c:strCache>
            </c:strRef>
          </c:tx>
          <c:spPr>
            <a:ln w="317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1750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Hoja5!$B$2:$B$8</c:f>
              <c:numCache>
                <c:formatCode>_-* #,##0_-;\-* #,##0_-;_-* "-"??_-;_-@_-</c:formatCode>
                <c:ptCount val="6"/>
                <c:pt idx="0">
                  <c:v>2924887</c:v>
                </c:pt>
                <c:pt idx="1">
                  <c:v>2701390</c:v>
                </c:pt>
                <c:pt idx="2">
                  <c:v>2566107</c:v>
                </c:pt>
                <c:pt idx="3">
                  <c:v>1899368</c:v>
                </c:pt>
                <c:pt idx="4">
                  <c:v>1747973</c:v>
                </c:pt>
                <c:pt idx="5">
                  <c:v>1597623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C2-45B6-9381-B95166E19881}"/>
            </c:ext>
          </c:extLst>
        </c:ser>
        <c:ser>
          <c:idx val="1"/>
          <c:order val="1"/>
          <c:tx>
            <c:strRef>
              <c:f>Hoja5!$C$1</c:f>
              <c:strCache>
                <c:ptCount val="1"/>
                <c:pt idx="0">
                  <c:v>Suma de visitantes_interna</c:v>
                </c:pt>
              </c:strCache>
            </c:strRef>
          </c:tx>
          <c:spPr>
            <a:ln w="31750" cap="rnd">
              <a:solidFill>
                <a:srgbClr val="FFC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859"/>
              </a:solidFill>
              <a:ln w="31750">
                <a:solidFill>
                  <a:srgbClr val="FFC85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Hoja5!$A$2:$A$8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strCache>
            </c:strRef>
          </c:cat>
          <c:val>
            <c:numRef>
              <c:f>Hoja5!$C$2:$C$8</c:f>
              <c:numCache>
                <c:formatCode>_-* #,##0_-;\-* #,##0_-;_-* "-"??_-;_-@_-</c:formatCode>
                <c:ptCount val="6"/>
                <c:pt idx="0">
                  <c:v>771037.19354838715</c:v>
                </c:pt>
                <c:pt idx="1">
                  <c:v>699046</c:v>
                </c:pt>
                <c:pt idx="2">
                  <c:v>703934</c:v>
                </c:pt>
                <c:pt idx="3">
                  <c:v>537597.61999999988</c:v>
                </c:pt>
                <c:pt idx="4">
                  <c:v>645117</c:v>
                </c:pt>
                <c:pt idx="5">
                  <c:v>774138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C2-45B6-9381-B95166E19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138208"/>
        <c:axId val="1044130528"/>
      </c:lineChart>
      <c:catAx>
        <c:axId val="104413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130528"/>
        <c:crosses val="autoZero"/>
        <c:auto val="1"/>
        <c:lblAlgn val="ctr"/>
        <c:lblOffset val="100"/>
        <c:noMultiLvlLbl val="0"/>
      </c:catAx>
      <c:valAx>
        <c:axId val="1044130528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13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1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Playfair 144pt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Hoja5!$H$2:$H$7</c:f>
              <c:numCache>
                <c:formatCode>0%</c:formatCode>
                <c:ptCount val="6"/>
                <c:pt idx="0">
                  <c:v>-0.16324398131977072</c:v>
                </c:pt>
                <c:pt idx="1">
                  <c:v>-0.17347123119419816</c:v>
                </c:pt>
                <c:pt idx="2">
                  <c:v>-0.13348672804339257</c:v>
                </c:pt>
                <c:pt idx="3">
                  <c:v>-0.10532362627815277</c:v>
                </c:pt>
                <c:pt idx="4">
                  <c:v>0.16659877018783179</c:v>
                </c:pt>
                <c:pt idx="5">
                  <c:v>0.53165820797241881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0-4F84-97C2-8C7EEBB76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282208"/>
        <c:axId val="1044283648"/>
      </c:lineChart>
      <c:catAx>
        <c:axId val="104428220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44283648"/>
        <c:crosses val="autoZero"/>
        <c:auto val="1"/>
        <c:lblAlgn val="ctr"/>
        <c:lblOffset val="100"/>
        <c:noMultiLvlLbl val="0"/>
      </c:catAx>
      <c:valAx>
        <c:axId val="1044283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42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573891451566618E-2"/>
          <c:y val="2.717283258771485E-2"/>
          <c:w val="0.9436468805551852"/>
          <c:h val="0.83457753644752297"/>
        </c:manualLayout>
      </c:layout>
      <c:areaChart>
        <c:grouping val="stacked"/>
        <c:varyColors val="0"/>
        <c:ser>
          <c:idx val="2"/>
          <c:order val="1"/>
          <c:tx>
            <c:strRef>
              <c:f>Hoja3!$D$122</c:f>
              <c:strCache>
                <c:ptCount val="1"/>
                <c:pt idx="0">
                  <c:v>visitantes_low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Hoja3!$D$123:$D$194</c:f>
              <c:numCache>
                <c:formatCode>#,##0</c:formatCode>
                <c:ptCount val="72"/>
                <c:pt idx="0">
                  <c:v>42439.518223532003</c:v>
                </c:pt>
                <c:pt idx="1">
                  <c:v>27701.802092171802</c:v>
                </c:pt>
                <c:pt idx="2">
                  <c:v>41366.393909917999</c:v>
                </c:pt>
                <c:pt idx="3">
                  <c:v>67832.777447255896</c:v>
                </c:pt>
                <c:pt idx="4">
                  <c:v>56083.077717390501</c:v>
                </c:pt>
                <c:pt idx="5">
                  <c:v>66560.455093358294</c:v>
                </c:pt>
                <c:pt idx="6">
                  <c:v>96764.252875766702</c:v>
                </c:pt>
                <c:pt idx="7">
                  <c:v>86804.980537970507</c:v>
                </c:pt>
                <c:pt idx="8">
                  <c:v>46659.554350467501</c:v>
                </c:pt>
                <c:pt idx="9">
                  <c:v>39393.0785609253</c:v>
                </c:pt>
                <c:pt idx="10">
                  <c:v>39671.7905055183</c:v>
                </c:pt>
                <c:pt idx="11">
                  <c:v>49501.623298920298</c:v>
                </c:pt>
                <c:pt idx="12">
                  <c:v>33436.4683311841</c:v>
                </c:pt>
                <c:pt idx="13">
                  <c:v>28278.168449997102</c:v>
                </c:pt>
                <c:pt idx="14">
                  <c:v>43817.417029350603</c:v>
                </c:pt>
                <c:pt idx="15">
                  <c:v>57706.150058157</c:v>
                </c:pt>
                <c:pt idx="16">
                  <c:v>48201.973233476201</c:v>
                </c:pt>
                <c:pt idx="17">
                  <c:v>59447.839212111299</c:v>
                </c:pt>
                <c:pt idx="18">
                  <c:v>82045.106176678397</c:v>
                </c:pt>
                <c:pt idx="19">
                  <c:v>78216.844002968704</c:v>
                </c:pt>
                <c:pt idx="20">
                  <c:v>41383.239111000003</c:v>
                </c:pt>
                <c:pt idx="21">
                  <c:v>38350.489946360198</c:v>
                </c:pt>
                <c:pt idx="22">
                  <c:v>41067.041549565103</c:v>
                </c:pt>
                <c:pt idx="23">
                  <c:v>54544.9678618408</c:v>
                </c:pt>
                <c:pt idx="24">
                  <c:v>37475.503811143302</c:v>
                </c:pt>
                <c:pt idx="25">
                  <c:v>27543.630252501898</c:v>
                </c:pt>
                <c:pt idx="26">
                  <c:v>40636.153086044898</c:v>
                </c:pt>
                <c:pt idx="27">
                  <c:v>62884.699410408699</c:v>
                </c:pt>
                <c:pt idx="28">
                  <c:v>45548.173892931998</c:v>
                </c:pt>
                <c:pt idx="29">
                  <c:v>57575.994378139199</c:v>
                </c:pt>
                <c:pt idx="30">
                  <c:v>85217.829824289802</c:v>
                </c:pt>
                <c:pt idx="31">
                  <c:v>85686.806089058795</c:v>
                </c:pt>
                <c:pt idx="32">
                  <c:v>42619.974968552197</c:v>
                </c:pt>
                <c:pt idx="33">
                  <c:v>32673.444232284899</c:v>
                </c:pt>
                <c:pt idx="34">
                  <c:v>27719.1093975597</c:v>
                </c:pt>
                <c:pt idx="35">
                  <c:v>36973.329588147302</c:v>
                </c:pt>
                <c:pt idx="36">
                  <c:v>26737.215612833799</c:v>
                </c:pt>
                <c:pt idx="37">
                  <c:v>16545.365726070399</c:v>
                </c:pt>
                <c:pt idx="38">
                  <c:v>25255.521974220399</c:v>
                </c:pt>
                <c:pt idx="39">
                  <c:v>38713.432270334801</c:v>
                </c:pt>
                <c:pt idx="40">
                  <c:v>33952.8078568989</c:v>
                </c:pt>
                <c:pt idx="41">
                  <c:v>40783.8795062559</c:v>
                </c:pt>
                <c:pt idx="42">
                  <c:v>62672.747169468697</c:v>
                </c:pt>
                <c:pt idx="43">
                  <c:v>64639.453287899298</c:v>
                </c:pt>
                <c:pt idx="44">
                  <c:v>32118.107286262799</c:v>
                </c:pt>
                <c:pt idx="45">
                  <c:v>29633.204823429998</c:v>
                </c:pt>
                <c:pt idx="46">
                  <c:v>24556.052407737599</c:v>
                </c:pt>
                <c:pt idx="47">
                  <c:v>35287.0762897147</c:v>
                </c:pt>
                <c:pt idx="48">
                  <c:v>24606.0856519355</c:v>
                </c:pt>
                <c:pt idx="49">
                  <c:v>15226.626490841099</c:v>
                </c:pt>
                <c:pt idx="50">
                  <c:v>23242.4313779002</c:v>
                </c:pt>
                <c:pt idx="51">
                  <c:v>35627.677436308099</c:v>
                </c:pt>
                <c:pt idx="52">
                  <c:v>31246.523959992301</c:v>
                </c:pt>
                <c:pt idx="53">
                  <c:v>37533.053092146001</c:v>
                </c:pt>
                <c:pt idx="54">
                  <c:v>57677.269487545702</c:v>
                </c:pt>
                <c:pt idx="55">
                  <c:v>59487.189997298803</c:v>
                </c:pt>
                <c:pt idx="56">
                  <c:v>29558.020502294301</c:v>
                </c:pt>
                <c:pt idx="57">
                  <c:v>27271.150373271001</c:v>
                </c:pt>
                <c:pt idx="58">
                  <c:v>22598.675303715401</c:v>
                </c:pt>
                <c:pt idx="59">
                  <c:v>32474.353329783</c:v>
                </c:pt>
                <c:pt idx="60">
                  <c:v>22489.568577748902</c:v>
                </c:pt>
                <c:pt idx="61">
                  <c:v>13916.9045287145</c:v>
                </c:pt>
                <c:pt idx="62">
                  <c:v>21243.330881543799</c:v>
                </c:pt>
                <c:pt idx="63">
                  <c:v>32563.088335328801</c:v>
                </c:pt>
                <c:pt idx="64">
                  <c:v>28558.844663288801</c:v>
                </c:pt>
                <c:pt idx="65">
                  <c:v>34304.6631743338</c:v>
                </c:pt>
                <c:pt idx="66">
                  <c:v>52716.157193053099</c:v>
                </c:pt>
                <c:pt idx="67">
                  <c:v>54370.497954727201</c:v>
                </c:pt>
                <c:pt idx="68">
                  <c:v>27015.692320452701</c:v>
                </c:pt>
                <c:pt idx="69">
                  <c:v>24925.5192055876</c:v>
                </c:pt>
                <c:pt idx="70">
                  <c:v>20654.838996710801</c:v>
                </c:pt>
                <c:pt idx="71">
                  <c:v>29681.1871348079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3-4769-B232-E5951CCB6704}"/>
            </c:ext>
          </c:extLst>
        </c:ser>
        <c:ser>
          <c:idx val="5"/>
          <c:order val="3"/>
          <c:tx>
            <c:strRef>
              <c:f>Hoja3!$G$122</c:f>
              <c:strCache>
                <c:ptCount val="1"/>
                <c:pt idx="0">
                  <c:v>Rango</c:v>
                </c:pt>
              </c:strCache>
            </c:strRef>
          </c:tx>
          <c:spPr>
            <a:solidFill>
              <a:srgbClr val="A6CAEC">
                <a:alpha val="60000"/>
              </a:srgbClr>
            </a:solidFill>
            <a:ln>
              <a:noFill/>
            </a:ln>
            <a:effectLst/>
          </c:spPr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Hoja3!$G$123:$G$194</c:f>
              <c:numCache>
                <c:formatCode>#,##0</c:formatCode>
                <c:ptCount val="72"/>
                <c:pt idx="0">
                  <c:v>16742.598729379795</c:v>
                </c:pt>
                <c:pt idx="1">
                  <c:v>10928.497210243</c:v>
                </c:pt>
                <c:pt idx="2">
                  <c:v>16319.245908196805</c:v>
                </c:pt>
                <c:pt idx="3">
                  <c:v>26760.364420654601</c:v>
                </c:pt>
                <c:pt idx="4">
                  <c:v>22125.050072086793</c:v>
                </c:pt>
                <c:pt idx="5">
                  <c:v>26258.42699258271</c:v>
                </c:pt>
                <c:pt idx="6">
                  <c:v>38173.973811721298</c:v>
                </c:pt>
                <c:pt idx="7">
                  <c:v>34244.991877711494</c:v>
                </c:pt>
                <c:pt idx="8">
                  <c:v>18407.423742817096</c:v>
                </c:pt>
                <c:pt idx="9">
                  <c:v>15540.7632948764</c:v>
                </c:pt>
                <c:pt idx="10">
                  <c:v>15650.716528200799</c:v>
                </c:pt>
                <c:pt idx="11">
                  <c:v>19528.633925141796</c:v>
                </c:pt>
                <c:pt idx="12">
                  <c:v>13190.851254438297</c:v>
                </c:pt>
                <c:pt idx="13">
                  <c:v>11155.876573961395</c:v>
                </c:pt>
                <c:pt idx="14">
                  <c:v>17286.186587140095</c:v>
                </c:pt>
                <c:pt idx="15">
                  <c:v>22765.360095567405</c:v>
                </c:pt>
                <c:pt idx="16">
                  <c:v>19015.915580420398</c:v>
                </c:pt>
                <c:pt idx="17">
                  <c:v>23452.465035410904</c:v>
                </c:pt>
                <c:pt idx="18">
                  <c:v>32367.1980249716</c:v>
                </c:pt>
                <c:pt idx="19">
                  <c:v>30856.92976349729</c:v>
                </c:pt>
                <c:pt idx="20">
                  <c:v>16325.891422897097</c:v>
                </c:pt>
                <c:pt idx="21">
                  <c:v>15129.4569571951</c:v>
                </c:pt>
                <c:pt idx="22">
                  <c:v>16201.149929310297</c:v>
                </c:pt>
                <c:pt idx="23">
                  <c:v>21518.258167015396</c:v>
                </c:pt>
                <c:pt idx="24">
                  <c:v>14784.2706221724</c:v>
                </c:pt>
                <c:pt idx="25">
                  <c:v>10866.097641333305</c:v>
                </c:pt>
                <c:pt idx="26">
                  <c:v>16031.162310604399</c:v>
                </c:pt>
                <c:pt idx="27">
                  <c:v>24808.323292000707</c:v>
                </c:pt>
                <c:pt idx="28">
                  <c:v>17968.978684647802</c:v>
                </c:pt>
                <c:pt idx="29">
                  <c:v>22714.013039471894</c:v>
                </c:pt>
                <c:pt idx="30">
                  <c:v>33618.853112840196</c:v>
                </c:pt>
                <c:pt idx="31">
                  <c:v>33803.86655652021</c:v>
                </c:pt>
                <c:pt idx="32">
                  <c:v>16813.789803085405</c:v>
                </c:pt>
                <c:pt idx="33">
                  <c:v>12889.834493563903</c:v>
                </c:pt>
                <c:pt idx="34">
                  <c:v>10935.325027365503</c:v>
                </c:pt>
                <c:pt idx="35">
                  <c:v>14586.160420648099</c:v>
                </c:pt>
                <c:pt idx="36">
                  <c:v>10547.963098656703</c:v>
                </c:pt>
                <c:pt idx="37">
                  <c:v>6527.2281773650029</c:v>
                </c:pt>
                <c:pt idx="38">
                  <c:v>9963.4276687181045</c:v>
                </c:pt>
                <c:pt idx="39">
                  <c:v>15272.639489574598</c:v>
                </c:pt>
                <c:pt idx="40">
                  <c:v>13394.5497375743</c:v>
                </c:pt>
                <c:pt idx="41">
                  <c:v>16089.441110149099</c:v>
                </c:pt>
                <c:pt idx="42">
                  <c:v>24724.707090205906</c:v>
                </c:pt>
                <c:pt idx="43">
                  <c:v>25500.582329553996</c:v>
                </c:pt>
                <c:pt idx="44">
                  <c:v>12670.7513362604</c:v>
                </c:pt>
                <c:pt idx="45">
                  <c:v>11690.445089669</c:v>
                </c:pt>
                <c:pt idx="46">
                  <c:v>9687.4834835519032</c:v>
                </c:pt>
                <c:pt idx="47">
                  <c:v>13920.925198536199</c:v>
                </c:pt>
                <c:pt idx="48">
                  <c:v>9707.2218445371982</c:v>
                </c:pt>
                <c:pt idx="49">
                  <c:v>6006.9790612501019</c:v>
                </c:pt>
                <c:pt idx="50">
                  <c:v>9169.2535246443003</c:v>
                </c:pt>
                <c:pt idx="51">
                  <c:v>14055.294026526899</c:v>
                </c:pt>
                <c:pt idx="52">
                  <c:v>12326.907426108002</c:v>
                </c:pt>
                <c:pt idx="53">
                  <c:v>14806.974096653896</c:v>
                </c:pt>
                <c:pt idx="54">
                  <c:v>22753.966568377095</c:v>
                </c:pt>
                <c:pt idx="55">
                  <c:v>23467.989113761796</c:v>
                </c:pt>
                <c:pt idx="56">
                  <c:v>11660.784505095802</c:v>
                </c:pt>
                <c:pt idx="57">
                  <c:v>10758.602988454299</c:v>
                </c:pt>
                <c:pt idx="58">
                  <c:v>8915.2885862840994</c:v>
                </c:pt>
                <c:pt idx="59">
                  <c:v>12811.292153057002</c:v>
                </c:pt>
                <c:pt idx="60">
                  <c:v>8872.2454461166999</c:v>
                </c:pt>
                <c:pt idx="61">
                  <c:v>5490.2873037365989</c:v>
                </c:pt>
                <c:pt idx="62">
                  <c:v>8380.5985438335993</c:v>
                </c:pt>
                <c:pt idx="63">
                  <c:v>12846.298549295498</c:v>
                </c:pt>
                <c:pt idx="64">
                  <c:v>11266.604720951</c:v>
                </c:pt>
                <c:pt idx="65">
                  <c:v>13533.3583913291</c:v>
                </c:pt>
                <c:pt idx="66">
                  <c:v>20796.783360957408</c:v>
                </c:pt>
                <c:pt idx="67">
                  <c:v>21449.428930317496</c:v>
                </c:pt>
                <c:pt idx="68">
                  <c:v>10657.823529837497</c:v>
                </c:pt>
                <c:pt idx="69">
                  <c:v>9833.2399529739014</c:v>
                </c:pt>
                <c:pt idx="70">
                  <c:v>8148.4356000564985</c:v>
                </c:pt>
                <c:pt idx="71">
                  <c:v>11709.374347566802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3-4769-B232-E5951CCB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251488"/>
        <c:axId val="1044256768"/>
      </c:areaChart>
      <c:lineChart>
        <c:grouping val="standard"/>
        <c:varyColors val="0"/>
        <c:ser>
          <c:idx val="0"/>
          <c:order val="0"/>
          <c:tx>
            <c:strRef>
              <c:f>Hoja3!$B$122</c:f>
              <c:strCache>
                <c:ptCount val="1"/>
                <c:pt idx="0">
                  <c:v>Turistas_mensaules</c:v>
                </c:pt>
              </c:strCache>
            </c:strRef>
          </c:tx>
          <c:spPr>
            <a:ln w="31750" cap="rnd">
              <a:solidFill>
                <a:schemeClr val="tx2">
                  <a:lumMod val="10000"/>
                  <a:lumOff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  <a:lumOff val="50000"/>
                </a:schemeClr>
              </a:solidFill>
              <a:ln w="12700">
                <a:solidFill>
                  <a:schemeClr val="tx2">
                    <a:lumMod val="50000"/>
                    <a:lumOff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Hoja3!$B$123:$B$194</c:f>
              <c:numCache>
                <c:formatCode>#,##0</c:formatCode>
                <c:ptCount val="72"/>
                <c:pt idx="0">
                  <c:v>252670</c:v>
                </c:pt>
                <c:pt idx="1">
                  <c:v>187397</c:v>
                </c:pt>
                <c:pt idx="2">
                  <c:v>195151</c:v>
                </c:pt>
                <c:pt idx="3">
                  <c:v>259592</c:v>
                </c:pt>
                <c:pt idx="4">
                  <c:v>286375</c:v>
                </c:pt>
                <c:pt idx="5">
                  <c:v>269962</c:v>
                </c:pt>
                <c:pt idx="6">
                  <c:v>278759</c:v>
                </c:pt>
                <c:pt idx="7">
                  <c:v>280636</c:v>
                </c:pt>
                <c:pt idx="8">
                  <c:v>278508</c:v>
                </c:pt>
                <c:pt idx="9">
                  <c:v>203882</c:v>
                </c:pt>
                <c:pt idx="10">
                  <c:v>216805</c:v>
                </c:pt>
                <c:pt idx="11">
                  <c:v>215150</c:v>
                </c:pt>
                <c:pt idx="12">
                  <c:v>199069</c:v>
                </c:pt>
                <c:pt idx="13">
                  <c:v>191296</c:v>
                </c:pt>
                <c:pt idx="14">
                  <c:v>206714</c:v>
                </c:pt>
                <c:pt idx="15">
                  <c:v>220838</c:v>
                </c:pt>
                <c:pt idx="16">
                  <c:v>246132</c:v>
                </c:pt>
                <c:pt idx="17">
                  <c:v>241114</c:v>
                </c:pt>
                <c:pt idx="18">
                  <c:v>236356</c:v>
                </c:pt>
                <c:pt idx="19">
                  <c:v>252871</c:v>
                </c:pt>
                <c:pt idx="20">
                  <c:v>247014</c:v>
                </c:pt>
                <c:pt idx="21">
                  <c:v>198486</c:v>
                </c:pt>
                <c:pt idx="22">
                  <c:v>224430</c:v>
                </c:pt>
                <c:pt idx="23">
                  <c:v>237070</c:v>
                </c:pt>
                <c:pt idx="24">
                  <c:v>223116</c:v>
                </c:pt>
                <c:pt idx="25">
                  <c:v>186327</c:v>
                </c:pt>
                <c:pt idx="26">
                  <c:v>191706</c:v>
                </c:pt>
                <c:pt idx="27">
                  <c:v>240656</c:v>
                </c:pt>
                <c:pt idx="28">
                  <c:v>232581</c:v>
                </c:pt>
                <c:pt idx="29">
                  <c:v>233522</c:v>
                </c:pt>
                <c:pt idx="30">
                  <c:v>245496</c:v>
                </c:pt>
                <c:pt idx="31">
                  <c:v>277021</c:v>
                </c:pt>
                <c:pt idx="32">
                  <c:v>254396</c:v>
                </c:pt>
                <c:pt idx="33">
                  <c:v>169104</c:v>
                </c:pt>
                <c:pt idx="34">
                  <c:v>151484</c:v>
                </c:pt>
                <c:pt idx="35">
                  <c:v>160698</c:v>
                </c:pt>
                <c:pt idx="36">
                  <c:v>159184</c:v>
                </c:pt>
                <c:pt idx="37">
                  <c:v>111926</c:v>
                </c:pt>
                <c:pt idx="38">
                  <c:v>119146</c:v>
                </c:pt>
                <c:pt idx="39">
                  <c:v>148154</c:v>
                </c:pt>
                <c:pt idx="40">
                  <c:v>173372</c:v>
                </c:pt>
                <c:pt idx="41">
                  <c:v>165415</c:v>
                </c:pt>
                <c:pt idx="42">
                  <c:v>180548</c:v>
                </c:pt>
                <c:pt idx="43">
                  <c:v>208976</c:v>
                </c:pt>
                <c:pt idx="44">
                  <c:v>191711.21212121213</c:v>
                </c:pt>
                <c:pt idx="45">
                  <c:v>153368.9696969697</c:v>
                </c:pt>
                <c:pt idx="46">
                  <c:v>134197.84848484848</c:v>
                </c:pt>
                <c:pt idx="47">
                  <c:v>153368.9696969697</c:v>
                </c:pt>
                <c:pt idx="48">
                  <c:v>146496</c:v>
                </c:pt>
                <c:pt idx="49">
                  <c:v>103005</c:v>
                </c:pt>
                <c:pt idx="50">
                  <c:v>109649</c:v>
                </c:pt>
                <c:pt idx="51">
                  <c:v>136345</c:v>
                </c:pt>
                <c:pt idx="52">
                  <c:v>159553</c:v>
                </c:pt>
                <c:pt idx="53">
                  <c:v>152230</c:v>
                </c:pt>
                <c:pt idx="54">
                  <c:v>166157</c:v>
                </c:pt>
                <c:pt idx="55">
                  <c:v>192319</c:v>
                </c:pt>
                <c:pt idx="56">
                  <c:v>176430</c:v>
                </c:pt>
                <c:pt idx="57">
                  <c:v>141144</c:v>
                </c:pt>
                <c:pt idx="58">
                  <c:v>123501</c:v>
                </c:pt>
                <c:pt idx="59">
                  <c:v>141144</c:v>
                </c:pt>
                <c:pt idx="60">
                  <c:v>133895</c:v>
                </c:pt>
                <c:pt idx="61">
                  <c:v>94145</c:v>
                </c:pt>
                <c:pt idx="62">
                  <c:v>100218</c:v>
                </c:pt>
                <c:pt idx="63">
                  <c:v>124617</c:v>
                </c:pt>
                <c:pt idx="64">
                  <c:v>145829</c:v>
                </c:pt>
                <c:pt idx="65">
                  <c:v>139136</c:v>
                </c:pt>
                <c:pt idx="66">
                  <c:v>151865</c:v>
                </c:pt>
                <c:pt idx="67">
                  <c:v>175777</c:v>
                </c:pt>
                <c:pt idx="68">
                  <c:v>161255</c:v>
                </c:pt>
                <c:pt idx="69">
                  <c:v>129004</c:v>
                </c:pt>
                <c:pt idx="70">
                  <c:v>112878</c:v>
                </c:pt>
                <c:pt idx="71">
                  <c:v>129004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A3-4769-B232-E5951CCB6704}"/>
            </c:ext>
          </c:extLst>
        </c:ser>
        <c:ser>
          <c:idx val="4"/>
          <c:order val="2"/>
          <c:tx>
            <c:strRef>
              <c:f>Hoja3!$F$122</c:f>
              <c:strCache>
                <c:ptCount val="1"/>
                <c:pt idx="0">
                  <c:v>visitantes_interna</c:v>
                </c:pt>
              </c:strCache>
            </c:strRef>
          </c:tx>
          <c:spPr>
            <a:ln w="31750" cap="rnd">
              <a:solidFill>
                <a:srgbClr val="FFD24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243"/>
              </a:solidFill>
              <a:ln w="19050">
                <a:solidFill>
                  <a:srgbClr val="FFD243"/>
                </a:solidFill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Hoja3!$A$123:$A$194</c:f>
              <c:numCache>
                <c:formatCode>mmm\-yy</c:formatCode>
                <c:ptCount val="72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  <c:pt idx="40">
                  <c:v>45778</c:v>
                </c:pt>
                <c:pt idx="41">
                  <c:v>45809</c:v>
                </c:pt>
                <c:pt idx="42">
                  <c:v>45839</c:v>
                </c:pt>
                <c:pt idx="43">
                  <c:v>45870</c:v>
                </c:pt>
                <c:pt idx="44">
                  <c:v>45901</c:v>
                </c:pt>
                <c:pt idx="45">
                  <c:v>45931</c:v>
                </c:pt>
                <c:pt idx="46">
                  <c:v>45962</c:v>
                </c:pt>
                <c:pt idx="47">
                  <c:v>45992</c:v>
                </c:pt>
                <c:pt idx="48">
                  <c:v>46023</c:v>
                </c:pt>
                <c:pt idx="49">
                  <c:v>46054</c:v>
                </c:pt>
                <c:pt idx="50">
                  <c:v>46082</c:v>
                </c:pt>
                <c:pt idx="51">
                  <c:v>46113</c:v>
                </c:pt>
                <c:pt idx="52">
                  <c:v>46143</c:v>
                </c:pt>
                <c:pt idx="53">
                  <c:v>46174</c:v>
                </c:pt>
                <c:pt idx="54">
                  <c:v>46204</c:v>
                </c:pt>
                <c:pt idx="55">
                  <c:v>46235</c:v>
                </c:pt>
                <c:pt idx="56">
                  <c:v>46266</c:v>
                </c:pt>
                <c:pt idx="57">
                  <c:v>46296</c:v>
                </c:pt>
                <c:pt idx="58">
                  <c:v>46327</c:v>
                </c:pt>
                <c:pt idx="59">
                  <c:v>46357</c:v>
                </c:pt>
                <c:pt idx="60">
                  <c:v>46388</c:v>
                </c:pt>
                <c:pt idx="61">
                  <c:v>46419</c:v>
                </c:pt>
                <c:pt idx="62">
                  <c:v>46447</c:v>
                </c:pt>
                <c:pt idx="63">
                  <c:v>46478</c:v>
                </c:pt>
                <c:pt idx="64">
                  <c:v>46508</c:v>
                </c:pt>
                <c:pt idx="65">
                  <c:v>46539</c:v>
                </c:pt>
                <c:pt idx="66">
                  <c:v>46569</c:v>
                </c:pt>
                <c:pt idx="67">
                  <c:v>46600</c:v>
                </c:pt>
                <c:pt idx="68">
                  <c:v>46631</c:v>
                </c:pt>
                <c:pt idx="69">
                  <c:v>46661</c:v>
                </c:pt>
                <c:pt idx="70">
                  <c:v>46692</c:v>
                </c:pt>
                <c:pt idx="71">
                  <c:v>46722</c:v>
                </c:pt>
              </c:numCache>
            </c:numRef>
          </c:cat>
          <c:val>
            <c:numRef>
              <c:f>Hoja3!$F$123:$F$194</c:f>
              <c:numCache>
                <c:formatCode>#,##0;\(#,##0\)</c:formatCode>
                <c:ptCount val="72"/>
                <c:pt idx="0">
                  <c:v>47555</c:v>
                </c:pt>
                <c:pt idx="1">
                  <c:v>33752</c:v>
                </c:pt>
                <c:pt idx="2">
                  <c:v>50401</c:v>
                </c:pt>
                <c:pt idx="3">
                  <c:v>88518</c:v>
                </c:pt>
                <c:pt idx="4">
                  <c:v>52899.193548387098</c:v>
                </c:pt>
                <c:pt idx="5">
                  <c:v>74406</c:v>
                </c:pt>
                <c:pt idx="6">
                  <c:v>117898</c:v>
                </c:pt>
                <c:pt idx="7">
                  <c:v>106035</c:v>
                </c:pt>
                <c:pt idx="8">
                  <c:v>48593</c:v>
                </c:pt>
                <c:pt idx="9">
                  <c:v>45272</c:v>
                </c:pt>
                <c:pt idx="10">
                  <c:v>45395</c:v>
                </c:pt>
                <c:pt idx="11">
                  <c:v>60313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65396</c:v>
                </c:pt>
                <c:pt idx="17">
                  <c:v>95181</c:v>
                </c:pt>
                <c:pt idx="18">
                  <c:v>165041</c:v>
                </c:pt>
                <c:pt idx="19">
                  <c:v>140610</c:v>
                </c:pt>
                <c:pt idx="20">
                  <c:v>57745</c:v>
                </c:pt>
                <c:pt idx="21">
                  <c:v>49379</c:v>
                </c:pt>
                <c:pt idx="22">
                  <c:v>53081</c:v>
                </c:pt>
                <c:pt idx="23">
                  <c:v>72613</c:v>
                </c:pt>
                <c:pt idx="24">
                  <c:v>49328</c:v>
                </c:pt>
                <c:pt idx="25">
                  <c:v>43293</c:v>
                </c:pt>
                <c:pt idx="26">
                  <c:v>70971</c:v>
                </c:pt>
                <c:pt idx="27">
                  <c:v>76619</c:v>
                </c:pt>
                <c:pt idx="28">
                  <c:v>58704</c:v>
                </c:pt>
                <c:pt idx="29">
                  <c:v>69427</c:v>
                </c:pt>
                <c:pt idx="30">
                  <c:v>123249</c:v>
                </c:pt>
                <c:pt idx="31">
                  <c:v>97003</c:v>
                </c:pt>
                <c:pt idx="32">
                  <c:v>36239</c:v>
                </c:pt>
                <c:pt idx="33">
                  <c:v>23176</c:v>
                </c:pt>
                <c:pt idx="34">
                  <c:v>24855</c:v>
                </c:pt>
                <c:pt idx="35">
                  <c:v>31070</c:v>
                </c:pt>
                <c:pt idx="36">
                  <c:v>23727.1</c:v>
                </c:pt>
                <c:pt idx="37">
                  <c:v>20156.399999999994</c:v>
                </c:pt>
                <c:pt idx="38">
                  <c:v>29739</c:v>
                </c:pt>
                <c:pt idx="39">
                  <c:v>43406.3</c:v>
                </c:pt>
                <c:pt idx="40">
                  <c:v>38977.392</c:v>
                </c:pt>
                <c:pt idx="41">
                  <c:v>50203.953999999998</c:v>
                </c:pt>
                <c:pt idx="42">
                  <c:v>93354.443999999989</c:v>
                </c:pt>
                <c:pt idx="43">
                  <c:v>78757.029999999984</c:v>
                </c:pt>
                <c:pt idx="44" formatCode="General">
                  <c:v>34471</c:v>
                </c:pt>
                <c:pt idx="45" formatCode="General">
                  <c:v>32263</c:v>
                </c:pt>
                <c:pt idx="46" formatCode="General">
                  <c:v>37575</c:v>
                </c:pt>
                <c:pt idx="47" formatCode="General">
                  <c:v>54967</c:v>
                </c:pt>
                <c:pt idx="48" formatCode="General">
                  <c:v>28473</c:v>
                </c:pt>
                <c:pt idx="49" formatCode="General">
                  <c:v>24188</c:v>
                </c:pt>
                <c:pt idx="50" formatCode="General">
                  <c:v>35687</c:v>
                </c:pt>
                <c:pt idx="51" formatCode="General">
                  <c:v>52088</c:v>
                </c:pt>
                <c:pt idx="52" formatCode="General">
                  <c:v>46773</c:v>
                </c:pt>
                <c:pt idx="53" formatCode="General">
                  <c:v>60245</c:v>
                </c:pt>
                <c:pt idx="54" formatCode="General">
                  <c:v>112025</c:v>
                </c:pt>
                <c:pt idx="55" formatCode="General">
                  <c:v>94508</c:v>
                </c:pt>
                <c:pt idx="56" formatCode="General">
                  <c:v>41365</c:v>
                </c:pt>
                <c:pt idx="57" formatCode="General">
                  <c:v>38715</c:v>
                </c:pt>
                <c:pt idx="58" formatCode="General">
                  <c:v>45090</c:v>
                </c:pt>
                <c:pt idx="59" formatCode="General">
                  <c:v>65960</c:v>
                </c:pt>
                <c:pt idx="60" formatCode="General">
                  <c:v>34167</c:v>
                </c:pt>
                <c:pt idx="61" formatCode="General">
                  <c:v>29025</c:v>
                </c:pt>
                <c:pt idx="62" formatCode="General">
                  <c:v>42824</c:v>
                </c:pt>
                <c:pt idx="63" formatCode="General">
                  <c:v>62505</c:v>
                </c:pt>
                <c:pt idx="64" formatCode="General">
                  <c:v>56127</c:v>
                </c:pt>
                <c:pt idx="65" formatCode="General">
                  <c:v>72294</c:v>
                </c:pt>
                <c:pt idx="66" formatCode="General">
                  <c:v>134430</c:v>
                </c:pt>
                <c:pt idx="67" formatCode="General">
                  <c:v>113410</c:v>
                </c:pt>
                <c:pt idx="68" formatCode="General">
                  <c:v>49638</c:v>
                </c:pt>
                <c:pt idx="69" formatCode="General">
                  <c:v>46458</c:v>
                </c:pt>
                <c:pt idx="70" formatCode="General">
                  <c:v>54108</c:v>
                </c:pt>
                <c:pt idx="71" formatCode="General">
                  <c:v>79152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A3-4769-B232-E5951CCB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251488"/>
        <c:axId val="1044256768"/>
      </c:lineChart>
      <c:dateAx>
        <c:axId val="1044251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256768"/>
        <c:crosses val="autoZero"/>
        <c:auto val="1"/>
        <c:lblOffset val="100"/>
        <c:baseTimeUnit val="months"/>
      </c:dateAx>
      <c:valAx>
        <c:axId val="104425676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04425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Playfair Display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Hoja3!$I$167:$I$194</c:f>
              <c:numCache>
                <c:formatCode>0%</c:formatCode>
                <c:ptCount val="28"/>
                <c:pt idx="0">
                  <c:v>-0.23036663446776484</c:v>
                </c:pt>
                <c:pt idx="1">
                  <c:v>-0.21926063966162154</c:v>
                </c:pt>
                <c:pt idx="2">
                  <c:v>9.728738642197049E-2</c:v>
                </c:pt>
                <c:pt idx="3">
                  <c:v>0.11703378185606955</c:v>
                </c:pt>
                <c:pt idx="4">
                  <c:v>-0.17020532040151082</c:v>
                </c:pt>
                <c:pt idx="5">
                  <c:v>0.13913767215186088</c:v>
                </c:pt>
                <c:pt idx="6">
                  <c:v>0.10105352768002408</c:v>
                </c:pt>
                <c:pt idx="7">
                  <c:v>4.8407501933817855E-2</c:v>
                </c:pt>
                <c:pt idx="8">
                  <c:v>7.3429347015354474E-2</c:v>
                </c:pt>
                <c:pt idx="9">
                  <c:v>0.15103111778458661</c:v>
                </c:pt>
                <c:pt idx="10">
                  <c:v>0.39280465517290408</c:v>
                </c:pt>
                <c:pt idx="11">
                  <c:v>0.13926581815310718</c:v>
                </c:pt>
                <c:pt idx="12">
                  <c:v>3.5468032754391019E-3</c:v>
                </c:pt>
                <c:pt idx="13">
                  <c:v>1.8018697932560376E-2</c:v>
                </c:pt>
                <c:pt idx="14">
                  <c:v>0.43079430303937921</c:v>
                </c:pt>
                <c:pt idx="15">
                  <c:v>0.45653218137288315</c:v>
                </c:pt>
                <c:pt idx="16">
                  <c:v>8.9445909410715785E-2</c:v>
                </c:pt>
                <c:pt idx="17">
                  <c:v>0.49557958980272454</c:v>
                </c:pt>
                <c:pt idx="18">
                  <c:v>0.44558810497687501</c:v>
                </c:pt>
                <c:pt idx="19">
                  <c:v>0.37647751463396895</c:v>
                </c:pt>
                <c:pt idx="20">
                  <c:v>0.40932496350464892</c:v>
                </c:pt>
                <c:pt idx="21">
                  <c:v>0.51122470440732171</c:v>
                </c:pt>
                <c:pt idx="22">
                  <c:v>0.82865763479061583</c:v>
                </c:pt>
                <c:pt idx="23">
                  <c:v>0.49578092012602371</c:v>
                </c:pt>
                <c:pt idx="24">
                  <c:v>0.31758342378383675</c:v>
                </c:pt>
                <c:pt idx="25">
                  <c:v>0.33658396112672612</c:v>
                </c:pt>
                <c:pt idx="26">
                  <c:v>0.87853640801218991</c:v>
                </c:pt>
                <c:pt idx="27">
                  <c:v>0.91232003541931195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E7-409C-BF0B-4C657FC56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165568"/>
        <c:axId val="1044167488"/>
      </c:lineChart>
      <c:catAx>
        <c:axId val="10441655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44167488"/>
        <c:crosses val="autoZero"/>
        <c:auto val="1"/>
        <c:lblAlgn val="ctr"/>
        <c:lblOffset val="100"/>
        <c:noMultiLvlLbl val="0"/>
      </c:catAx>
      <c:valAx>
        <c:axId val="10441674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4416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Hoja4!$I$2:$I$14</c:f>
              <c:numCache>
                <c:formatCode>0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F-4961-A913-AEBDD723600E}"/>
            </c:ext>
          </c:extLst>
        </c:ser>
        <c:ser>
          <c:idx val="1"/>
          <c:order val="1"/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85000"/>
                  </a:schemeClr>
                </a:solidFill>
                <a:ln w="34925">
                  <a:solidFill>
                    <a:schemeClr val="bg1">
                      <a:lumMod val="8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CF-4961-A913-AEBDD723600E}"/>
              </c:ext>
            </c:extLst>
          </c:dPt>
          <c:dLbls>
            <c:dLbl>
              <c:idx val="5"/>
              <c:layout>
                <c:manualLayout>
                  <c:x val="-3.0938402057959412E-2"/>
                  <c:y val="-5.147712023439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F-4961-A913-AEBDD723600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Hoja4!$J$2:$J$14</c:f>
              <c:numCache>
                <c:formatCode>0</c:formatCode>
                <c:ptCount val="13"/>
                <c:pt idx="0">
                  <c:v>1308</c:v>
                </c:pt>
                <c:pt idx="1">
                  <c:v>1605</c:v>
                </c:pt>
                <c:pt idx="2">
                  <c:v>1248</c:v>
                </c:pt>
                <c:pt idx="3">
                  <c:v>804</c:v>
                </c:pt>
                <c:pt idx="4">
                  <c:v>1066</c:v>
                </c:pt>
                <c:pt idx="5">
                  <c:v>1182</c:v>
                </c:pt>
                <c:pt idx="6">
                  <c:v>923</c:v>
                </c:pt>
                <c:pt idx="7">
                  <c:v>935</c:v>
                </c:pt>
                <c:pt idx="8">
                  <c:v>779</c:v>
                </c:pt>
                <c:pt idx="9">
                  <c:v>759</c:v>
                </c:pt>
                <c:pt idx="10">
                  <c:v>510</c:v>
                </c:pt>
                <c:pt idx="11">
                  <c:v>352.8</c:v>
                </c:pt>
                <c:pt idx="12">
                  <c:v>283.16326530612241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F-4961-A913-AEBDD723600E}"/>
            </c:ext>
          </c:extLst>
        </c:ser>
        <c:ser>
          <c:idx val="2"/>
          <c:order val="2"/>
          <c:spPr>
            <a:ln w="3492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349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4925"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chemeClr val="bg1">
                    <a:lumMod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CF-4961-A913-AEBDD72360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F-4961-A913-AEBDD723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spPr>
            <a:ln w="31750" cap="rnd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c:spPr>
          </c:marker>
          <c:dPt>
            <c:idx val="12"/>
            <c:marker>
              <c:symbol val="circle"/>
              <c:size val="5"/>
              <c:spPr>
                <a:solidFill>
                  <a:schemeClr val="tx2">
                    <a:lumMod val="20000"/>
                    <a:lumOff val="80000"/>
                  </a:schemeClr>
                </a:solidFill>
                <a:ln w="34925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effectLst/>
              </c:spPr>
            </c:marker>
            <c:bubble3D val="0"/>
            <c:spPr>
              <a:ln w="31750" cap="rnd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2139-473C-8320-287047E11D0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Hoja4!$H$2:$H$14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</c:numCache>
            </c:numRef>
          </c:cat>
          <c:val>
            <c:numRef>
              <c:f>Hoja4!$K$2:$K$14</c:f>
              <c:numCache>
                <c:formatCode>0</c:formatCode>
                <c:ptCount val="13"/>
                <c:pt idx="0">
                  <c:v>1530</c:v>
                </c:pt>
                <c:pt idx="1">
                  <c:v>1875</c:v>
                </c:pt>
                <c:pt idx="2">
                  <c:v>1698</c:v>
                </c:pt>
                <c:pt idx="3">
                  <c:v>1287</c:v>
                </c:pt>
                <c:pt idx="4">
                  <c:v>1827</c:v>
                </c:pt>
                <c:pt idx="5">
                  <c:v>2256</c:v>
                </c:pt>
                <c:pt idx="6">
                  <c:v>2024</c:v>
                </c:pt>
                <c:pt idx="7">
                  <c:v>2421</c:v>
                </c:pt>
                <c:pt idx="8">
                  <c:v>2511</c:v>
                </c:pt>
                <c:pt idx="9">
                  <c:v>3246</c:v>
                </c:pt>
                <c:pt idx="10">
                  <c:v>2724</c:v>
                </c:pt>
                <c:pt idx="11">
                  <c:v>1987.8</c:v>
                </c:pt>
                <c:pt idx="12">
                  <c:v>1510.956141780445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39-473C-8320-287047E11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3836656"/>
        <c:axId val="1193842416"/>
      </c:lineChart>
      <c:catAx>
        <c:axId val="1193836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3842416"/>
        <c:crosses val="autoZero"/>
        <c:auto val="1"/>
        <c:lblAlgn val="ctr"/>
        <c:lblOffset val="100"/>
        <c:noMultiLvlLbl val="0"/>
      </c:catAx>
      <c:valAx>
        <c:axId val="119384241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1938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5969543231022E-2"/>
          <c:y val="6.1616453691495938E-2"/>
          <c:w val="0.97237292087442373"/>
          <c:h val="0.8767673346106482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64048"/>
        <c:axId val="665076528"/>
      </c:lineChart>
      <c:catAx>
        <c:axId val="665064048"/>
        <c:scaling>
          <c:orientation val="minMax"/>
        </c:scaling>
        <c:delete val="1"/>
        <c:axPos val="b"/>
        <c:majorTickMark val="none"/>
        <c:minorTickMark val="none"/>
        <c:tickLblPos val="nextTo"/>
        <c:crossAx val="665076528"/>
        <c:crosses val="autoZero"/>
        <c:auto val="1"/>
        <c:lblAlgn val="ctr"/>
        <c:lblOffset val="100"/>
        <c:noMultiLvlLbl val="0"/>
      </c:catAx>
      <c:valAx>
        <c:axId val="665076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650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Hoja4!$C$1</c:f>
              <c:strCache>
                <c:ptCount val="1"/>
                <c:pt idx="0">
                  <c:v>Vertical</c:v>
                </c:pt>
              </c:strCache>
            </c:strRef>
          </c:tx>
          <c:spPr>
            <a:ln w="34925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A82"/>
              </a:solidFill>
              <a:ln w="34925">
                <a:solidFill>
                  <a:srgbClr val="FFDA82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Hoja4!$C$2:$C$53</c:f>
              <c:numCache>
                <c:formatCode>General</c:formatCode>
                <c:ptCount val="52"/>
                <c:pt idx="0">
                  <c:v>69</c:v>
                </c:pt>
                <c:pt idx="1">
                  <c:v>57</c:v>
                </c:pt>
                <c:pt idx="2">
                  <c:v>51</c:v>
                </c:pt>
                <c:pt idx="3">
                  <c:v>45</c:v>
                </c:pt>
                <c:pt idx="4">
                  <c:v>66</c:v>
                </c:pt>
                <c:pt idx="5">
                  <c:v>81</c:v>
                </c:pt>
                <c:pt idx="6">
                  <c:v>69</c:v>
                </c:pt>
                <c:pt idx="7">
                  <c:v>54</c:v>
                </c:pt>
                <c:pt idx="8">
                  <c:v>114</c:v>
                </c:pt>
                <c:pt idx="9">
                  <c:v>105</c:v>
                </c:pt>
                <c:pt idx="10">
                  <c:v>111</c:v>
                </c:pt>
                <c:pt idx="11">
                  <c:v>120</c:v>
                </c:pt>
                <c:pt idx="12">
                  <c:v>138</c:v>
                </c:pt>
                <c:pt idx="13">
                  <c:v>132</c:v>
                </c:pt>
                <c:pt idx="14">
                  <c:v>114</c:v>
                </c:pt>
                <c:pt idx="15">
                  <c:v>99</c:v>
                </c:pt>
                <c:pt idx="16">
                  <c:v>180</c:v>
                </c:pt>
                <c:pt idx="17">
                  <c:v>224</c:v>
                </c:pt>
                <c:pt idx="18">
                  <c:v>182</c:v>
                </c:pt>
                <c:pt idx="19">
                  <c:v>175</c:v>
                </c:pt>
                <c:pt idx="20">
                  <c:v>208</c:v>
                </c:pt>
                <c:pt idx="21">
                  <c:v>311</c:v>
                </c:pt>
                <c:pt idx="22">
                  <c:v>280</c:v>
                </c:pt>
                <c:pt idx="23">
                  <c:v>275</c:v>
                </c:pt>
                <c:pt idx="24">
                  <c:v>296</c:v>
                </c:pt>
                <c:pt idx="25">
                  <c:v>236</c:v>
                </c:pt>
                <c:pt idx="26">
                  <c:v>279</c:v>
                </c:pt>
                <c:pt idx="27">
                  <c:v>290</c:v>
                </c:pt>
                <c:pt idx="28">
                  <c:v>301</c:v>
                </c:pt>
                <c:pt idx="29">
                  <c:v>375</c:v>
                </c:pt>
                <c:pt idx="30">
                  <c:v>427</c:v>
                </c:pt>
                <c:pt idx="31">
                  <c:v>383</c:v>
                </c:pt>
                <c:pt idx="32">
                  <c:v>458</c:v>
                </c:pt>
                <c:pt idx="33">
                  <c:v>462</c:v>
                </c:pt>
                <c:pt idx="34">
                  <c:v>401</c:v>
                </c:pt>
                <c:pt idx="35">
                  <c:v>411</c:v>
                </c:pt>
                <c:pt idx="36">
                  <c:v>663</c:v>
                </c:pt>
                <c:pt idx="37">
                  <c:v>753</c:v>
                </c:pt>
                <c:pt idx="38">
                  <c:v>441</c:v>
                </c:pt>
                <c:pt idx="39">
                  <c:v>630</c:v>
                </c:pt>
                <c:pt idx="40">
                  <c:v>534</c:v>
                </c:pt>
                <c:pt idx="41">
                  <c:v>666</c:v>
                </c:pt>
                <c:pt idx="42">
                  <c:v>591</c:v>
                </c:pt>
                <c:pt idx="43">
                  <c:v>423</c:v>
                </c:pt>
                <c:pt idx="44">
                  <c:v>441</c:v>
                </c:pt>
                <c:pt idx="45">
                  <c:v>393</c:v>
                </c:pt>
                <c:pt idx="46">
                  <c:v>282</c:v>
                </c:pt>
                <c:pt idx="47">
                  <c:v>519</c:v>
                </c:pt>
                <c:pt idx="48">
                  <c:v>450</c:v>
                </c:pt>
                <c:pt idx="49">
                  <c:v>297</c:v>
                </c:pt>
                <c:pt idx="50">
                  <c:v>257.51445086705201</c:v>
                </c:pt>
                <c:pt idx="51">
                  <c:v>223.27842560727052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2-434C-A6CF-F2E2DBA1E7CB}"/>
            </c:ext>
          </c:extLst>
        </c:ser>
        <c:ser>
          <c:idx val="1"/>
          <c:order val="1"/>
          <c:tx>
            <c:strRef>
              <c:f>Hoja4!$D$1</c:f>
              <c:strCache>
                <c:ptCount val="1"/>
                <c:pt idx="0">
                  <c:v>Horizontal</c:v>
                </c:pt>
              </c:strCache>
            </c:strRef>
          </c:tx>
          <c:spPr>
            <a:ln w="3492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BBB59"/>
              </a:solidFill>
              <a:ln w="34925">
                <a:solidFill>
                  <a:srgbClr val="9BBB59"/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  <a:alpha val="99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Hoja4!$D$2:$D$53</c:f>
              <c:numCache>
                <c:formatCode>0.00</c:formatCode>
                <c:ptCount val="52"/>
                <c:pt idx="0">
                  <c:v>375</c:v>
                </c:pt>
                <c:pt idx="1">
                  <c:v>270</c:v>
                </c:pt>
                <c:pt idx="2">
                  <c:v>276</c:v>
                </c:pt>
                <c:pt idx="3">
                  <c:v>387</c:v>
                </c:pt>
                <c:pt idx="4">
                  <c:v>459</c:v>
                </c:pt>
                <c:pt idx="5">
                  <c:v>435</c:v>
                </c:pt>
                <c:pt idx="6">
                  <c:v>396</c:v>
                </c:pt>
                <c:pt idx="7">
                  <c:v>315</c:v>
                </c:pt>
                <c:pt idx="8">
                  <c:v>294</c:v>
                </c:pt>
                <c:pt idx="9">
                  <c:v>288</c:v>
                </c:pt>
                <c:pt idx="10">
                  <c:v>324</c:v>
                </c:pt>
                <c:pt idx="11">
                  <c:v>342</c:v>
                </c:pt>
                <c:pt idx="12">
                  <c:v>207</c:v>
                </c:pt>
                <c:pt idx="13">
                  <c:v>183</c:v>
                </c:pt>
                <c:pt idx="14">
                  <c:v>240</c:v>
                </c:pt>
                <c:pt idx="15">
                  <c:v>174</c:v>
                </c:pt>
                <c:pt idx="16">
                  <c:v>243</c:v>
                </c:pt>
                <c:pt idx="17">
                  <c:v>337</c:v>
                </c:pt>
                <c:pt idx="18">
                  <c:v>256</c:v>
                </c:pt>
                <c:pt idx="19">
                  <c:v>230</c:v>
                </c:pt>
                <c:pt idx="20">
                  <c:v>254</c:v>
                </c:pt>
                <c:pt idx="21">
                  <c:v>355</c:v>
                </c:pt>
                <c:pt idx="22">
                  <c:v>299</c:v>
                </c:pt>
                <c:pt idx="23">
                  <c:v>274</c:v>
                </c:pt>
                <c:pt idx="24">
                  <c:v>274</c:v>
                </c:pt>
                <c:pt idx="25">
                  <c:v>205</c:v>
                </c:pt>
                <c:pt idx="26">
                  <c:v>225</c:v>
                </c:pt>
                <c:pt idx="27">
                  <c:v>219</c:v>
                </c:pt>
                <c:pt idx="28">
                  <c:v>212</c:v>
                </c:pt>
                <c:pt idx="29">
                  <c:v>246</c:v>
                </c:pt>
                <c:pt idx="30">
                  <c:v>260</c:v>
                </c:pt>
                <c:pt idx="31">
                  <c:v>217</c:v>
                </c:pt>
                <c:pt idx="32">
                  <c:v>241</c:v>
                </c:pt>
                <c:pt idx="33">
                  <c:v>225</c:v>
                </c:pt>
                <c:pt idx="34">
                  <c:v>181</c:v>
                </c:pt>
                <c:pt idx="35">
                  <c:v>132</c:v>
                </c:pt>
                <c:pt idx="36">
                  <c:v>213</c:v>
                </c:pt>
                <c:pt idx="37">
                  <c:v>276</c:v>
                </c:pt>
                <c:pt idx="38">
                  <c:v>129</c:v>
                </c:pt>
                <c:pt idx="39">
                  <c:v>141</c:v>
                </c:pt>
                <c:pt idx="40">
                  <c:v>129</c:v>
                </c:pt>
                <c:pt idx="41">
                  <c:v>57</c:v>
                </c:pt>
                <c:pt idx="42">
                  <c:v>87</c:v>
                </c:pt>
                <c:pt idx="43">
                  <c:v>237</c:v>
                </c:pt>
                <c:pt idx="44">
                  <c:v>120.89999999999999</c:v>
                </c:pt>
                <c:pt idx="45">
                  <c:v>110.10000000000001</c:v>
                </c:pt>
                <c:pt idx="46">
                  <c:v>37.799999999999997</c:v>
                </c:pt>
                <c:pt idx="47">
                  <c:v>84</c:v>
                </c:pt>
                <c:pt idx="48">
                  <c:v>90</c:v>
                </c:pt>
                <c:pt idx="49">
                  <c:v>60</c:v>
                </c:pt>
                <c:pt idx="50">
                  <c:v>64.285714285714278</c:v>
                </c:pt>
                <c:pt idx="51">
                  <c:v>68.877551020408148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2-434C-A6CF-F2E2DBA1E7CB}"/>
            </c:ext>
          </c:extLst>
        </c:ser>
        <c:ser>
          <c:idx val="2"/>
          <c:order val="2"/>
          <c:tx>
            <c:strRef>
              <c:f>Hoja4!$E$1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rgbClr val="1F497D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40000"/>
                  <a:lumOff val="60000"/>
                </a:srgbClr>
              </a:solidFill>
              <a:ln w="34925">
                <a:solidFill>
                  <a:srgbClr val="1F497D">
                    <a:lumMod val="40000"/>
                    <a:lumOff val="60000"/>
                  </a:srgbClr>
                </a:solidFill>
              </a:ln>
              <a:effectLst/>
            </c:spPr>
          </c:marker>
          <c:dPt>
            <c:idx val="47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B1-48C9-86C2-F4E4F937162E}"/>
              </c:ext>
            </c:extLst>
          </c:dPt>
          <c:dPt>
            <c:idx val="48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B1-48C9-86C2-F4E4F937162E}"/>
              </c:ext>
            </c:extLst>
          </c:dPt>
          <c:dPt>
            <c:idx val="49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9CB1-48C9-86C2-F4E4F937162E}"/>
              </c:ext>
            </c:extLst>
          </c:dPt>
          <c:dPt>
            <c:idx val="50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9CB1-48C9-86C2-F4E4F937162E}"/>
              </c:ext>
            </c:extLst>
          </c:dPt>
          <c:dPt>
            <c:idx val="51"/>
            <c:marker>
              <c:symbol val="circle"/>
              <c:size val="5"/>
              <c:spPr>
                <a:solidFill>
                  <a:sysClr val="window" lastClr="FFFFFF">
                    <a:lumMod val="95000"/>
                  </a:sysClr>
                </a:solidFill>
                <a:ln w="34925"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</c:marker>
            <c:bubble3D val="0"/>
            <c:spPr>
              <a:ln w="34925" cap="rnd">
                <a:solidFill>
                  <a:sysClr val="window" lastClr="FFFFFF">
                    <a:lumMod val="95000"/>
                  </a:sys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B1-48C9-86C2-F4E4F937162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Hoja4!$A$2:$B$53</c:f>
              <c:multiLvlStrCache>
                <c:ptCount val="5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I</c:v>
                  </c:pt>
                  <c:pt idx="17">
                    <c:v>II</c:v>
                  </c:pt>
                  <c:pt idx="18">
                    <c:v>III</c:v>
                  </c:pt>
                  <c:pt idx="19">
                    <c:v>IV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I</c:v>
                  </c:pt>
                  <c:pt idx="29">
                    <c:v>II</c:v>
                  </c:pt>
                  <c:pt idx="30">
                    <c:v>III</c:v>
                  </c:pt>
                  <c:pt idx="31">
                    <c:v>IV</c:v>
                  </c:pt>
                  <c:pt idx="32">
                    <c:v>I</c:v>
                  </c:pt>
                  <c:pt idx="33">
                    <c:v>II</c:v>
                  </c:pt>
                  <c:pt idx="34">
                    <c:v>III</c:v>
                  </c:pt>
                  <c:pt idx="35">
                    <c:v>IV</c:v>
                  </c:pt>
                  <c:pt idx="36">
                    <c:v>I</c:v>
                  </c:pt>
                  <c:pt idx="37">
                    <c:v>II</c:v>
                  </c:pt>
                  <c:pt idx="38">
                    <c:v>III</c:v>
                  </c:pt>
                  <c:pt idx="39">
                    <c:v>IV</c:v>
                  </c:pt>
                  <c:pt idx="40">
                    <c:v>I</c:v>
                  </c:pt>
                  <c:pt idx="41">
                    <c:v>II</c:v>
                  </c:pt>
                  <c:pt idx="42">
                    <c:v>III</c:v>
                  </c:pt>
                  <c:pt idx="43">
                    <c:v>IV</c:v>
                  </c:pt>
                  <c:pt idx="44">
                    <c:v>I</c:v>
                  </c:pt>
                  <c:pt idx="45">
                    <c:v>II</c:v>
                  </c:pt>
                  <c:pt idx="46">
                    <c:v>III</c:v>
                  </c:pt>
                  <c:pt idx="47">
                    <c:v>IV</c:v>
                  </c:pt>
                  <c:pt idx="48">
                    <c:v>I</c:v>
                  </c:pt>
                  <c:pt idx="49">
                    <c:v>II</c:v>
                  </c:pt>
                  <c:pt idx="50">
                    <c:v>III</c:v>
                  </c:pt>
                  <c:pt idx="51">
                    <c:v>IV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</c:lvl>
              </c:multiLvlStrCache>
            </c:multiLvlStrRef>
          </c:cat>
          <c:val>
            <c:numRef>
              <c:f>Hoja4!$E$2:$E$53</c:f>
              <c:numCache>
                <c:formatCode>0.00</c:formatCode>
                <c:ptCount val="52"/>
                <c:pt idx="0">
                  <c:v>444</c:v>
                </c:pt>
                <c:pt idx="1">
                  <c:v>327</c:v>
                </c:pt>
                <c:pt idx="2">
                  <c:v>327</c:v>
                </c:pt>
                <c:pt idx="3">
                  <c:v>432</c:v>
                </c:pt>
                <c:pt idx="4">
                  <c:v>525</c:v>
                </c:pt>
                <c:pt idx="5">
                  <c:v>516</c:v>
                </c:pt>
                <c:pt idx="6">
                  <c:v>465</c:v>
                </c:pt>
                <c:pt idx="7">
                  <c:v>369</c:v>
                </c:pt>
                <c:pt idx="8">
                  <c:v>408</c:v>
                </c:pt>
                <c:pt idx="9">
                  <c:v>393</c:v>
                </c:pt>
                <c:pt idx="10">
                  <c:v>435</c:v>
                </c:pt>
                <c:pt idx="11">
                  <c:v>462</c:v>
                </c:pt>
                <c:pt idx="12">
                  <c:v>345</c:v>
                </c:pt>
                <c:pt idx="13">
                  <c:v>315</c:v>
                </c:pt>
                <c:pt idx="14">
                  <c:v>354</c:v>
                </c:pt>
                <c:pt idx="15">
                  <c:v>273</c:v>
                </c:pt>
                <c:pt idx="16">
                  <c:v>423</c:v>
                </c:pt>
                <c:pt idx="17">
                  <c:v>561</c:v>
                </c:pt>
                <c:pt idx="18">
                  <c:v>438</c:v>
                </c:pt>
                <c:pt idx="19">
                  <c:v>405</c:v>
                </c:pt>
                <c:pt idx="20">
                  <c:v>462</c:v>
                </c:pt>
                <c:pt idx="21">
                  <c:v>666</c:v>
                </c:pt>
                <c:pt idx="22">
                  <c:v>579</c:v>
                </c:pt>
                <c:pt idx="23">
                  <c:v>549</c:v>
                </c:pt>
                <c:pt idx="24">
                  <c:v>570</c:v>
                </c:pt>
                <c:pt idx="25">
                  <c:v>441</c:v>
                </c:pt>
                <c:pt idx="26">
                  <c:v>504</c:v>
                </c:pt>
                <c:pt idx="27">
                  <c:v>509</c:v>
                </c:pt>
                <c:pt idx="28">
                  <c:v>513</c:v>
                </c:pt>
                <c:pt idx="29">
                  <c:v>621</c:v>
                </c:pt>
                <c:pt idx="30">
                  <c:v>687</c:v>
                </c:pt>
                <c:pt idx="31">
                  <c:v>600</c:v>
                </c:pt>
                <c:pt idx="32">
                  <c:v>699</c:v>
                </c:pt>
                <c:pt idx="33">
                  <c:v>687</c:v>
                </c:pt>
                <c:pt idx="34">
                  <c:v>582</c:v>
                </c:pt>
                <c:pt idx="35">
                  <c:v>543</c:v>
                </c:pt>
                <c:pt idx="36">
                  <c:v>876</c:v>
                </c:pt>
                <c:pt idx="37">
                  <c:v>1029</c:v>
                </c:pt>
                <c:pt idx="38">
                  <c:v>570</c:v>
                </c:pt>
                <c:pt idx="39">
                  <c:v>771</c:v>
                </c:pt>
                <c:pt idx="40">
                  <c:v>663</c:v>
                </c:pt>
                <c:pt idx="41">
                  <c:v>723</c:v>
                </c:pt>
                <c:pt idx="42">
                  <c:v>678</c:v>
                </c:pt>
                <c:pt idx="43">
                  <c:v>660</c:v>
                </c:pt>
                <c:pt idx="44">
                  <c:v>561.9</c:v>
                </c:pt>
                <c:pt idx="45">
                  <c:v>503.1</c:v>
                </c:pt>
                <c:pt idx="46">
                  <c:v>319.8</c:v>
                </c:pt>
                <c:pt idx="47">
                  <c:v>603</c:v>
                </c:pt>
                <c:pt idx="48">
                  <c:v>540</c:v>
                </c:pt>
                <c:pt idx="49">
                  <c:v>357</c:v>
                </c:pt>
                <c:pt idx="50">
                  <c:v>321.80016515276628</c:v>
                </c:pt>
                <c:pt idx="51">
                  <c:v>292.15597662767868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B2-434C-A6CF-F2E2DBA1E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630207"/>
        <c:axId val="1157619167"/>
      </c:lineChart>
      <c:catAx>
        <c:axId val="1157630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19167"/>
        <c:crosses val="autoZero"/>
        <c:auto val="1"/>
        <c:lblAlgn val="ctr"/>
        <c:lblOffset val="100"/>
        <c:noMultiLvlLbl val="0"/>
      </c:catAx>
      <c:valAx>
        <c:axId val="1157619167"/>
        <c:scaling>
          <c:orientation val="minMax"/>
          <c:max val="105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1157630207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317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31750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Vertical!$T$38:$T$50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1410</c:v>
                </c:pt>
                <c:pt idx="12">
                  <c:v>665.70415224913495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E0-4426-B435-2F07DB24673B}"/>
            </c:ext>
          </c:extLst>
        </c:ser>
        <c:ser>
          <c:idx val="2"/>
          <c:order val="2"/>
          <c:spPr>
            <a:ln w="31750" cap="rnd">
              <a:solidFill>
                <a:schemeClr val="bg1">
                  <a:lumMod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95000"/>
                </a:schemeClr>
              </a:solidFill>
              <a:ln w="31750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05E-4195-87D0-1C19216029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05E-4195-87D0-1C19216029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5E-4195-87D0-1C192160295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05E-4195-87D0-1C19216029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05E-4195-87D0-1C192160295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05E-4195-87D0-1C192160295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5E-4195-87D0-1C19216029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5E-4195-87D0-1C19216029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5E-4195-87D0-1C192160295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5E-4195-87D0-1C19216029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5E-4195-87D0-1C1921602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Vertical!$U$38:$U$50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1776</c:v>
                </c:pt>
                <c:pt idx="12">
                  <c:v>1749.9107999999999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5018448"/>
        <c:axId val="665013168"/>
      </c:lineChart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31750">
                <a:solidFill>
                  <a:srgbClr val="FFD579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5E-4195-87D0-1C19216029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5E-4195-87D0-1C192160295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5E-4195-87D0-1C192160295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E-4195-87D0-1C192160295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5E-4195-87D0-1C192160295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E-4195-87D0-1C192160295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5E-4195-87D0-1C192160295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5E-4195-87D0-1C192160295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5E-4195-87D0-1C192160295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5E-4195-87D0-1C192160295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5E-4195-87D0-1C19216029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anose="0200000000000000000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Vertical!$R$38:$R$50</c:f>
              <c:numCache>
                <c:formatCode>General</c:formatCode>
                <c:ptCount val="1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 formatCode="0">
                  <c:v>2025</c:v>
                </c:pt>
                <c:pt idx="12" formatCode="0">
                  <c:v>2026</c:v>
                </c:pt>
              </c:numCache>
            </c:numRef>
          </c:cat>
          <c:val>
            <c:numRef>
              <c:f>Vertical!$S$38:$S$50</c:f>
              <c:numCache>
                <c:formatCode>_-* #,##0_-;\-* #,##0_-;_-* "-"??_-;_-@_-</c:formatCode>
                <c:ptCount val="13"/>
                <c:pt idx="0">
                  <c:v>222</c:v>
                </c:pt>
                <c:pt idx="1">
                  <c:v>270</c:v>
                </c:pt>
                <c:pt idx="2">
                  <c:v>450</c:v>
                </c:pt>
                <c:pt idx="3">
                  <c:v>483</c:v>
                </c:pt>
                <c:pt idx="4">
                  <c:v>761</c:v>
                </c:pt>
                <c:pt idx="5">
                  <c:v>1074</c:v>
                </c:pt>
                <c:pt idx="6">
                  <c:v>1101</c:v>
                </c:pt>
                <c:pt idx="7">
                  <c:v>1486</c:v>
                </c:pt>
                <c:pt idx="8">
                  <c:v>1732</c:v>
                </c:pt>
                <c:pt idx="9">
                  <c:v>2487</c:v>
                </c:pt>
                <c:pt idx="10">
                  <c:v>2214</c:v>
                </c:pt>
                <c:pt idx="11">
                  <c:v>1635</c:v>
                </c:pt>
                <c:pt idx="12">
                  <c:v>1227.7928764743226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0-4426-B435-2F07DB246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9980255"/>
        <c:axId val="2019986975"/>
      </c:lineChart>
      <c:catAx>
        <c:axId val="6650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anose="02000000000000000000"/>
                <a:ea typeface="+mn-ea"/>
                <a:cs typeface="+mn-cs"/>
              </a:defRPr>
            </a:pPr>
            <a:endParaRPr lang="es-MX"/>
          </a:p>
        </c:txPr>
        <c:crossAx val="665013168"/>
        <c:crosses val="autoZero"/>
        <c:auto val="1"/>
        <c:lblAlgn val="ctr"/>
        <c:lblOffset val="100"/>
        <c:noMultiLvlLbl val="0"/>
      </c:catAx>
      <c:valAx>
        <c:axId val="6650131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65018448"/>
        <c:crosses val="autoZero"/>
        <c:crossBetween val="between"/>
      </c:valAx>
      <c:valAx>
        <c:axId val="2019986975"/>
        <c:scaling>
          <c:orientation val="minMax"/>
        </c:scaling>
        <c:delete val="1"/>
        <c:axPos val="r"/>
        <c:numFmt formatCode="_-* #,##0_-;\-* #,##0_-;_-* &quot;-&quot;??_-;_-@_-" sourceLinked="1"/>
        <c:majorTickMark val="out"/>
        <c:minorTickMark val="none"/>
        <c:tickLblPos val="nextTo"/>
        <c:crossAx val="2019980255"/>
        <c:crosses val="max"/>
        <c:crossBetween val="between"/>
      </c:valAx>
      <c:catAx>
        <c:axId val="20199802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1998697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0.39582</cdr:x>
      <cdr:y>0.51468</cdr:y>
    </cdr:from>
    <cdr:to>
      <cdr:x>0.42395</cdr:x>
      <cdr:y>0.67376</cdr:y>
    </cdr:to>
    <cdr:sp macro="" textlink="">
      <cdr:nvSpPr>
        <cdr:cNvPr id="2" name="Cerrar corchete 1">
          <a:extLst xmlns:a="http://schemas.openxmlformats.org/drawingml/2006/main">
            <a:ext uri="{FF2B5EF4-FFF2-40B4-BE49-F238E27FC236}">
              <a16:creationId xmlns:a16="http://schemas.microsoft.com/office/drawing/2014/main" id="{F09D4A92-E985-9999-BE45-F67725D7DC03}"/>
            </a:ext>
          </a:extLst>
        </cdr:cNvPr>
        <cdr:cNvSpPr/>
      </cdr:nvSpPr>
      <cdr:spPr>
        <a:xfrm xmlns:a="http://schemas.openxmlformats.org/drawingml/2006/main">
          <a:off x="4988525" y="3349749"/>
          <a:ext cx="354526" cy="1035366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  <cdr:relSizeAnchor xmlns:cdr="http://schemas.openxmlformats.org/drawingml/2006/chartDrawing">
    <cdr:from>
      <cdr:x>0.12137</cdr:x>
      <cdr:y>0.42146</cdr:y>
    </cdr:from>
    <cdr:to>
      <cdr:x>0.12558</cdr:x>
      <cdr:y>0.45038</cdr:y>
    </cdr:to>
    <cdr:sp macro="" textlink="">
      <cdr:nvSpPr>
        <cdr:cNvPr id="3" name="Cerrar corchete 2">
          <a:extLst xmlns:a="http://schemas.openxmlformats.org/drawingml/2006/main">
            <a:ext uri="{FF2B5EF4-FFF2-40B4-BE49-F238E27FC236}">
              <a16:creationId xmlns:a16="http://schemas.microsoft.com/office/drawing/2014/main" id="{08DD0982-13E1-1091-014C-13A09FFAD84A}"/>
            </a:ext>
          </a:extLst>
        </cdr:cNvPr>
        <cdr:cNvSpPr/>
      </cdr:nvSpPr>
      <cdr:spPr>
        <a:xfrm xmlns:a="http://schemas.openxmlformats.org/drawingml/2006/main" rot="10800000">
          <a:off x="1529698" y="2743087"/>
          <a:ext cx="53059" cy="188225"/>
        </a:xfrm>
        <a:prstGeom xmlns:a="http://schemas.openxmlformats.org/drawingml/2006/main" prst="rightBracket">
          <a:avLst/>
        </a:prstGeom>
        <a:ln xmlns:a="http://schemas.openxmlformats.org/drawingml/2006/main" w="12700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MX" sz="36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E002-AA65-1D42-9936-E95476372314}" type="datetimeFigureOut">
              <a:rPr lang="es-ES_tradnl" smtClean="0"/>
              <a:t>07/10/2025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33488"/>
            <a:ext cx="54864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2F0FC-556E-FB4C-93C6-8578884CF68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0754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1pPr>
    <a:lvl2pPr marL="496656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2pPr>
    <a:lvl3pPr marL="993313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3pPr>
    <a:lvl4pPr marL="1489969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4pPr>
    <a:lvl5pPr marL="198662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5pPr>
    <a:lvl6pPr marL="2483282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6pPr>
    <a:lvl7pPr marL="2979938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7pPr>
    <a:lvl8pPr marL="3476595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8pPr>
    <a:lvl9pPr marL="3973251" algn="l" defTabSz="993313" rtl="0" eaLnBrk="1" latinLnBrk="0" hangingPunct="1">
      <a:defRPr sz="13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F41F0-B44B-1CEC-F686-A3C8160E8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459419-0A08-12AD-744D-A7897A0A8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637C47B-2D97-E780-9E04-B2486937F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EC846F9-6B1F-0208-FE7A-D00D0F2DE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2493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D1E9-2F78-ED9B-D6F6-6E87E89B3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0674787-8B03-944A-03F0-3F9818CFE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0E71A44-B6E1-83B0-F691-EF11D45A2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3A4424-3E51-9ABE-8A68-A3E182487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86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4747-0277-CEE9-A814-A8491015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4CF3CB-D7FC-5790-3FB3-9B31E33557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6DD392-1D09-73B0-34DB-9864CB737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01A7D1-D557-9E89-89D9-FC574CCE5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9210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F013-ABE2-DAD1-8AB7-57F2BBCC6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36AB60-9911-24A5-4248-EA4789761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235BC4-3C06-E9D5-B81E-3757F5DF7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2614FF-7083-DFB5-B24B-A1FC440E7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6912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AEBF8-06B6-B6C5-CD42-F7F8B2D9E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AB18C2F-5562-D888-0A5D-039381AB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328425A-3C09-0A7E-B629-563E93409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FF7AEE-5D73-4C1C-465F-670BC100E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381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0461C-8901-46FD-6389-1A6B05B91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2EF3072-5DD2-97D1-DC9C-F731B3504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9EF0F8-83BD-7493-EA77-70AFD570B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3AF9D9-85A2-1804-F805-904EAAC76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579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6A21-2D05-4065-9F98-E03257C5F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4B8F0E-C41D-CADD-634A-2E30E2C29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5BEDFEA-109D-3BC4-A50C-BD9D8C16E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6FCC26-D6CA-B648-331E-F3BB21EE7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985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19CD2-61D9-85AC-E2E0-A9175113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3539DFC-3A3F-9C15-C7B8-47E398BA4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AADA1D5-CD55-003D-2CE7-F1F7FC218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2979C8-B73C-7B6C-9A01-DA4700399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3240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AB28E-994D-7DA8-3FD6-58602074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CFEA5-0D0B-1469-4763-5202A1CF1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6F6308D-EFC6-2834-F3A6-5E3DFE5BD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E469BE-EF49-8B47-4BFD-29DEB3F8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65118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58C1-AE7D-5E9C-BA6B-C1598B55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F3F004-8D77-C51E-CC69-678E9E2FD5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8594F7E-CD7A-7714-4DE0-B8F3DDD28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C761BA-91FB-8B7A-A3E4-BBB8899A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25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741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E15E74A-E2E6-70FC-941D-65B93194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89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5CB3ECFC-AE4A-948F-D994-01A82ABB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27310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67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397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F7786A-60AB-78CB-78D8-EEF249D2C31C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CABEA44-E0D4-49F9-22A6-48D18469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690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60A6504-63C7-4A81-9112-4824C3C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6159" y="7340252"/>
            <a:ext cx="1027309" cy="247931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20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# </a:t>
            </a:r>
            <a:fld id="{67DDEA5E-EAF7-8246-8A62-7FF7613ECEAE}" type="slidenum">
              <a:rPr lang="en-US" i="1" smtClean="0"/>
              <a:pPr/>
              <a:t>‹Nº›</a:t>
            </a:fld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84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2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7" r:id="rId2"/>
    <p:sldLayoutId id="2147483730" r:id="rId3"/>
    <p:sldLayoutId id="2147483731" r:id="rId4"/>
  </p:sldLayoutIdLst>
  <p:hf hdr="0" ftr="0" dt="0"/>
  <p:txStyles>
    <p:titleStyle>
      <a:lvl1pPr algn="ctr" defTabSz="587756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18" indent="-440818" algn="l" defTabSz="587756" rtl="0" eaLnBrk="1" latinLnBrk="0" hangingPunct="1">
        <a:spcBef>
          <a:spcPct val="20000"/>
        </a:spcBef>
        <a:buFont typeface="Arial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105" indent="-367348" algn="l" defTabSz="587756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392" indent="-293879" algn="l" defTabSz="587756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48" indent="-293879" algn="l" defTabSz="58775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05" indent="-293879" algn="l" defTabSz="587756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661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19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175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5932" indent="-293879" algn="l" defTabSz="58775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56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1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71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2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784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40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97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053" algn="l" defTabSz="5877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5636D-B8E1-F0BB-D787-1AA3142CD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>
            <a:extLst>
              <a:ext uri="{FF2B5EF4-FFF2-40B4-BE49-F238E27FC236}">
                <a16:creationId xmlns:a16="http://schemas.microsoft.com/office/drawing/2014/main" id="{00000000-0008-0000-0200-000016000000}"/>
              </a:ext>
            </a:extLst>
          </p:cNvPr>
          <p:cNvGraphicFramePr>
            <a:graphicFrameLocks/>
          </p:cNvGraphicFramePr>
          <p:nvPr/>
        </p:nvGraphicFramePr>
        <p:xfrm>
          <a:off x="1014217" y="4376595"/>
          <a:ext cx="11562267" cy="205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GraphicFramePr>
            <a:graphicFrameLocks/>
          </p:cNvGraphicFramePr>
          <p:nvPr/>
        </p:nvGraphicFramePr>
        <p:xfrm>
          <a:off x="0" y="1104404"/>
          <a:ext cx="12576484" cy="582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487E67DD-61CA-9D6E-7FFE-E5A243EBD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3446"/>
            <a:ext cx="12801600" cy="66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VISITANTES ANUALES</a:t>
            </a: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5C0124FC-333B-725B-A410-AB8FBFAB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DEA5E-EAF7-8246-8A62-7FF7613ECEAE}" type="slidenum">
              <a:rPr kumimoji="0" lang="es-ES_tradnl" sz="160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ea typeface="Roboto Lt" panose="02000000000000000000" pitchFamily="2" charset="0"/>
              </a:rPr>
              <a:pPr marL="0" marR="0" lvl="0" indent="0" algn="ctr" defTabSz="5877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60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ea typeface="Roboto Lt" panose="020000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E67339-2A8B-3F6B-1039-59CEE129B7B4}"/>
              </a:ext>
            </a:extLst>
          </p:cNvPr>
          <p:cNvSpPr txBox="1"/>
          <p:nvPr/>
        </p:nvSpPr>
        <p:spPr>
          <a:xfrm>
            <a:off x="784921" y="7054527"/>
            <a:ext cx="117360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</a:t>
            </a:r>
            <a:r>
              <a:rPr lang="es-ES" dirty="0" err="1"/>
              <a:t>DataTur</a:t>
            </a:r>
            <a:r>
              <a:rPr lang="es-ES" dirty="0"/>
              <a:t>; Dirección de internet : http://www.datatur.sectur.gob.mx. Datos desde Enero hasta Junio de 2025.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75D55AC-109D-75B9-7F22-79F92EEC1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8506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Proyección</a:t>
            </a: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23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6EAB-B349-71B6-91C2-8EA2908C3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629803AF-156A-AAAE-C45D-3B1C1BCC4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102267"/>
              </p:ext>
            </p:extLst>
          </p:nvPr>
        </p:nvGraphicFramePr>
        <p:xfrm>
          <a:off x="164365" y="373633"/>
          <a:ext cx="11110060" cy="593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1D4DD6A8-CEAB-BB5C-6AE0-0E4697D784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295615"/>
              </p:ext>
            </p:extLst>
          </p:nvPr>
        </p:nvGraphicFramePr>
        <p:xfrm>
          <a:off x="77031" y="1651817"/>
          <a:ext cx="11197393" cy="622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96EEFDB-14E4-89E7-CA6D-47089F65D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33995"/>
              </p:ext>
            </p:extLst>
          </p:nvPr>
        </p:nvGraphicFramePr>
        <p:xfrm>
          <a:off x="89339" y="3792312"/>
          <a:ext cx="11185086" cy="362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709E44-F4CA-3279-153E-19195B19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8EDFCC-0981-F16C-2325-D76C6323E6B9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8DB447-3445-70A8-F42E-63110D529121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A74293-EAD5-44E4-5149-CD2022C36C27}"/>
              </a:ext>
            </a:extLst>
          </p:cNvPr>
          <p:cNvSpPr txBox="1"/>
          <p:nvPr/>
        </p:nvSpPr>
        <p:spPr bwMode="auto">
          <a:xfrm>
            <a:off x="10929927" y="1622717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D0E82C-2B2E-4196-F59E-9B8B978A4FCB}"/>
              </a:ext>
            </a:extLst>
          </p:cNvPr>
          <p:cNvSpPr txBox="1"/>
          <p:nvPr/>
        </p:nvSpPr>
        <p:spPr bwMode="auto">
          <a:xfrm>
            <a:off x="10929927" y="2083769"/>
            <a:ext cx="1735540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PROYECTOS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68C04B-3ABC-651D-B484-6BFED7C5BA1C}"/>
              </a:ext>
            </a:extLst>
          </p:cNvPr>
          <p:cNvSpPr txBox="1"/>
          <p:nvPr/>
        </p:nvSpPr>
        <p:spPr bwMode="auto">
          <a:xfrm>
            <a:off x="10929927" y="5576579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D1FE86-31B2-8C0C-15D4-C51966500FAD}"/>
              </a:ext>
            </a:extLst>
          </p:cNvPr>
          <p:cNvSpPr txBox="1"/>
          <p:nvPr/>
        </p:nvSpPr>
        <p:spPr bwMode="auto">
          <a:xfrm>
            <a:off x="10933437" y="6166411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33C383-1F3D-D927-8657-985618150EF0}"/>
              </a:ext>
            </a:extLst>
          </p:cNvPr>
          <p:cNvSpPr txBox="1"/>
          <p:nvPr/>
        </p:nvSpPr>
        <p:spPr bwMode="auto">
          <a:xfrm>
            <a:off x="10929927" y="5810389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1" name="CuadroTexto 3">
            <a:extLst>
              <a:ext uri="{FF2B5EF4-FFF2-40B4-BE49-F238E27FC236}">
                <a16:creationId xmlns:a16="http://schemas.microsoft.com/office/drawing/2014/main" id="{7E8243B6-EF50-365C-C436-28163BA8ECF0}"/>
              </a:ext>
            </a:extLst>
          </p:cNvPr>
          <p:cNvSpPr txBox="1"/>
          <p:nvPr/>
        </p:nvSpPr>
        <p:spPr>
          <a:xfrm>
            <a:off x="238539" y="7315185"/>
            <a:ext cx="10888031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" name="CuadroTexto 20">
            <a:extLst>
              <a:ext uri="{FF2B5EF4-FFF2-40B4-BE49-F238E27FC236}">
                <a16:creationId xmlns:a16="http://schemas.microsoft.com/office/drawing/2014/main" id="{73DC9713-93C5-7858-C952-12CB6B96616E}"/>
              </a:ext>
            </a:extLst>
          </p:cNvPr>
          <p:cNvSpPr txBox="1"/>
          <p:nvPr/>
        </p:nvSpPr>
        <p:spPr bwMode="auto">
          <a:xfrm>
            <a:off x="9335439" y="3554754"/>
            <a:ext cx="1791131" cy="84634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00" dirty="0">
                <a:latin typeface="Roboto Th" panose="02000000000000000000" pitchFamily="2" charset="0"/>
                <a:ea typeface="Roboto Th" panose="02000000000000000000" pitchFamily="2" charset="0"/>
              </a:rPr>
              <a:t>ene 2025 al nov 2026</a:t>
            </a: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29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sp>
        <p:nvSpPr>
          <p:cNvPr id="4" name="CuadroTexto 20">
            <a:extLst>
              <a:ext uri="{FF2B5EF4-FFF2-40B4-BE49-F238E27FC236}">
                <a16:creationId xmlns:a16="http://schemas.microsoft.com/office/drawing/2014/main" id="{48EB8862-CCB8-A5DA-203A-33FDAE94BA99}"/>
              </a:ext>
            </a:extLst>
          </p:cNvPr>
          <p:cNvSpPr txBox="1"/>
          <p:nvPr/>
        </p:nvSpPr>
        <p:spPr bwMode="auto">
          <a:xfrm>
            <a:off x="7535929" y="5796925"/>
            <a:ext cx="2070099" cy="8069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297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 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112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2595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-43</a:t>
            </a:r>
            <a:r>
              <a:rPr lang="es-ES" sz="2224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2224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8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DC7F6-0F0F-14B0-2D18-BDBC4AD55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CE61745-9E88-DD9A-5870-1CC74001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F60ACF-0549-EEB6-8CDC-3E690AB9A8C0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HORIZONTAL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D29C4AD-D423-231C-0B0F-600C98761A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1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0D99-16AA-21F5-43EA-18A43582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16966B-D0A9-4F8E-9EC2-1B3843218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922463"/>
              </p:ext>
            </p:extLst>
          </p:nvPr>
        </p:nvGraphicFramePr>
        <p:xfrm>
          <a:off x="169878" y="1123369"/>
          <a:ext cx="11200487" cy="597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87F6EEF-A75F-4BF6-BF61-1FB4D1634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170823"/>
              </p:ext>
            </p:extLst>
          </p:nvPr>
        </p:nvGraphicFramePr>
        <p:xfrm>
          <a:off x="1279914" y="4608898"/>
          <a:ext cx="10010938" cy="204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50D988-3A1C-B2B4-221B-BEB3EF51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B6F2C6-F68E-08C1-CA22-4CABDD80797E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C54679-8864-DED6-C68A-E96A71FDE24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311C6B0-A2C7-4970-4BE9-D7B1B3AF353C}"/>
              </a:ext>
            </a:extLst>
          </p:cNvPr>
          <p:cNvSpPr txBox="1"/>
          <p:nvPr/>
        </p:nvSpPr>
        <p:spPr bwMode="auto">
          <a:xfrm>
            <a:off x="10867421" y="5136422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5029BE8-0371-670A-D5D9-78EF49BAD44B}"/>
              </a:ext>
            </a:extLst>
          </p:cNvPr>
          <p:cNvSpPr txBox="1"/>
          <p:nvPr/>
        </p:nvSpPr>
        <p:spPr bwMode="auto">
          <a:xfrm>
            <a:off x="10888005" y="6394827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0E8090-4A1A-D3D1-D26C-37389CBC288B}"/>
              </a:ext>
            </a:extLst>
          </p:cNvPr>
          <p:cNvSpPr txBox="1"/>
          <p:nvPr/>
        </p:nvSpPr>
        <p:spPr bwMode="auto">
          <a:xfrm>
            <a:off x="10888005" y="5702606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72244-0EDA-F30A-DF61-6E8419C6BD4A}"/>
              </a:ext>
            </a:extLst>
          </p:cNvPr>
          <p:cNvSpPr txBox="1"/>
          <p:nvPr/>
        </p:nvSpPr>
        <p:spPr>
          <a:xfrm>
            <a:off x="318052" y="7023868"/>
            <a:ext cx="11052313" cy="6093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negativa, Demanda potencial es la e</a:t>
            </a:r>
            <a:r>
              <a:rPr lang="es-ES" dirty="0" err="1"/>
              <a:t>stimación</a:t>
            </a:r>
            <a:r>
              <a:rPr lang="es-ES" dirty="0"/>
              <a:t> del número de viviendas que deberían colocarse en el mercado en un año dado para absorber el crecimiento poblacional y cubrir déficit habitacional.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59A5BF9-DF41-2272-A8C4-66E0BCC4C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04095"/>
              </p:ext>
            </p:extLst>
          </p:nvPr>
        </p:nvGraphicFramePr>
        <p:xfrm>
          <a:off x="8349142" y="1458104"/>
          <a:ext cx="4282580" cy="2187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2580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66205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que más influyen en la </a:t>
                      </a:r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demada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Inflación (-)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demanda potencial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5084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habitantes por vivienda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D9700FB-30C3-E7C9-8698-B2913EDBD346}"/>
              </a:ext>
            </a:extLst>
          </p:cNvPr>
          <p:cNvSpPr txBox="1"/>
          <p:nvPr/>
        </p:nvSpPr>
        <p:spPr bwMode="auto">
          <a:xfrm>
            <a:off x="10888005" y="6046964"/>
            <a:ext cx="1768551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VARACIÓN</a:t>
            </a:r>
            <a:endParaRPr lang="es-ES_tradnl" sz="1000" b="1" dirty="0">
              <a:solidFill>
                <a:schemeClr val="bg1">
                  <a:lumMod val="65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1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7323-89D2-C85B-8EBD-4153B7AED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AE4BCE7-5915-43F0-949F-82F9625A4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404592"/>
              </p:ext>
            </p:extLst>
          </p:nvPr>
        </p:nvGraphicFramePr>
        <p:xfrm>
          <a:off x="13601" y="1166849"/>
          <a:ext cx="11355102" cy="608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99E9546-45D4-4326-7CF4-90D6E6DEC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282994"/>
              </p:ext>
            </p:extLst>
          </p:nvPr>
        </p:nvGraphicFramePr>
        <p:xfrm>
          <a:off x="701822" y="707104"/>
          <a:ext cx="11029950" cy="489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2F0E06C-E657-458D-A20A-B5EFDDBFF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40647"/>
              </p:ext>
            </p:extLst>
          </p:nvPr>
        </p:nvGraphicFramePr>
        <p:xfrm>
          <a:off x="308112" y="2758563"/>
          <a:ext cx="11074192" cy="140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61AD26-3637-7467-D293-DC95623E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36B9060-C000-AF5F-0368-4C79249027C1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FD6877-B006-8084-ED0B-96E094057EB7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3370E9-4F19-D757-903F-BBC7AE0B912C}"/>
              </a:ext>
            </a:extLst>
          </p:cNvPr>
          <p:cNvSpPr txBox="1"/>
          <p:nvPr/>
        </p:nvSpPr>
        <p:spPr bwMode="auto">
          <a:xfrm>
            <a:off x="11118634" y="5390352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E44439D-9EBF-E2FF-FB4B-05D410049677}"/>
              </a:ext>
            </a:extLst>
          </p:cNvPr>
          <p:cNvSpPr txBox="1"/>
          <p:nvPr/>
        </p:nvSpPr>
        <p:spPr bwMode="auto">
          <a:xfrm>
            <a:off x="11118634" y="6317014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AA03D-C49A-2D01-E09F-15F03A7A3D17}"/>
              </a:ext>
            </a:extLst>
          </p:cNvPr>
          <p:cNvSpPr txBox="1"/>
          <p:nvPr/>
        </p:nvSpPr>
        <p:spPr bwMode="auto">
          <a:xfrm>
            <a:off x="11118634" y="5861938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FC4895-530D-5041-268F-ADE12543A1B1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A984B51-6447-8642-D5CF-4F82E4DC3DB5}"/>
              </a:ext>
            </a:extLst>
          </p:cNvPr>
          <p:cNvSpPr txBox="1"/>
          <p:nvPr/>
        </p:nvSpPr>
        <p:spPr bwMode="auto">
          <a:xfrm>
            <a:off x="11169650" y="4578417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</p:spTree>
    <p:extLst>
      <p:ext uri="{BB962C8B-B14F-4D97-AF65-F5344CB8AC3E}">
        <p14:creationId xmlns:p14="http://schemas.microsoft.com/office/powerpoint/2010/main" val="166557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78B8-23D2-E7A9-E304-556228E8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D6D78E6-0700-C9AC-7BC4-4794B29EFF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46865"/>
              </p:ext>
            </p:extLst>
          </p:nvPr>
        </p:nvGraphicFramePr>
        <p:xfrm>
          <a:off x="-1" y="1145573"/>
          <a:ext cx="11917018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AAC5C3-8089-243D-1FC6-2C873F3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6260C1-0FC9-8E3E-8C5C-C4CF5BFA1838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9C4604-40FC-0936-871D-9E7775F6995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3344FA-EAEA-91BA-AF8F-E1B4A1AA4F6D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4474E5-39E0-33E6-D1EC-23091774E2DB}"/>
              </a:ext>
            </a:extLst>
          </p:cNvPr>
          <p:cNvSpPr/>
          <p:nvPr/>
        </p:nvSpPr>
        <p:spPr>
          <a:xfrm>
            <a:off x="12086364" y="5573189"/>
            <a:ext cx="700461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A3BCA7-20D8-044B-EE8F-464281485656}"/>
              </a:ext>
            </a:extLst>
          </p:cNvPr>
          <p:cNvSpPr txBox="1"/>
          <p:nvPr/>
        </p:nvSpPr>
        <p:spPr>
          <a:xfrm>
            <a:off x="10795501" y="5405748"/>
            <a:ext cx="1323814" cy="64633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9C00AF8-FF41-B03D-3FA4-D498A95A7E7D}"/>
              </a:ext>
            </a:extLst>
          </p:cNvPr>
          <p:cNvSpPr/>
          <p:nvPr/>
        </p:nvSpPr>
        <p:spPr>
          <a:xfrm>
            <a:off x="12089367" y="5028756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353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3556F65-4791-3A19-D395-FFDB620BECC8}"/>
              </a:ext>
            </a:extLst>
          </p:cNvPr>
          <p:cNvSpPr/>
          <p:nvPr/>
        </p:nvSpPr>
        <p:spPr>
          <a:xfrm>
            <a:off x="12089368" y="3627985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1DDDAB1-0508-6A53-70DC-72F579BBDFD6}"/>
              </a:ext>
            </a:extLst>
          </p:cNvPr>
          <p:cNvSpPr txBox="1"/>
          <p:nvPr/>
        </p:nvSpPr>
        <p:spPr>
          <a:xfrm>
            <a:off x="10772580" y="3445296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329A2D6F-10F5-CF2B-503A-E89614932581}"/>
              </a:ext>
            </a:extLst>
          </p:cNvPr>
          <p:cNvSpPr txBox="1"/>
          <p:nvPr/>
        </p:nvSpPr>
        <p:spPr>
          <a:xfrm>
            <a:off x="10772580" y="4855641"/>
            <a:ext cx="13238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F24A00-BA03-C9AC-4F59-FE88F99878D9}"/>
              </a:ext>
            </a:extLst>
          </p:cNvPr>
          <p:cNvSpPr/>
          <p:nvPr/>
        </p:nvSpPr>
        <p:spPr>
          <a:xfrm>
            <a:off x="12086364" y="4088153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779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579E09-6B6F-03BC-BBE7-E8704C4BFE84}"/>
              </a:ext>
            </a:extLst>
          </p:cNvPr>
          <p:cNvSpPr txBox="1"/>
          <p:nvPr/>
        </p:nvSpPr>
        <p:spPr>
          <a:xfrm>
            <a:off x="10799012" y="3905464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C9ECDFC-1382-ECCB-6DDE-B3F44C5969DB}"/>
              </a:ext>
            </a:extLst>
          </p:cNvPr>
          <p:cNvSpPr/>
          <p:nvPr/>
        </p:nvSpPr>
        <p:spPr>
          <a:xfrm>
            <a:off x="12115800" y="2448286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935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CDB70E-9217-50ED-F567-0071CB4A5A0D}"/>
              </a:ext>
            </a:extLst>
          </p:cNvPr>
          <p:cNvSpPr txBox="1"/>
          <p:nvPr/>
        </p:nvSpPr>
        <p:spPr>
          <a:xfrm>
            <a:off x="10828744" y="2258845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29BC893-5709-C6C8-9410-126DAB383D9F}"/>
              </a:ext>
            </a:extLst>
          </p:cNvPr>
          <p:cNvSpPr/>
          <p:nvPr/>
        </p:nvSpPr>
        <p:spPr>
          <a:xfrm>
            <a:off x="12089367" y="4468737"/>
            <a:ext cx="67102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750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FBA4A57-030F-6C16-CCCF-B156E5AF3B18}"/>
              </a:ext>
            </a:extLst>
          </p:cNvPr>
          <p:cNvSpPr txBox="1"/>
          <p:nvPr/>
        </p:nvSpPr>
        <p:spPr>
          <a:xfrm>
            <a:off x="10772580" y="4267789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0180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EE43-6DF4-E4FF-3810-13CF27E0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3272135-808C-9A53-AFF1-287E8B7EBC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56654"/>
              </p:ext>
            </p:extLst>
          </p:nvPr>
        </p:nvGraphicFramePr>
        <p:xfrm>
          <a:off x="-2" y="1145573"/>
          <a:ext cx="12605950" cy="6120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99E3811-C5CF-F08E-A655-67CA9D9EF051}"/>
              </a:ext>
            </a:extLst>
          </p:cNvPr>
          <p:cNvCxnSpPr>
            <a:cxnSpLocks/>
          </p:cNvCxnSpPr>
          <p:nvPr/>
        </p:nvCxnSpPr>
        <p:spPr>
          <a:xfrm>
            <a:off x="4900293" y="5039730"/>
            <a:ext cx="0" cy="92947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028DD-73A6-DCC1-A34B-0FE4DF1DA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09023A-718C-5DCC-7402-408FE3290B52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0A599D9-52DA-7882-98F8-4582137C4D56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63EA37-931B-4A1D-A8AD-56837FC5F7FF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9A4F64-75DB-6D80-5BFE-0F8374E05E34}"/>
              </a:ext>
            </a:extLst>
          </p:cNvPr>
          <p:cNvSpPr/>
          <p:nvPr/>
        </p:nvSpPr>
        <p:spPr>
          <a:xfrm>
            <a:off x="11319097" y="637457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dirty="0">
                <a:solidFill>
                  <a:srgbClr val="000000"/>
                </a:solidFill>
                <a:latin typeface="Roboto Thin" pitchFamily="2" charset="0"/>
                <a:ea typeface="Roboto Thin" pitchFamily="2" charset="0"/>
              </a:rPr>
              <a:t>283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BBC36F-3389-6904-75AA-5CBD28B0EA7A}"/>
              </a:ext>
            </a:extLst>
          </p:cNvPr>
          <p:cNvSpPr txBox="1"/>
          <p:nvPr/>
        </p:nvSpPr>
        <p:spPr>
          <a:xfrm>
            <a:off x="11224467" y="577211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C95698FB-E828-53EB-2630-81C3EAF40D8B}"/>
              </a:ext>
            </a:extLst>
          </p:cNvPr>
          <p:cNvSpPr txBox="1"/>
          <p:nvPr/>
        </p:nvSpPr>
        <p:spPr>
          <a:xfrm>
            <a:off x="11156862" y="4849718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B78D0FC-D237-60F2-5212-5EC0FCAFD7B9}"/>
              </a:ext>
            </a:extLst>
          </p:cNvPr>
          <p:cNvSpPr/>
          <p:nvPr/>
        </p:nvSpPr>
        <p:spPr>
          <a:xfrm>
            <a:off x="11319097" y="5403100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solidFill>
                  <a:prstClr val="black"/>
                </a:solidFill>
                <a:latin typeface="Roboto Thin" pitchFamily="2" charset="0"/>
                <a:ea typeface="Roboto Thin" pitchFamily="2" charset="0"/>
              </a:rPr>
              <a:t>353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DD58D38-4B2D-32FC-98DF-7D0718C3078F}"/>
              </a:ext>
            </a:extLst>
          </p:cNvPr>
          <p:cNvSpPr/>
          <p:nvPr/>
        </p:nvSpPr>
        <p:spPr>
          <a:xfrm>
            <a:off x="11319097" y="439390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510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32D675-B0AA-0615-CC70-C17CC67A4487}"/>
              </a:ext>
            </a:extLst>
          </p:cNvPr>
          <p:cNvSpPr txBox="1"/>
          <p:nvPr/>
        </p:nvSpPr>
        <p:spPr>
          <a:xfrm>
            <a:off x="11224467" y="379144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3D8D1F06-83F5-F324-62AC-00AB716344FB}"/>
              </a:ext>
            </a:extLst>
          </p:cNvPr>
          <p:cNvSpPr txBox="1"/>
          <p:nvPr/>
        </p:nvSpPr>
        <p:spPr bwMode="auto">
          <a:xfrm>
            <a:off x="4341651" y="5314650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-46%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85071EF3-DC9C-157E-AA1A-288C2783A2DB}"/>
              </a:ext>
            </a:extLst>
          </p:cNvPr>
          <p:cNvSpPr/>
          <p:nvPr/>
        </p:nvSpPr>
        <p:spPr>
          <a:xfrm rot="10800000">
            <a:off x="10641316" y="5549855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6" name="Cerrar corchete 5">
            <a:extLst>
              <a:ext uri="{FF2B5EF4-FFF2-40B4-BE49-F238E27FC236}">
                <a16:creationId xmlns:a16="http://schemas.microsoft.com/office/drawing/2014/main" id="{9F148514-7FC8-1F2F-E69C-0EE69D185F74}"/>
              </a:ext>
            </a:extLst>
          </p:cNvPr>
          <p:cNvSpPr/>
          <p:nvPr/>
        </p:nvSpPr>
        <p:spPr>
          <a:xfrm>
            <a:off x="8112102" y="5968038"/>
            <a:ext cx="191159" cy="646331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E880AF0F-3853-1663-25F0-26C33E8688B2}"/>
              </a:ext>
            </a:extLst>
          </p:cNvPr>
          <p:cNvSpPr txBox="1"/>
          <p:nvPr/>
        </p:nvSpPr>
        <p:spPr bwMode="auto">
          <a:xfrm>
            <a:off x="8211038" y="609404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70%</a:t>
            </a:r>
          </a:p>
        </p:txBody>
      </p:sp>
      <p:sp>
        <p:nvSpPr>
          <p:cNvPr id="17" name="Cerrar corchete 16">
            <a:extLst>
              <a:ext uri="{FF2B5EF4-FFF2-40B4-BE49-F238E27FC236}">
                <a16:creationId xmlns:a16="http://schemas.microsoft.com/office/drawing/2014/main" id="{6A79711E-C4AE-D94D-FD52-000B981622D2}"/>
              </a:ext>
            </a:extLst>
          </p:cNvPr>
          <p:cNvSpPr/>
          <p:nvPr/>
        </p:nvSpPr>
        <p:spPr>
          <a:xfrm rot="10800000">
            <a:off x="1636475" y="4780516"/>
            <a:ext cx="142629" cy="695654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1A8F4DE1-69BC-B988-C90D-6545FEE0C886}"/>
              </a:ext>
            </a:extLst>
          </p:cNvPr>
          <p:cNvSpPr txBox="1"/>
          <p:nvPr/>
        </p:nvSpPr>
        <p:spPr bwMode="auto">
          <a:xfrm>
            <a:off x="847304" y="4878771"/>
            <a:ext cx="833858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-26%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5530914B-0C33-1D51-829B-57A96E26027F}"/>
              </a:ext>
            </a:extLst>
          </p:cNvPr>
          <p:cNvSpPr txBox="1"/>
          <p:nvPr/>
        </p:nvSpPr>
        <p:spPr bwMode="auto">
          <a:xfrm>
            <a:off x="9611219" y="5539197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-18%</a:t>
            </a:r>
          </a:p>
        </p:txBody>
      </p:sp>
    </p:spTree>
    <p:extLst>
      <p:ext uri="{BB962C8B-B14F-4D97-AF65-F5344CB8AC3E}">
        <p14:creationId xmlns:p14="http://schemas.microsoft.com/office/powerpoint/2010/main" val="43569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7B46D-B4C6-C4F7-C292-D7B67841D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F2B710F-4108-2D39-6465-975E330F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133650"/>
              </p:ext>
            </p:extLst>
          </p:nvPr>
        </p:nvGraphicFramePr>
        <p:xfrm>
          <a:off x="14324" y="1460919"/>
          <a:ext cx="11330939" cy="546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2CAEFAD-F481-3257-A1C1-0A6FFD27C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5806"/>
              </p:ext>
            </p:extLst>
          </p:nvPr>
        </p:nvGraphicFramePr>
        <p:xfrm>
          <a:off x="43689" y="812052"/>
          <a:ext cx="9917981" cy="549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A8EA8CA-C32E-5EDC-057E-9BCB38914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25612"/>
              </p:ext>
            </p:extLst>
          </p:nvPr>
        </p:nvGraphicFramePr>
        <p:xfrm>
          <a:off x="0" y="1378788"/>
          <a:ext cx="11301573" cy="44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CC241AC4-28FB-4DA4-9FB0-3A0B4B434F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26138"/>
              </p:ext>
            </p:extLst>
          </p:nvPr>
        </p:nvGraphicFramePr>
        <p:xfrm>
          <a:off x="-46576" y="3620896"/>
          <a:ext cx="11330939" cy="371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uadroTexto 20">
            <a:extLst>
              <a:ext uri="{FF2B5EF4-FFF2-40B4-BE49-F238E27FC236}">
                <a16:creationId xmlns:a16="http://schemas.microsoft.com/office/drawing/2014/main" id="{EFD4C2FC-22F4-AF2C-C24E-C259B146BF30}"/>
              </a:ext>
            </a:extLst>
          </p:cNvPr>
          <p:cNvSpPr txBox="1"/>
          <p:nvPr/>
        </p:nvSpPr>
        <p:spPr bwMode="auto">
          <a:xfrm>
            <a:off x="6602429" y="5862814"/>
            <a:ext cx="1955365" cy="61140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</a:rPr>
              <a:t>Pronostico conservador 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9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16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-250</a:t>
            </a:r>
            <a:r>
              <a:rPr lang="es-ES" sz="14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4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11780F1B-3030-E082-C4DD-DA6F5B021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753451"/>
              </p:ext>
            </p:extLst>
          </p:nvPr>
        </p:nvGraphicFramePr>
        <p:xfrm>
          <a:off x="43691" y="1815830"/>
          <a:ext cx="9790701" cy="392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A2EF70-65A1-E956-8A22-26BE47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1011B86-E1F6-7A0D-67F1-0110151A4E9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97F687-C3B0-CC91-E001-D32830CA0420}"/>
              </a:ext>
            </a:extLst>
          </p:cNvPr>
          <p:cNvSpPr txBox="1"/>
          <p:nvPr/>
        </p:nvSpPr>
        <p:spPr bwMode="auto">
          <a:xfrm>
            <a:off x="11143838" y="5536288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89D3A4-08BF-D127-9FE7-8E860C5D6875}"/>
              </a:ext>
            </a:extLst>
          </p:cNvPr>
          <p:cNvSpPr txBox="1"/>
          <p:nvPr/>
        </p:nvSpPr>
        <p:spPr bwMode="auto">
          <a:xfrm>
            <a:off x="11143956" y="6222698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39C7AA-6FCC-5B60-1418-5C7C78EC4076}"/>
              </a:ext>
            </a:extLst>
          </p:cNvPr>
          <p:cNvSpPr txBox="1"/>
          <p:nvPr/>
        </p:nvSpPr>
        <p:spPr bwMode="auto">
          <a:xfrm>
            <a:off x="11143838" y="5879493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2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BFB104-DAA1-D80F-CA30-1ACDED6E8E1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horizontal en Mazatlán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B89B5-B67D-1AAB-9D05-661ACE8381FE}"/>
              </a:ext>
            </a:extLst>
          </p:cNvPr>
          <p:cNvSpPr txBox="1"/>
          <p:nvPr/>
        </p:nvSpPr>
        <p:spPr bwMode="auto">
          <a:xfrm>
            <a:off x="10823597" y="2587923"/>
            <a:ext cx="1735540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PROYECTOS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DE6ADA-E991-F513-50FB-F3F61161083F}"/>
              </a:ext>
            </a:extLst>
          </p:cNvPr>
          <p:cNvSpPr txBox="1"/>
          <p:nvPr/>
        </p:nvSpPr>
        <p:spPr bwMode="auto">
          <a:xfrm>
            <a:off x="10965568" y="3903331"/>
            <a:ext cx="1813638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INVENTARIO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AAC2ADD2-D244-6C26-41B9-449CF88CCD4D}"/>
              </a:ext>
            </a:extLst>
          </p:cNvPr>
          <p:cNvSpPr txBox="1"/>
          <p:nvPr/>
        </p:nvSpPr>
        <p:spPr>
          <a:xfrm>
            <a:off x="95235" y="7228260"/>
            <a:ext cx="11081736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 %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OPTIMISTA: Es el incremento % que se espera en ese escenario. “% CONSERVADOR” es el decremento % en el conservador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14" name="CuadroTexto 20">
            <a:extLst>
              <a:ext uri="{FF2B5EF4-FFF2-40B4-BE49-F238E27FC236}">
                <a16:creationId xmlns:a16="http://schemas.microsoft.com/office/drawing/2014/main" id="{33F5EF1C-08C1-34D9-35F2-D97BC272992F}"/>
              </a:ext>
            </a:extLst>
          </p:cNvPr>
          <p:cNvSpPr txBox="1"/>
          <p:nvPr/>
        </p:nvSpPr>
        <p:spPr bwMode="auto">
          <a:xfrm>
            <a:off x="9590670" y="4193094"/>
            <a:ext cx="1702298" cy="69348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square" lIns="115782" tIns="57892" rIns="115782" bIns="57892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50" dirty="0">
                <a:latin typeface="Roboto Th" panose="02000000000000000000" pitchFamily="2" charset="0"/>
                <a:ea typeface="Roboto Th" panose="02000000000000000000" pitchFamily="2" charset="0"/>
              </a:rPr>
              <a:t>Pronostico optimista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</a:rPr>
              <a:t>ene 2025 al nov 2026</a:t>
            </a:r>
          </a:p>
          <a:p>
            <a:pPr marL="14708" indent="-2942" algn="ctr">
              <a:lnSpc>
                <a:spcPct val="80000"/>
              </a:lnSpc>
              <a:spcAft>
                <a:spcPts val="371"/>
              </a:spcAft>
            </a:pPr>
            <a:r>
              <a:rPr lang="es-AR" sz="10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 </a:t>
            </a:r>
            <a:r>
              <a:rPr lang="es-AR" sz="1800" dirty="0">
                <a:latin typeface="Roboto Th" panose="02000000000000000000" pitchFamily="2" charset="0"/>
                <a:ea typeface="Roboto Th" panose="02000000000000000000" pitchFamily="2" charset="0"/>
                <a:cs typeface="Roboto Th" panose="02000000000000000000" pitchFamily="2" charset="0"/>
              </a:rPr>
              <a:t>46</a:t>
            </a:r>
            <a:r>
              <a:rPr lang="es-ES" sz="1600" dirty="0">
                <a:latin typeface="Roboto Th" panose="02000000000000000000" pitchFamily="2" charset="0"/>
                <a:ea typeface="Roboto Th" panose="02000000000000000000" pitchFamily="2" charset="0"/>
              </a:rPr>
              <a:t>%</a:t>
            </a:r>
            <a:endParaRPr lang="es-MX" sz="1600" i="1" dirty="0">
              <a:latin typeface="Playfair Display" panose="00000500000000000000" pitchFamily="2" charset="0"/>
              <a:ea typeface="Roboto T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FF101-B358-A326-1E96-2AB7B45EB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7F153E7-986A-D9E3-FBC5-7AC2C277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17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377535-A7FE-80A1-0835-6254B4D0E129}"/>
              </a:ext>
            </a:extLst>
          </p:cNvPr>
          <p:cNvSpPr txBox="1"/>
          <p:nvPr/>
        </p:nvSpPr>
        <p:spPr>
          <a:xfrm>
            <a:off x="451922" y="6567446"/>
            <a:ext cx="10851079" cy="8894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 ‘Viviendas R’: Son las viviendas requeridas dado el tamaño de la población, tamaño de las familias en los hogares, personas económicamente activas. ‘Viviendas T’: Es el total de las viviendas existentes más “Oferta” Es el total de la oferta de viviendas considerando vertical y horizontal más </a:t>
            </a:r>
            <a:r>
              <a:rPr lang="es-ES" dirty="0">
                <a:ea typeface="Roboto Th" panose="02000000000000000000" pitchFamily="2" charset="0"/>
              </a:rPr>
              <a:t>“Ventas” Es el total de las ventas de viviendas considerando vertical y horizontal. 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B86E2C-FF94-F432-C6B6-3FEDD6691500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DE  VIVIENDA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B602F0B-B767-D744-BCD1-A1E8CB4DAAC8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0236138-B2D4-A1EC-7077-AB4EA172C9B1}"/>
              </a:ext>
            </a:extLst>
          </p:cNvPr>
          <p:cNvSpPr txBox="1"/>
          <p:nvPr/>
        </p:nvSpPr>
        <p:spPr bwMode="auto">
          <a:xfrm>
            <a:off x="10894270" y="3969328"/>
            <a:ext cx="153304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C859"/>
                </a:solidFill>
                <a:latin typeface="Lato" panose="020F0502020204030203" pitchFamily="34" charset="77"/>
                <a:ea typeface="Roboto Th" pitchFamily="2" charset="0"/>
              </a:rPr>
              <a:t>VIVIENDAS T.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426EAD-7940-A655-2AEB-A06DA3B29E11}"/>
              </a:ext>
            </a:extLst>
          </p:cNvPr>
          <p:cNvSpPr txBox="1"/>
          <p:nvPr/>
        </p:nvSpPr>
        <p:spPr bwMode="auto">
          <a:xfrm>
            <a:off x="10945286" y="2230731"/>
            <a:ext cx="156433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VIVIENDAS R.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3EF2044-6A32-5E85-94B1-B0868D2F0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093098"/>
              </p:ext>
            </p:extLst>
          </p:nvPr>
        </p:nvGraphicFramePr>
        <p:xfrm>
          <a:off x="61149" y="1520042"/>
          <a:ext cx="11241851" cy="504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AD2A1F08-2734-8D95-3BA4-72F8B5C9978C}"/>
              </a:ext>
            </a:extLst>
          </p:cNvPr>
          <p:cNvSpPr txBox="1"/>
          <p:nvPr/>
        </p:nvSpPr>
        <p:spPr bwMode="auto">
          <a:xfrm>
            <a:off x="10945286" y="5388189"/>
            <a:ext cx="101976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C0504D"/>
                </a:solidFill>
                <a:latin typeface="Lato" panose="020F0502020204030203" pitchFamily="34" charset="77"/>
                <a:ea typeface="Roboto Th" pitchFamily="2" charset="0"/>
              </a:rPr>
              <a:t>DÉFICIT</a:t>
            </a:r>
          </a:p>
        </p:txBody>
      </p:sp>
    </p:spTree>
    <p:extLst>
      <p:ext uri="{BB962C8B-B14F-4D97-AF65-F5344CB8AC3E}">
        <p14:creationId xmlns:p14="http://schemas.microsoft.com/office/powerpoint/2010/main" val="359815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66277-4CF7-2CD6-F209-DCD1F1F18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C70ECA5-8686-02A5-FDA4-C3D1389B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18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C471F3-C429-871D-D8CA-05DA0738E661}"/>
              </a:ext>
            </a:extLst>
          </p:cNvPr>
          <p:cNvSpPr txBox="1"/>
          <p:nvPr/>
        </p:nvSpPr>
        <p:spPr>
          <a:xfrm>
            <a:off x="451922" y="6567446"/>
            <a:ext cx="10851079" cy="8894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 ‘Necesidad de V’: Son las viviendas requeridas dado el tamaño de la población, tamaño de las familias en los hogares, personas económicamente activas. ‘Viviendas E’: Es el total de las viviendas existentes. “Oferta” Es el total de la oferta de viviendas considerando vertical y horizontal. </a:t>
            </a:r>
            <a:r>
              <a:rPr lang="es-ES" dirty="0">
                <a:ea typeface="Roboto Th" panose="02000000000000000000" pitchFamily="2" charset="0"/>
              </a:rPr>
              <a:t>“Ventas” Es el total de las ventas de viviendas considerando vertical y horizontal. 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393857-E8E1-76F7-AD4D-9708A0F11C15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DE VIVIENDA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2D5B39-5CBC-D5BA-A523-E525AF267443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1AFD01F-6ABE-60CC-4A8C-257F4F340D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238373"/>
              </p:ext>
            </p:extLst>
          </p:nvPr>
        </p:nvGraphicFramePr>
        <p:xfrm>
          <a:off x="79514" y="1562906"/>
          <a:ext cx="11223488" cy="525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E886CACB-D2FC-4C50-BEF2-8A8B21F49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72887"/>
              </p:ext>
            </p:extLst>
          </p:nvPr>
        </p:nvGraphicFramePr>
        <p:xfrm>
          <a:off x="10816768" y="2905496"/>
          <a:ext cx="1984832" cy="931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11">
                  <a:extLst>
                    <a:ext uri="{9D8B030D-6E8A-4147-A177-3AD203B41FA5}">
                      <a16:colId xmlns:a16="http://schemas.microsoft.com/office/drawing/2014/main" val="3361966232"/>
                    </a:ext>
                  </a:extLst>
                </a:gridCol>
                <a:gridCol w="1527521">
                  <a:extLst>
                    <a:ext uri="{9D8B030D-6E8A-4147-A177-3AD203B41FA5}">
                      <a16:colId xmlns:a16="http://schemas.microsoft.com/office/drawing/2014/main" val="2584981820"/>
                    </a:ext>
                  </a:extLst>
                </a:gridCol>
              </a:tblGrid>
              <a:tr h="366826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FC8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FFC859"/>
                          </a:solidFill>
                          <a:latin typeface="Lato" panose="020F0502020204030203" pitchFamily="34" charset="0"/>
                        </a:rPr>
                        <a:t>DEFICIT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78115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9BBB59"/>
                          </a:solidFill>
                          <a:latin typeface="Lato" panose="020F0502020204030203" pitchFamily="34" charset="0"/>
                        </a:rPr>
                        <a:t>OFERTA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34763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</a:rPr>
                        <a:t>VENTAS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1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063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AB733-D3BB-9D34-CB2A-3786D50D4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E3B05B90-3A91-2D18-5A4C-020A0B7F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19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0E21BF-A89F-DB5A-F065-BE36F48C3F13}"/>
              </a:ext>
            </a:extLst>
          </p:cNvPr>
          <p:cNvSpPr txBox="1"/>
          <p:nvPr/>
        </p:nvSpPr>
        <p:spPr>
          <a:xfrm>
            <a:off x="451922" y="6567446"/>
            <a:ext cx="10851079" cy="8894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 ‘Necesidad de V’: Son las viviendas requeridas dado el tamaño de la población, tamaño de las familias en los hogares, personas económicamente activas. ‘Viviendas E’: Es el total de las viviendas existentes. “Oferta” Es el total de la oferta de viviendas considerando vertical y horizontal. </a:t>
            </a:r>
            <a:r>
              <a:rPr lang="es-ES" dirty="0">
                <a:ea typeface="Roboto Th" panose="02000000000000000000" pitchFamily="2" charset="0"/>
              </a:rPr>
              <a:t>“Ventas” Es el total de las ventas de viviendas considerando vertical y horizontal. 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3317F6-2C9B-66C7-DBD0-7C6C589E54C7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DE VIVIENDA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7D3EA2-9CC6-DB76-F688-7DDD6BEE6886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 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59B52A1-12C4-748E-317B-EDB4507E14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298972"/>
              </p:ext>
            </p:extLst>
          </p:nvPr>
        </p:nvGraphicFramePr>
        <p:xfrm>
          <a:off x="79514" y="1562906"/>
          <a:ext cx="11223488" cy="525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DFCBAC0C-565A-9B94-A99A-DEC4B1465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44654"/>
              </p:ext>
            </p:extLst>
          </p:nvPr>
        </p:nvGraphicFramePr>
        <p:xfrm>
          <a:off x="10816768" y="2905496"/>
          <a:ext cx="198483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11">
                  <a:extLst>
                    <a:ext uri="{9D8B030D-6E8A-4147-A177-3AD203B41FA5}">
                      <a16:colId xmlns:a16="http://schemas.microsoft.com/office/drawing/2014/main" val="3361966232"/>
                    </a:ext>
                  </a:extLst>
                </a:gridCol>
                <a:gridCol w="1527521">
                  <a:extLst>
                    <a:ext uri="{9D8B030D-6E8A-4147-A177-3AD203B41FA5}">
                      <a16:colId xmlns:a16="http://schemas.microsoft.com/office/drawing/2014/main" val="2584981820"/>
                    </a:ext>
                  </a:extLst>
                </a:gridCol>
              </a:tblGrid>
              <a:tr h="388868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Lato" panose="020F0502020204030203" pitchFamily="34" charset="0"/>
                        </a:rPr>
                        <a:t>NECESIDAD DE V.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10206"/>
                  </a:ext>
                </a:extLst>
              </a:tr>
              <a:tr h="366826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FFC8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FFC859"/>
                          </a:solidFill>
                          <a:latin typeface="Lato" panose="020F0502020204030203" pitchFamily="34" charset="0"/>
                        </a:rPr>
                        <a:t>VIVIENDA E.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78115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9BBB59"/>
                          </a:solidFill>
                          <a:latin typeface="Lato" panose="020F0502020204030203" pitchFamily="34" charset="0"/>
                        </a:rPr>
                        <a:t>OFERTA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34763"/>
                  </a:ext>
                </a:extLst>
              </a:tr>
              <a:tr h="282553">
                <a:tc>
                  <a:txBody>
                    <a:bodyPr/>
                    <a:lstStyle/>
                    <a:p>
                      <a:endParaRPr lang="es-MX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chemeClr val="accent6"/>
                          </a:solidFill>
                          <a:latin typeface="Lato" panose="020F0502020204030203" pitchFamily="34" charset="0"/>
                        </a:rPr>
                        <a:t>VENTAS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1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06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41857-E227-38DC-87CF-E1C5F56B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86D1AE0-BE9C-F1A3-E32F-7198E50A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4C7953-9533-87FD-04B0-1B6FC833C166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VERTICAL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5AB08F8-9D8D-9A18-B071-82FCD8D4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9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0C87-7710-ACAD-F7AD-1F58FC0C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502DEA1E-9630-EECD-2431-12AFC97E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20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218EC9-A018-3A50-DAB9-B4B8EB4C9CE1}"/>
              </a:ext>
            </a:extLst>
          </p:cNvPr>
          <p:cNvSpPr txBox="1"/>
          <p:nvPr/>
        </p:nvSpPr>
        <p:spPr>
          <a:xfrm>
            <a:off x="510735" y="6820726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B0FDBF-51BD-A581-B166-0B21675B6673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D7D380-9C34-CAEF-FD95-7FD41CF13CA0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FE507D5E-BE31-B226-441F-1B30A85D1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511979"/>
              </p:ext>
            </p:extLst>
          </p:nvPr>
        </p:nvGraphicFramePr>
        <p:xfrm>
          <a:off x="-1" y="1870941"/>
          <a:ext cx="9590967" cy="494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FA04507-4A4A-80F2-80E7-F83B52D7CEAE}"/>
              </a:ext>
            </a:extLst>
          </p:cNvPr>
          <p:cNvSpPr/>
          <p:nvPr/>
        </p:nvSpPr>
        <p:spPr>
          <a:xfrm>
            <a:off x="9336887" y="25112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B49AF38-681B-79ED-542C-227FCFBF99D7}"/>
              </a:ext>
            </a:extLst>
          </p:cNvPr>
          <p:cNvSpPr/>
          <p:nvPr/>
        </p:nvSpPr>
        <p:spPr>
          <a:xfrm>
            <a:off x="9336050" y="2969160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6D23F0-4FC2-3C59-2A04-1CC5A0B24BB7}"/>
              </a:ext>
            </a:extLst>
          </p:cNvPr>
          <p:cNvSpPr/>
          <p:nvPr/>
        </p:nvSpPr>
        <p:spPr>
          <a:xfrm>
            <a:off x="9336050" y="3404704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4061B02-7FE5-F406-B06E-501789B866F8}"/>
              </a:ext>
            </a:extLst>
          </p:cNvPr>
          <p:cNvSpPr/>
          <p:nvPr/>
        </p:nvSpPr>
        <p:spPr>
          <a:xfrm>
            <a:off x="9336887" y="3862614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9B7CC26-42E5-7D5B-8C6B-E016CE159EE2}"/>
              </a:ext>
            </a:extLst>
          </p:cNvPr>
          <p:cNvSpPr/>
          <p:nvPr/>
        </p:nvSpPr>
        <p:spPr>
          <a:xfrm>
            <a:off x="9336887" y="4325543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EEC658-A2AD-3619-3819-DF5C15569CF1}"/>
              </a:ext>
            </a:extLst>
          </p:cNvPr>
          <p:cNvSpPr/>
          <p:nvPr/>
        </p:nvSpPr>
        <p:spPr>
          <a:xfrm>
            <a:off x="9336887" y="4788472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E250971-49F5-07D0-83DB-B783962FA0DC}"/>
              </a:ext>
            </a:extLst>
          </p:cNvPr>
          <p:cNvSpPr/>
          <p:nvPr/>
        </p:nvSpPr>
        <p:spPr>
          <a:xfrm>
            <a:off x="9336887" y="522302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547F369-4EEA-FD85-45D7-96F5A758F52D}"/>
              </a:ext>
            </a:extLst>
          </p:cNvPr>
          <p:cNvSpPr txBox="1"/>
          <p:nvPr/>
        </p:nvSpPr>
        <p:spPr bwMode="auto">
          <a:xfrm>
            <a:off x="1043245" y="1673275"/>
            <a:ext cx="2167390" cy="557080"/>
          </a:xfrm>
          <a:prstGeom prst="rect">
            <a:avLst/>
          </a:prstGeom>
          <a:noFill/>
          <a:ln w="6350">
            <a:solidFill>
              <a:schemeClr val="tx1"/>
            </a:solidFill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268,404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4E557CD-0ACB-307F-F218-EEB6EF878B3B}"/>
              </a:ext>
            </a:extLst>
          </p:cNvPr>
          <p:cNvSpPr txBox="1"/>
          <p:nvPr/>
        </p:nvSpPr>
        <p:spPr bwMode="auto">
          <a:xfrm>
            <a:off x="4077313" y="1679213"/>
            <a:ext cx="2167390" cy="557080"/>
          </a:xfrm>
          <a:prstGeom prst="rect">
            <a:avLst/>
          </a:prstGeom>
          <a:noFill/>
          <a:ln w="6350">
            <a:solidFill>
              <a:schemeClr val="tx1"/>
            </a:solidFill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310,660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853DC0-E58B-5EA3-0D7C-844CA2A10FB8}"/>
              </a:ext>
            </a:extLst>
          </p:cNvPr>
          <p:cNvSpPr txBox="1"/>
          <p:nvPr/>
        </p:nvSpPr>
        <p:spPr bwMode="auto">
          <a:xfrm>
            <a:off x="7111381" y="1673275"/>
            <a:ext cx="2167390" cy="557080"/>
          </a:xfrm>
          <a:prstGeom prst="rect">
            <a:avLst/>
          </a:prstGeom>
          <a:noFill/>
          <a:ln w="6350">
            <a:solidFill>
              <a:schemeClr val="tx1"/>
            </a:solidFill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366,301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1090E538-3B18-94FE-BCF7-3BD8A85F1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979182"/>
              </p:ext>
            </p:extLst>
          </p:nvPr>
        </p:nvGraphicFramePr>
        <p:xfrm>
          <a:off x="9676456" y="234336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B3506-EF48-DB78-786E-88FD8BD40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98D6105-7A99-964A-02FF-AF43191B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21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077F79-22EE-46BC-5058-2C397FC98D23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89DDE8-F347-060F-D0DA-89E574926566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VIVIENDAS REQUERIDAS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308274-D193-8E9A-D2AD-B10F78A7A0DB}"/>
              </a:ext>
            </a:extLst>
          </p:cNvPr>
          <p:cNvSpPr txBox="1"/>
          <p:nvPr/>
        </p:nvSpPr>
        <p:spPr bwMode="auto">
          <a:xfrm>
            <a:off x="-320040" y="1156026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8CC7F7B3-AB4E-38EE-401A-E1CC62935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108101"/>
              </p:ext>
            </p:extLst>
          </p:nvPr>
        </p:nvGraphicFramePr>
        <p:xfrm>
          <a:off x="-1627979" y="2083550"/>
          <a:ext cx="6654817" cy="356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AC5011F5-1F03-3DD6-7E25-36EFE76D6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096085"/>
              </p:ext>
            </p:extLst>
          </p:nvPr>
        </p:nvGraphicFramePr>
        <p:xfrm>
          <a:off x="1847910" y="2104522"/>
          <a:ext cx="5736657" cy="356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E499B63-766D-E925-56F9-580FF2952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789663"/>
              </p:ext>
            </p:extLst>
          </p:nvPr>
        </p:nvGraphicFramePr>
        <p:xfrm>
          <a:off x="4990938" y="2190157"/>
          <a:ext cx="5628000" cy="356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082FF7AC-CE1D-7BB4-9355-361EE73A4F37}"/>
              </a:ext>
            </a:extLst>
          </p:cNvPr>
          <p:cNvSpPr txBox="1"/>
          <p:nvPr/>
        </p:nvSpPr>
        <p:spPr bwMode="auto">
          <a:xfrm>
            <a:off x="615734" y="5753513"/>
            <a:ext cx="2167390" cy="5570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2025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9F6808C-E9B3-FE7E-4F6F-C639C64EE0BE}"/>
              </a:ext>
            </a:extLst>
          </p:cNvPr>
          <p:cNvSpPr txBox="1"/>
          <p:nvPr/>
        </p:nvSpPr>
        <p:spPr bwMode="auto">
          <a:xfrm>
            <a:off x="3632543" y="5750321"/>
            <a:ext cx="2167390" cy="5570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2030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C74EA4F-5C09-3B5E-46E6-6913F70A9F2E}"/>
              </a:ext>
            </a:extLst>
          </p:cNvPr>
          <p:cNvSpPr txBox="1"/>
          <p:nvPr/>
        </p:nvSpPr>
        <p:spPr bwMode="auto">
          <a:xfrm>
            <a:off x="6721243" y="5750321"/>
            <a:ext cx="2167390" cy="5570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2035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5165A14-D39D-DA82-AB9E-6CA887FD6575}"/>
              </a:ext>
            </a:extLst>
          </p:cNvPr>
          <p:cNvSpPr/>
          <p:nvPr/>
        </p:nvSpPr>
        <p:spPr>
          <a:xfrm>
            <a:off x="9336887" y="25112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5F1BC68-F17D-7B15-B4A7-5C10D71289DE}"/>
              </a:ext>
            </a:extLst>
          </p:cNvPr>
          <p:cNvSpPr/>
          <p:nvPr/>
        </p:nvSpPr>
        <p:spPr>
          <a:xfrm>
            <a:off x="9336050" y="2969160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7954003-82CC-BB2D-0C29-61A858686F43}"/>
              </a:ext>
            </a:extLst>
          </p:cNvPr>
          <p:cNvSpPr/>
          <p:nvPr/>
        </p:nvSpPr>
        <p:spPr>
          <a:xfrm>
            <a:off x="9336050" y="3404704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4FAE403-7F67-1F46-5604-4E5E019C2F0A}"/>
              </a:ext>
            </a:extLst>
          </p:cNvPr>
          <p:cNvSpPr/>
          <p:nvPr/>
        </p:nvSpPr>
        <p:spPr>
          <a:xfrm>
            <a:off x="9336887" y="3862614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F700505-299B-DD3E-CB1D-1E02CC9AFE8A}"/>
              </a:ext>
            </a:extLst>
          </p:cNvPr>
          <p:cNvSpPr/>
          <p:nvPr/>
        </p:nvSpPr>
        <p:spPr>
          <a:xfrm>
            <a:off x="9336887" y="4325543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D8FB22B-7C33-F45B-9836-2C810215B18F}"/>
              </a:ext>
            </a:extLst>
          </p:cNvPr>
          <p:cNvSpPr/>
          <p:nvPr/>
        </p:nvSpPr>
        <p:spPr>
          <a:xfrm>
            <a:off x="9336887" y="4788472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A79463B-3120-CEB4-A811-D23621B26037}"/>
              </a:ext>
            </a:extLst>
          </p:cNvPr>
          <p:cNvSpPr/>
          <p:nvPr/>
        </p:nvSpPr>
        <p:spPr>
          <a:xfrm>
            <a:off x="9336887" y="522302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id="{EC329EE5-FB7C-8F15-3367-A3FD9BEA3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90023"/>
              </p:ext>
            </p:extLst>
          </p:nvPr>
        </p:nvGraphicFramePr>
        <p:xfrm>
          <a:off x="9676456" y="234336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897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D478-AC40-2100-9C93-4F88329E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AF491C38-FAE4-5F99-2A4B-66B285F7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22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C6B6FA-42D1-B922-1421-00D50E040996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7C8E1-4852-AE64-2308-786EEA9867A6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3FF263A-DAB5-9FA8-881A-0AC2299A0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09925"/>
              </p:ext>
            </p:extLst>
          </p:nvPr>
        </p:nvGraphicFramePr>
        <p:xfrm>
          <a:off x="11453828" y="2594272"/>
          <a:ext cx="1279890" cy="2583854"/>
        </p:xfrm>
        <a:graphic>
          <a:graphicData uri="http://schemas.openxmlformats.org/drawingml/2006/table">
            <a:tbl>
              <a:tblPr/>
              <a:tblGrid>
                <a:gridCol w="1279890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</a:tblGrid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3691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6236012-68AA-24DC-A357-41BE9D0D4F59}"/>
              </a:ext>
            </a:extLst>
          </p:cNvPr>
          <p:cNvSpPr/>
          <p:nvPr/>
        </p:nvSpPr>
        <p:spPr>
          <a:xfrm>
            <a:off x="11023291" y="2594272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CF802F-47BC-EA0B-5B62-B6EA68F40FF6}"/>
              </a:ext>
            </a:extLst>
          </p:cNvPr>
          <p:cNvSpPr/>
          <p:nvPr/>
        </p:nvSpPr>
        <p:spPr>
          <a:xfrm>
            <a:off x="11023291" y="3014076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4A79F56-FBA2-5A3F-C538-9C8FBF7E722B}"/>
              </a:ext>
            </a:extLst>
          </p:cNvPr>
          <p:cNvSpPr/>
          <p:nvPr/>
        </p:nvSpPr>
        <p:spPr>
          <a:xfrm>
            <a:off x="11023291" y="3396142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1B73F4A-B3BE-B755-C8B7-E88ECFCE2C26}"/>
              </a:ext>
            </a:extLst>
          </p:cNvPr>
          <p:cNvSpPr/>
          <p:nvPr/>
        </p:nvSpPr>
        <p:spPr>
          <a:xfrm>
            <a:off x="11023291" y="3745694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DB8A6E-4CFD-5A94-B3AA-3758197FC83B}"/>
              </a:ext>
            </a:extLst>
          </p:cNvPr>
          <p:cNvSpPr/>
          <p:nvPr/>
        </p:nvSpPr>
        <p:spPr>
          <a:xfrm>
            <a:off x="11023291" y="4143545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C3F7CB8-AB68-0C6A-DA66-203C29A49C59}"/>
              </a:ext>
            </a:extLst>
          </p:cNvPr>
          <p:cNvSpPr/>
          <p:nvPr/>
        </p:nvSpPr>
        <p:spPr>
          <a:xfrm>
            <a:off x="11023291" y="4493097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03B7AF7-B19B-4336-ECF4-FF87F0D12129}"/>
              </a:ext>
            </a:extLst>
          </p:cNvPr>
          <p:cNvSpPr/>
          <p:nvPr/>
        </p:nvSpPr>
        <p:spPr>
          <a:xfrm>
            <a:off x="11023291" y="4897116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8B5ED9B-A940-3A3C-3CB8-0A69E569E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59389"/>
              </p:ext>
            </p:extLst>
          </p:nvPr>
        </p:nvGraphicFramePr>
        <p:xfrm>
          <a:off x="0" y="1854938"/>
          <a:ext cx="10873764" cy="473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3C99FC5-A1AB-1F2D-1625-E2997C266579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C854FF-385F-517C-4F03-A1D9DC6F82EC}"/>
              </a:ext>
            </a:extLst>
          </p:cNvPr>
          <p:cNvSpPr txBox="1"/>
          <p:nvPr/>
        </p:nvSpPr>
        <p:spPr bwMode="auto">
          <a:xfrm>
            <a:off x="1301831" y="1689168"/>
            <a:ext cx="2167390" cy="557080"/>
          </a:xfrm>
          <a:prstGeom prst="rect">
            <a:avLst/>
          </a:prstGeom>
          <a:noFill/>
          <a:ln w="6350">
            <a:solidFill>
              <a:schemeClr val="tx1"/>
            </a:solidFill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214,702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68F9FB-3A34-BA58-D24E-4041E08AF1CD}"/>
              </a:ext>
            </a:extLst>
          </p:cNvPr>
          <p:cNvSpPr txBox="1"/>
          <p:nvPr/>
        </p:nvSpPr>
        <p:spPr bwMode="auto">
          <a:xfrm>
            <a:off x="7769315" y="1647318"/>
            <a:ext cx="2167390" cy="557080"/>
          </a:xfrm>
          <a:prstGeom prst="rect">
            <a:avLst/>
          </a:prstGeom>
          <a:noFill/>
          <a:ln w="6350">
            <a:solidFill>
              <a:schemeClr val="tx1"/>
            </a:solidFill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309,343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1B448B-EF32-4D03-3582-A3CDD3A2BD75}"/>
              </a:ext>
            </a:extLst>
          </p:cNvPr>
          <p:cNvSpPr txBox="1"/>
          <p:nvPr/>
        </p:nvSpPr>
        <p:spPr bwMode="auto">
          <a:xfrm>
            <a:off x="4535573" y="1689168"/>
            <a:ext cx="2167390" cy="557080"/>
          </a:xfrm>
          <a:prstGeom prst="rect">
            <a:avLst/>
          </a:prstGeom>
          <a:noFill/>
          <a:ln w="6350">
            <a:solidFill>
              <a:schemeClr val="tx1"/>
            </a:solidFill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257,526</a:t>
            </a:r>
          </a:p>
        </p:txBody>
      </p:sp>
    </p:spTree>
    <p:extLst>
      <p:ext uri="{BB962C8B-B14F-4D97-AF65-F5344CB8AC3E}">
        <p14:creationId xmlns:p14="http://schemas.microsoft.com/office/powerpoint/2010/main" val="313844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4D272-52E6-FFDA-C67A-074ABD716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BA7CE22D-1D93-B123-66DA-7FE2E4F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23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0E09F9-407F-17B9-77F6-198543B889BB}"/>
              </a:ext>
            </a:extLst>
          </p:cNvPr>
          <p:cNvSpPr txBox="1"/>
          <p:nvPr/>
        </p:nvSpPr>
        <p:spPr>
          <a:xfrm>
            <a:off x="614181" y="6585941"/>
            <a:ext cx="8825315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94973A-8DAC-27E1-D97E-6EE22AB3B5E9}"/>
              </a:ext>
            </a:extLst>
          </p:cNvPr>
          <p:cNvSpPr txBox="1"/>
          <p:nvPr/>
        </p:nvSpPr>
        <p:spPr bwMode="auto">
          <a:xfrm>
            <a:off x="615734" y="5753513"/>
            <a:ext cx="2167390" cy="5570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2025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8A21DF1-55AB-1DC1-D310-1D7DA0CD8FD1}"/>
              </a:ext>
            </a:extLst>
          </p:cNvPr>
          <p:cNvSpPr txBox="1"/>
          <p:nvPr/>
        </p:nvSpPr>
        <p:spPr bwMode="auto">
          <a:xfrm>
            <a:off x="3632543" y="5750321"/>
            <a:ext cx="2167390" cy="5570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2030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0B9D92C-39A5-336A-CAAE-7206A750A2DF}"/>
              </a:ext>
            </a:extLst>
          </p:cNvPr>
          <p:cNvSpPr txBox="1"/>
          <p:nvPr/>
        </p:nvSpPr>
        <p:spPr bwMode="auto">
          <a:xfrm>
            <a:off x="6721243" y="5750321"/>
            <a:ext cx="2167390" cy="5570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dirty="0">
                <a:latin typeface="Roboto Th" panose="02000000000000000000"/>
              </a:rPr>
              <a:t>2035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0BA2AA4-18C5-A5F4-FBDA-2DCF7571929F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EADEF5F-EA3F-B492-3C75-6BA37C82E390}"/>
              </a:ext>
            </a:extLst>
          </p:cNvPr>
          <p:cNvSpPr txBox="1"/>
          <p:nvPr/>
        </p:nvSpPr>
        <p:spPr bwMode="auto">
          <a:xfrm>
            <a:off x="451922" y="701710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VIVIENDAS EXISTENTE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5A669D1E-F3DE-4CEF-86B4-3F029C164B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753790"/>
              </p:ext>
            </p:extLst>
          </p:nvPr>
        </p:nvGraphicFramePr>
        <p:xfrm>
          <a:off x="-1073307" y="2226250"/>
          <a:ext cx="5545471" cy="34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E8F24B87-6826-41FE-3EEF-DCE46A25D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1596636"/>
              </p:ext>
            </p:extLst>
          </p:nvPr>
        </p:nvGraphicFramePr>
        <p:xfrm>
          <a:off x="2038931" y="2276362"/>
          <a:ext cx="5354613" cy="34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1CA916C6-C32D-F28E-FF2E-D80DDA3EA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0576"/>
              </p:ext>
            </p:extLst>
          </p:nvPr>
        </p:nvGraphicFramePr>
        <p:xfrm>
          <a:off x="4946683" y="2237033"/>
          <a:ext cx="5716509" cy="339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ángulo 25">
            <a:extLst>
              <a:ext uri="{FF2B5EF4-FFF2-40B4-BE49-F238E27FC236}">
                <a16:creationId xmlns:a16="http://schemas.microsoft.com/office/drawing/2014/main" id="{CDB13F37-866E-3D0E-CDEA-BA351ED37E6A}"/>
              </a:ext>
            </a:extLst>
          </p:cNvPr>
          <p:cNvSpPr/>
          <p:nvPr/>
        </p:nvSpPr>
        <p:spPr>
          <a:xfrm>
            <a:off x="9336887" y="25112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C3C8B42-F21C-0FE0-D027-91EB639231C5}"/>
              </a:ext>
            </a:extLst>
          </p:cNvPr>
          <p:cNvSpPr/>
          <p:nvPr/>
        </p:nvSpPr>
        <p:spPr>
          <a:xfrm>
            <a:off x="9336050" y="2969160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0C06BA7-C118-40B9-0379-31D43A721FE7}"/>
              </a:ext>
            </a:extLst>
          </p:cNvPr>
          <p:cNvSpPr/>
          <p:nvPr/>
        </p:nvSpPr>
        <p:spPr>
          <a:xfrm>
            <a:off x="9336050" y="3404704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372C42A-2140-4408-C992-A11B4C1D62AC}"/>
              </a:ext>
            </a:extLst>
          </p:cNvPr>
          <p:cNvSpPr/>
          <p:nvPr/>
        </p:nvSpPr>
        <p:spPr>
          <a:xfrm>
            <a:off x="9336887" y="3862614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75F8D77D-5516-9A1A-75F3-21F98983F9E0}"/>
              </a:ext>
            </a:extLst>
          </p:cNvPr>
          <p:cNvSpPr/>
          <p:nvPr/>
        </p:nvSpPr>
        <p:spPr>
          <a:xfrm>
            <a:off x="9336887" y="4325543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7A48FC6-693F-845C-51E9-44E90B2667F8}"/>
              </a:ext>
            </a:extLst>
          </p:cNvPr>
          <p:cNvSpPr/>
          <p:nvPr/>
        </p:nvSpPr>
        <p:spPr>
          <a:xfrm>
            <a:off x="9336887" y="4788472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A16DD65-CC65-B429-3EA4-DA63F0EF748A}"/>
              </a:ext>
            </a:extLst>
          </p:cNvPr>
          <p:cNvSpPr/>
          <p:nvPr/>
        </p:nvSpPr>
        <p:spPr>
          <a:xfrm>
            <a:off x="9336887" y="522302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5C3AAAEF-FE83-558F-9AE3-1E88B62B8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90023"/>
              </p:ext>
            </p:extLst>
          </p:nvPr>
        </p:nvGraphicFramePr>
        <p:xfrm>
          <a:off x="9676456" y="234336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256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4ECD-3B8C-3A04-9905-6415D412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748A7660-18EC-0CAC-79D7-E4D055F3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24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5025-539A-123D-931F-01EB4BE57007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EF1F48F-5040-9BCA-B251-4BFD33A1E5D4}"/>
              </a:ext>
            </a:extLst>
          </p:cNvPr>
          <p:cNvSpPr txBox="1"/>
          <p:nvPr/>
        </p:nvSpPr>
        <p:spPr bwMode="auto">
          <a:xfrm>
            <a:off x="451922" y="778978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OFERTA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504781-6073-439B-2D65-82BF33D68B5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socioeconómico- Mazatlán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60F6049C-DDCA-0987-6B08-F19C123EAFF0}"/>
              </a:ext>
            </a:extLst>
          </p:cNvPr>
          <p:cNvGraphicFramePr>
            <a:graphicFrameLocks/>
          </p:cNvGraphicFramePr>
          <p:nvPr/>
        </p:nvGraphicFramePr>
        <p:xfrm>
          <a:off x="1" y="1515173"/>
          <a:ext cx="9278769" cy="50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48113FB9-7F98-BE67-9A5D-200543A2656A}"/>
              </a:ext>
            </a:extLst>
          </p:cNvPr>
          <p:cNvSpPr/>
          <p:nvPr/>
        </p:nvSpPr>
        <p:spPr>
          <a:xfrm>
            <a:off x="9336887" y="25112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A02E14-E6D6-823B-F737-365FC5641A71}"/>
              </a:ext>
            </a:extLst>
          </p:cNvPr>
          <p:cNvSpPr/>
          <p:nvPr/>
        </p:nvSpPr>
        <p:spPr>
          <a:xfrm>
            <a:off x="9336050" y="2969160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464190-C1F0-974D-AFDE-BCEC029305AB}"/>
              </a:ext>
            </a:extLst>
          </p:cNvPr>
          <p:cNvSpPr/>
          <p:nvPr/>
        </p:nvSpPr>
        <p:spPr>
          <a:xfrm>
            <a:off x="9336050" y="3404704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CAF994F-0C39-6972-D56F-CA79C5E933B1}"/>
              </a:ext>
            </a:extLst>
          </p:cNvPr>
          <p:cNvSpPr/>
          <p:nvPr/>
        </p:nvSpPr>
        <p:spPr>
          <a:xfrm>
            <a:off x="9336887" y="3862614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B2E6A2B-7882-4F49-A77C-22F913DADADA}"/>
              </a:ext>
            </a:extLst>
          </p:cNvPr>
          <p:cNvSpPr/>
          <p:nvPr/>
        </p:nvSpPr>
        <p:spPr>
          <a:xfrm>
            <a:off x="9336887" y="4325543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EB1AA42-F4A7-A52D-2A0D-482F71F5B77F}"/>
              </a:ext>
            </a:extLst>
          </p:cNvPr>
          <p:cNvSpPr/>
          <p:nvPr/>
        </p:nvSpPr>
        <p:spPr>
          <a:xfrm>
            <a:off x="9336887" y="4788472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CE89FB9-F924-27F6-B9F5-140218E56A83}"/>
              </a:ext>
            </a:extLst>
          </p:cNvPr>
          <p:cNvSpPr/>
          <p:nvPr/>
        </p:nvSpPr>
        <p:spPr>
          <a:xfrm>
            <a:off x="9336887" y="522302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E121D3D9-E40F-BA60-F1DE-6624F0318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90023"/>
              </p:ext>
            </p:extLst>
          </p:nvPr>
        </p:nvGraphicFramePr>
        <p:xfrm>
          <a:off x="9676456" y="234336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750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A5F0F-7076-0D09-9456-B06F9CB47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9A05D76D-66F5-8B7D-39D9-521341CC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25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AB8ED6-B98C-E948-0B2B-44E63E1CC301}"/>
              </a:ext>
            </a:extLst>
          </p:cNvPr>
          <p:cNvSpPr txBox="1"/>
          <p:nvPr/>
        </p:nvSpPr>
        <p:spPr>
          <a:xfrm>
            <a:off x="1366325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DCCC497-87A6-6F19-F9EE-1A3CEB82F137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DE VIVIENDA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42074B-D09F-7DDA-84BD-8BBCD6F5FCAA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Mazatlán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D6ECDDD2-2146-3F79-B166-F4002735AC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257323"/>
              </p:ext>
            </p:extLst>
          </p:nvPr>
        </p:nvGraphicFramePr>
        <p:xfrm>
          <a:off x="1366325" y="1860756"/>
          <a:ext cx="10289419" cy="472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335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DE64C-823E-04CB-9D97-F58C5660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1">
            <a:extLst>
              <a:ext uri="{FF2B5EF4-FFF2-40B4-BE49-F238E27FC236}">
                <a16:creationId xmlns:a16="http://schemas.microsoft.com/office/drawing/2014/main" id="{36F5369D-6178-D142-23E2-4C7E4F18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 vert="horz" lIns="100048" tIns="20009" rIns="84708" bIns="43353" rtlCol="0" anchor="ctr" anchorCtr="1"/>
          <a:lstStyle/>
          <a:p>
            <a:fld id="{67DDEA5E-EAF7-8246-8A62-7FF7613ECEAE}" type="slidenum">
              <a:rPr lang="en-US" sz="1545">
                <a:solidFill>
                  <a:schemeClr val="bg1">
                    <a:lumMod val="65000"/>
                  </a:schemeClr>
                </a:solidFill>
                <a:ea typeface="Roboto Lt" panose="02000000000000000000" pitchFamily="2" charset="0"/>
              </a:rPr>
              <a:pPr/>
              <a:t>26</a:t>
            </a:fld>
            <a:endParaRPr lang="en-US" sz="1545" dirty="0">
              <a:solidFill>
                <a:schemeClr val="bg1">
                  <a:lumMod val="65000"/>
                </a:schemeClr>
              </a:solidFill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BF0CAD-1B4E-CA3A-8B45-611C859668A5}"/>
              </a:ext>
            </a:extLst>
          </p:cNvPr>
          <p:cNvSpPr txBox="1"/>
          <p:nvPr/>
        </p:nvSpPr>
        <p:spPr>
          <a:xfrm>
            <a:off x="451922" y="6585942"/>
            <a:ext cx="10289420" cy="4801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77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i="1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itchFamily="2" charset="77"/>
                <a:cs typeface="Calibri"/>
              </a:defRPr>
            </a:lvl1pPr>
          </a:lstStyle>
          <a:p>
            <a:pPr algn="ctr" fontAlgn="b"/>
            <a:r>
              <a:rPr lang="es-MX" sz="1260" dirty="0">
                <a:ea typeface="Roboto Th" panose="02000000000000000000" pitchFamily="2" charset="0"/>
              </a:rPr>
              <a:t>Fuente: </a:t>
            </a:r>
            <a:r>
              <a:rPr lang="es-AR" sz="1260" dirty="0">
                <a:ea typeface="Roboto Th" panose="02000000000000000000" pitchFamily="2" charset="0"/>
              </a:rPr>
              <a:t>INEGI. Censos y Conteos de Población y Vivienda; </a:t>
            </a:r>
            <a:r>
              <a:rPr lang="es-ES" sz="1260" dirty="0">
                <a:ea typeface="Roboto Th" panose="02000000000000000000" pitchFamily="2" charset="0"/>
              </a:rPr>
              <a:t>Nota: Las proyecciones para los años 2025, 2030 y 2035 fueron elaboradas por Ideas Frescas con base en datos históricos y tendencias poblacionales.</a:t>
            </a:r>
            <a:endParaRPr lang="es-ES_tradnl" sz="1297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A096B44-CE6B-66E7-02BD-AA5BBBD01290}"/>
              </a:ext>
            </a:extLst>
          </p:cNvPr>
          <p:cNvSpPr txBox="1"/>
          <p:nvPr/>
        </p:nvSpPr>
        <p:spPr bwMode="auto">
          <a:xfrm>
            <a:off x="451922" y="696563"/>
            <a:ext cx="11897754" cy="54914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07269" tIns="53635" rIns="107269" bIns="53635" rtlCol="0" anchor="t">
            <a:spAutoFit/>
          </a:bodyPr>
          <a:lstStyle/>
          <a:p>
            <a:pPr indent="-606434" algn="ctr" defTabSz="784957">
              <a:lnSpc>
                <a:spcPct val="70000"/>
              </a:lnSpc>
              <a:defRPr/>
            </a:pPr>
            <a:r>
              <a:rPr lang="es-ES" sz="4077" dirty="0">
                <a:solidFill>
                  <a:prstClr val="black"/>
                </a:solidFill>
                <a:latin typeface="Lato Hairline" panose="020F0202020204030203" pitchFamily="34" charset="77"/>
              </a:rPr>
              <a:t>NECESIDAD DE VIVIENDA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F00975-8A0D-4BCA-4CA3-CE7365806F5C}"/>
              </a:ext>
            </a:extLst>
          </p:cNvPr>
          <p:cNvSpPr txBox="1"/>
          <p:nvPr/>
        </p:nvSpPr>
        <p:spPr bwMode="auto">
          <a:xfrm>
            <a:off x="-320041" y="1140024"/>
            <a:ext cx="13441680" cy="48013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6761" indent="-743426" algn="ctr">
              <a:spcAft>
                <a:spcPts val="420"/>
              </a:spcAft>
            </a:pPr>
            <a:r>
              <a:rPr lang="es-MX" sz="252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Por nivel socioeconómico Mazatlán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C982432-9427-B3AA-02A4-55ABFB42A7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772752"/>
              </p:ext>
            </p:extLst>
          </p:nvPr>
        </p:nvGraphicFramePr>
        <p:xfrm>
          <a:off x="1" y="1485901"/>
          <a:ext cx="9448799" cy="510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25D2932E-55F5-76F1-C0EB-CBB60A88A85E}"/>
              </a:ext>
            </a:extLst>
          </p:cNvPr>
          <p:cNvSpPr/>
          <p:nvPr/>
        </p:nvSpPr>
        <p:spPr>
          <a:xfrm>
            <a:off x="9336887" y="2511250"/>
            <a:ext cx="281010" cy="281010"/>
          </a:xfrm>
          <a:prstGeom prst="rect">
            <a:avLst/>
          </a:prstGeom>
          <a:solidFill>
            <a:srgbClr val="BC8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79001E9-DF56-11BB-DF96-271C75911279}"/>
              </a:ext>
            </a:extLst>
          </p:cNvPr>
          <p:cNvSpPr/>
          <p:nvPr/>
        </p:nvSpPr>
        <p:spPr>
          <a:xfrm>
            <a:off x="9336050" y="2969160"/>
            <a:ext cx="281010" cy="281010"/>
          </a:xfrm>
          <a:prstGeom prst="rect">
            <a:avLst/>
          </a:prstGeom>
          <a:solidFill>
            <a:srgbClr val="DAA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183A5F4-EC12-27E5-D29C-9944A927E42D}"/>
              </a:ext>
            </a:extLst>
          </p:cNvPr>
          <p:cNvSpPr/>
          <p:nvPr/>
        </p:nvSpPr>
        <p:spPr>
          <a:xfrm>
            <a:off x="9336050" y="3404704"/>
            <a:ext cx="281010" cy="281010"/>
          </a:xfrm>
          <a:prstGeom prst="rect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D19A0BF-FF87-6186-6A2E-81955170303C}"/>
              </a:ext>
            </a:extLst>
          </p:cNvPr>
          <p:cNvSpPr/>
          <p:nvPr/>
        </p:nvSpPr>
        <p:spPr>
          <a:xfrm>
            <a:off x="9336887" y="3862614"/>
            <a:ext cx="281010" cy="281010"/>
          </a:xfrm>
          <a:prstGeom prst="rect">
            <a:avLst/>
          </a:prstGeom>
          <a:solidFill>
            <a:srgbClr val="FFC8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65EE05C-D545-2FCC-18D4-4A0F9F41D366}"/>
              </a:ext>
            </a:extLst>
          </p:cNvPr>
          <p:cNvSpPr/>
          <p:nvPr/>
        </p:nvSpPr>
        <p:spPr>
          <a:xfrm>
            <a:off x="9336887" y="4325543"/>
            <a:ext cx="281010" cy="281010"/>
          </a:xfrm>
          <a:prstGeom prst="rect">
            <a:avLst/>
          </a:prstGeom>
          <a:solidFill>
            <a:srgbClr val="FFD6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AB2C782-DBEE-B71A-5A64-E9083D0062E9}"/>
              </a:ext>
            </a:extLst>
          </p:cNvPr>
          <p:cNvSpPr/>
          <p:nvPr/>
        </p:nvSpPr>
        <p:spPr>
          <a:xfrm>
            <a:off x="9336887" y="4788472"/>
            <a:ext cx="281010" cy="281010"/>
          </a:xfrm>
          <a:prstGeom prst="rect">
            <a:avLst/>
          </a:prstGeom>
          <a:solidFill>
            <a:srgbClr val="FFDD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A3CE784-7A74-0E32-7119-037021861CF9}"/>
              </a:ext>
            </a:extLst>
          </p:cNvPr>
          <p:cNvSpPr/>
          <p:nvPr/>
        </p:nvSpPr>
        <p:spPr>
          <a:xfrm>
            <a:off x="9336887" y="5223022"/>
            <a:ext cx="281010" cy="281010"/>
          </a:xfrm>
          <a:prstGeom prst="rect">
            <a:avLst/>
          </a:prstGeom>
          <a:solidFill>
            <a:srgbClr val="FFF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940"/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74BF5517-CB1C-BDA1-A326-FE17E83FD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90023"/>
              </p:ext>
            </p:extLst>
          </p:nvPr>
        </p:nvGraphicFramePr>
        <p:xfrm>
          <a:off x="9676456" y="2343365"/>
          <a:ext cx="3127045" cy="3279290"/>
        </p:xfrm>
        <a:graphic>
          <a:graphicData uri="http://schemas.openxmlformats.org/drawingml/2006/table">
            <a:tbl>
              <a:tblPr/>
              <a:tblGrid>
                <a:gridCol w="1056425">
                  <a:extLst>
                    <a:ext uri="{9D8B030D-6E8A-4147-A177-3AD203B41FA5}">
                      <a16:colId xmlns:a16="http://schemas.microsoft.com/office/drawing/2014/main" val="4243788953"/>
                    </a:ext>
                  </a:extLst>
                </a:gridCol>
                <a:gridCol w="2070620">
                  <a:extLst>
                    <a:ext uri="{9D8B030D-6E8A-4147-A177-3AD203B41FA5}">
                      <a16:colId xmlns:a16="http://schemas.microsoft.com/office/drawing/2014/main" val="187034206"/>
                    </a:ext>
                  </a:extLst>
                </a:gridCol>
              </a:tblGrid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Marginal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$0 – $160,000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89423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Baja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$144,000 – $300,000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611903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B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aja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$300,000 – $545,000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06239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Media baja</a:t>
                      </a:r>
                      <a:endParaRPr lang="es-MX" sz="1500" b="0" i="0" u="none" strike="noStrike" dirty="0">
                        <a:solidFill>
                          <a:srgbClr val="BC8C00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$545,000 – $720,000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1451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$720,000 – $960,000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510945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M</a:t>
                      </a:r>
                      <a:r>
                        <a:rPr lang="es-MX" sz="1500" b="0" i="0" u="none" strike="noStrike" dirty="0" err="1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edia</a:t>
                      </a:r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 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$960,000 – $3,100,000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2334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Alta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500" b="0" i="0" u="none" strike="noStrike" dirty="0">
                          <a:solidFill>
                            <a:srgbClr val="BC8C00"/>
                          </a:solidFill>
                          <a:effectLst/>
                          <a:latin typeface="Lato" panose="020F0502020204030203" pitchFamily="34" charset="0"/>
                        </a:rPr>
                        <a:t>+ $3,100,000 </a:t>
                      </a:r>
                    </a:p>
                  </a:txBody>
                  <a:tcPr marL="3980" marR="3980" marT="398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711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9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8CAA-3CBD-18F9-3BB9-9376342BE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C3E1C1E-30C7-46C3-3DEB-F151B833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DBB4123-623E-959C-229B-A242747F12B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Visitantes GAM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D35147-99F5-A284-F290-FD43C85602C4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Estimación de turistas y visitantes GAM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CB2F9A-286A-F8C2-5E8A-73F4234C415A}"/>
              </a:ext>
            </a:extLst>
          </p:cNvPr>
          <p:cNvSpPr txBox="1"/>
          <p:nvPr/>
        </p:nvSpPr>
        <p:spPr bwMode="auto">
          <a:xfrm>
            <a:off x="10858670" y="4201655"/>
            <a:ext cx="1473801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TURISTAS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D672ABD-9B4B-22FE-968B-25811B960B95}"/>
              </a:ext>
            </a:extLst>
          </p:cNvPr>
          <p:cNvSpPr txBox="1"/>
          <p:nvPr/>
        </p:nvSpPr>
        <p:spPr bwMode="auto">
          <a:xfrm>
            <a:off x="10858670" y="5514757"/>
            <a:ext cx="2064925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Visitantes GAM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E14ECD-01AB-9D4A-C01A-18DD068CAC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55285"/>
              </p:ext>
            </p:extLst>
          </p:nvPr>
        </p:nvGraphicFramePr>
        <p:xfrm>
          <a:off x="95235" y="1175052"/>
          <a:ext cx="11840091" cy="605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118FF31-35F3-02C5-42CB-663975970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528111"/>
              </p:ext>
            </p:extLst>
          </p:nvPr>
        </p:nvGraphicFramePr>
        <p:xfrm>
          <a:off x="822080" y="4387911"/>
          <a:ext cx="11069052" cy="262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475ECA7-813F-5DEA-A0B4-8F31A59DD4FE}"/>
              </a:ext>
            </a:extLst>
          </p:cNvPr>
          <p:cNvSpPr txBox="1"/>
          <p:nvPr/>
        </p:nvSpPr>
        <p:spPr>
          <a:xfrm>
            <a:off x="693682" y="7128837"/>
            <a:ext cx="10300138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Investigación propia de Ideas Frescas. </a:t>
            </a:r>
            <a:r>
              <a:rPr lang="es-ES" dirty="0" err="1"/>
              <a:t>DataTur</a:t>
            </a:r>
            <a:r>
              <a:rPr lang="es-ES" dirty="0"/>
              <a:t>; Dirección de internet: http://www.datatur.sectur.gob.mx. </a:t>
            </a:r>
          </a:p>
        </p:txBody>
      </p:sp>
    </p:spTree>
    <p:extLst>
      <p:ext uri="{BB962C8B-B14F-4D97-AF65-F5344CB8AC3E}">
        <p14:creationId xmlns:p14="http://schemas.microsoft.com/office/powerpoint/2010/main" val="3273640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2978A-D868-6142-5F68-4048EA4B6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DEE099-597B-69E9-139F-94E5E3A3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C8B14AB-E4A5-6E73-116C-BA67A91E7E1C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Visitantes GAM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71601F-37A5-B387-4EED-050477004411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Estimación de turistas y visitantes GAM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6A2DE1-ED43-AE92-70B3-86661F2BD946}"/>
              </a:ext>
            </a:extLst>
          </p:cNvPr>
          <p:cNvSpPr txBox="1"/>
          <p:nvPr/>
        </p:nvSpPr>
        <p:spPr bwMode="auto">
          <a:xfrm>
            <a:off x="10858670" y="4336407"/>
            <a:ext cx="1473801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TURISTAS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693093-AC0E-CCE7-B9C5-121D99F0CB10}"/>
              </a:ext>
            </a:extLst>
          </p:cNvPr>
          <p:cNvSpPr txBox="1"/>
          <p:nvPr/>
        </p:nvSpPr>
        <p:spPr bwMode="auto">
          <a:xfrm>
            <a:off x="10858670" y="5071995"/>
            <a:ext cx="2064925" cy="36898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2000" b="1" dirty="0">
                <a:solidFill>
                  <a:srgbClr val="FFC000"/>
                </a:solidFill>
                <a:latin typeface="Lato" panose="020F0502020204030203" pitchFamily="34" charset="77"/>
                <a:ea typeface="Roboto Th" pitchFamily="2" charset="0"/>
              </a:rPr>
              <a:t>Visitantes GAM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30C6FB-E2DC-8BAC-82F7-6DEA46F71F06}"/>
              </a:ext>
            </a:extLst>
          </p:cNvPr>
          <p:cNvSpPr txBox="1"/>
          <p:nvPr/>
        </p:nvSpPr>
        <p:spPr>
          <a:xfrm>
            <a:off x="693682" y="7128837"/>
            <a:ext cx="10300138" cy="307777"/>
          </a:xfrm>
          <a:prstGeom prst="rect">
            <a:avLst/>
          </a:prstGeom>
          <a:solidFill>
            <a:schemeClr val="bg1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ES" dirty="0"/>
              <a:t>Fuente: Investigación propia de Ideas Frescas. </a:t>
            </a:r>
            <a:r>
              <a:rPr lang="es-ES" dirty="0" err="1"/>
              <a:t>DataTur</a:t>
            </a:r>
            <a:r>
              <a:rPr lang="es-ES" dirty="0"/>
              <a:t>; Dirección de internet: http://www.datatur.sectur.gob.mx.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39192A-1CFD-A898-C8D2-43717B9288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548948"/>
              </p:ext>
            </p:extLst>
          </p:nvPr>
        </p:nvGraphicFramePr>
        <p:xfrm>
          <a:off x="1" y="1300928"/>
          <a:ext cx="10993820" cy="593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ACFC429-B163-AD05-E1F3-FBF875701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921111"/>
              </p:ext>
            </p:extLst>
          </p:nvPr>
        </p:nvGraphicFramePr>
        <p:xfrm>
          <a:off x="6670458" y="5857155"/>
          <a:ext cx="4323362" cy="90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315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86-EAD6-6CB4-AAFA-F1ECB34A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F00B2D9-EC2C-DA67-2CDA-063E29850A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038394"/>
              </p:ext>
            </p:extLst>
          </p:nvPr>
        </p:nvGraphicFramePr>
        <p:xfrm>
          <a:off x="393699" y="4953182"/>
          <a:ext cx="11294719" cy="235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D253167-FF3C-662F-DB17-0B47B0FE6B37}"/>
              </a:ext>
            </a:extLst>
          </p:cNvPr>
          <p:cNvGraphicFramePr>
            <a:graphicFrameLocks/>
          </p:cNvGraphicFramePr>
          <p:nvPr/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C1BFB80-FEF9-3C63-437C-106C1D49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F52A4-8373-22C9-B3A8-5C250D2AE527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16E556E-087E-A96D-35A1-F295228B0189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249474-6BB5-5C57-12EF-E9FC08F53477}"/>
              </a:ext>
            </a:extLst>
          </p:cNvPr>
          <p:cNvSpPr txBox="1"/>
          <p:nvPr/>
        </p:nvSpPr>
        <p:spPr bwMode="auto">
          <a:xfrm>
            <a:off x="11212038" y="4300383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FE0BF2-612F-B598-158D-56E6680358FD}"/>
              </a:ext>
            </a:extLst>
          </p:cNvPr>
          <p:cNvSpPr txBox="1"/>
          <p:nvPr/>
        </p:nvSpPr>
        <p:spPr bwMode="auto">
          <a:xfrm>
            <a:off x="11169230" y="6254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963DF79-7F27-2C72-102D-6C39A15B1335}"/>
              </a:ext>
            </a:extLst>
          </p:cNvPr>
          <p:cNvSpPr txBox="1"/>
          <p:nvPr/>
        </p:nvSpPr>
        <p:spPr bwMode="auto">
          <a:xfrm>
            <a:off x="11187403" y="4781003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75B495-8E04-1364-9FD2-028609C612B2}"/>
              </a:ext>
            </a:extLst>
          </p:cNvPr>
          <p:cNvSpPr txBox="1"/>
          <p:nvPr/>
        </p:nvSpPr>
        <p:spPr>
          <a:xfrm>
            <a:off x="484243" y="7398766"/>
            <a:ext cx="11107681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222815E-B6A9-F4CD-A1AC-5B80B7F6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86766"/>
              </p:ext>
            </p:extLst>
          </p:nvPr>
        </p:nvGraphicFramePr>
        <p:xfrm>
          <a:off x="-1" y="1123121"/>
          <a:ext cx="11708297" cy="621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374A58-0AD5-91D5-CAFE-FF54649BB3F2}"/>
              </a:ext>
            </a:extLst>
          </p:cNvPr>
          <p:cNvSpPr txBox="1"/>
          <p:nvPr/>
        </p:nvSpPr>
        <p:spPr bwMode="auto">
          <a:xfrm>
            <a:off x="11127178" y="5125361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VERT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48F4885-3A6A-D71C-A893-65B53EDC3D14}"/>
              </a:ext>
            </a:extLst>
          </p:cNvPr>
          <p:cNvSpPr txBox="1"/>
          <p:nvPr/>
        </p:nvSpPr>
        <p:spPr bwMode="auto">
          <a:xfrm>
            <a:off x="11148203" y="6633113"/>
            <a:ext cx="1768551" cy="24587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% PART. MERCADO HOR</a:t>
            </a:r>
          </a:p>
        </p:txBody>
      </p:sp>
    </p:spTree>
    <p:extLst>
      <p:ext uri="{BB962C8B-B14F-4D97-AF65-F5344CB8AC3E}">
        <p14:creationId xmlns:p14="http://schemas.microsoft.com/office/powerpoint/2010/main" val="367121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A50CB-68C3-3EC9-8B17-0BF57C1F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5337DE0-FD6A-E5E6-558A-C985286BC1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902128"/>
              </p:ext>
            </p:extLst>
          </p:nvPr>
        </p:nvGraphicFramePr>
        <p:xfrm>
          <a:off x="426579" y="1172857"/>
          <a:ext cx="11381458" cy="35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A9341FF-9E80-66B4-8961-B354FAFD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40418"/>
              </p:ext>
            </p:extLst>
          </p:nvPr>
        </p:nvGraphicFramePr>
        <p:xfrm>
          <a:off x="831273" y="4455900"/>
          <a:ext cx="1029590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B45511-BEDF-E08E-0EC9-950B9422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CFF318B-2083-0504-0E66-DF757186B80A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AEB249-CCB7-402E-8E20-0BF76CCD272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63708F-0D93-2865-4EBB-DE6012FCBF79}"/>
              </a:ext>
            </a:extLst>
          </p:cNvPr>
          <p:cNvSpPr txBox="1"/>
          <p:nvPr/>
        </p:nvSpPr>
        <p:spPr bwMode="auto">
          <a:xfrm>
            <a:off x="11215188" y="5089544"/>
            <a:ext cx="952761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TOTAL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2935320-3398-CD3B-0DAB-DA539A5EA042}"/>
              </a:ext>
            </a:extLst>
          </p:cNvPr>
          <p:cNvSpPr txBox="1"/>
          <p:nvPr/>
        </p:nvSpPr>
        <p:spPr bwMode="auto">
          <a:xfrm>
            <a:off x="11193278" y="6266761"/>
            <a:ext cx="172649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accent3">
                    <a:lumMod val="7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HORIZONTAL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9B8B22-B9C5-55C8-C00E-CADE7EBA1912}"/>
              </a:ext>
            </a:extLst>
          </p:cNvPr>
          <p:cNvSpPr txBox="1"/>
          <p:nvPr/>
        </p:nvSpPr>
        <p:spPr bwMode="auto">
          <a:xfrm>
            <a:off x="11215188" y="5490531"/>
            <a:ext cx="1332289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VERTICAL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22006-2C88-9FC6-6AAB-9D83F1074CBB}"/>
              </a:ext>
            </a:extLst>
          </p:cNvPr>
          <p:cNvSpPr txBox="1"/>
          <p:nvPr/>
        </p:nvSpPr>
        <p:spPr>
          <a:xfrm>
            <a:off x="545305" y="7266424"/>
            <a:ext cx="10768013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CD21CB5-2A17-1CB0-4C16-F3B123FEAE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445855"/>
              </p:ext>
            </p:extLst>
          </p:nvPr>
        </p:nvGraphicFramePr>
        <p:xfrm>
          <a:off x="77118" y="1191533"/>
          <a:ext cx="11381458" cy="614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0A20600-5BC4-8D32-7474-E60E4AEB14D2}"/>
              </a:ext>
            </a:extLst>
          </p:cNvPr>
          <p:cNvSpPr txBox="1"/>
          <p:nvPr/>
        </p:nvSpPr>
        <p:spPr bwMode="auto">
          <a:xfrm>
            <a:off x="11215187" y="3099940"/>
            <a:ext cx="942310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ANUAL</a:t>
            </a:r>
            <a:endParaRPr lang="es-ES_tradnl" b="1" dirty="0">
              <a:solidFill>
                <a:schemeClr val="tx2">
                  <a:lumMod val="20000"/>
                  <a:lumOff val="80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7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36438-E338-7268-A6B1-AC485707B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5442667-6D09-406B-A700-B3AC17A3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2B0EFD0-37E5-3B58-03B8-D383177ED07C}"/>
              </a:ext>
            </a:extLst>
          </p:cNvPr>
          <p:cNvSpPr txBox="1"/>
          <p:nvPr/>
        </p:nvSpPr>
        <p:spPr bwMode="auto">
          <a:xfrm>
            <a:off x="0" y="3238331"/>
            <a:ext cx="12780258" cy="1357299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8000" cap="all" dirty="0">
                <a:solidFill>
                  <a:prstClr val="black"/>
                </a:solidFill>
                <a:latin typeface="Lato Hairline" panose="020F0202020204030203" pitchFamily="34" charset="77"/>
                <a:ea typeface="Roboto Th" panose="02000000000000000000" pitchFamily="2" charset="0"/>
                <a:cs typeface="Roboto Th" panose="02000000000000000000" pitchFamily="2" charset="0"/>
              </a:rPr>
              <a:t>VIVIENDA VERTICAL</a:t>
            </a:r>
            <a:endParaRPr kumimoji="0" lang="es-ES_tradnl" sz="8000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 Hairline" panose="020F02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E864DF4-208E-A568-7D94-B92018BEB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07"/>
          <a:stretch/>
        </p:blipFill>
        <p:spPr>
          <a:xfrm>
            <a:off x="5788732" y="7119500"/>
            <a:ext cx="1224136" cy="4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7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EA63-6DB7-ACFE-3899-40B0277E5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E25C9CB-9FDC-46E2-AF98-E2F1A859C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032377"/>
              </p:ext>
            </p:extLst>
          </p:nvPr>
        </p:nvGraphicFramePr>
        <p:xfrm>
          <a:off x="-1" y="1040022"/>
          <a:ext cx="11439525" cy="622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0FFB98-E7E9-4291-C0AC-74DB9057ED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692118"/>
              </p:ext>
            </p:extLst>
          </p:nvPr>
        </p:nvGraphicFramePr>
        <p:xfrm>
          <a:off x="909059" y="5072915"/>
          <a:ext cx="10536815" cy="188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273B66-B8E8-7191-3E58-EE1B6C2E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D1ACD6-CA6D-42B2-8246-8C40F857ECBD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4464E94-6131-C3B3-35D4-93E48084BD7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anual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F9955A-8B99-1BEE-4592-DCDD1B70E236}"/>
              </a:ext>
            </a:extLst>
          </p:cNvPr>
          <p:cNvSpPr txBox="1"/>
          <p:nvPr/>
        </p:nvSpPr>
        <p:spPr bwMode="auto">
          <a:xfrm>
            <a:off x="10879206" y="3388697"/>
            <a:ext cx="1478867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1608729-5382-0457-1BCF-3FFB26587238}"/>
              </a:ext>
            </a:extLst>
          </p:cNvPr>
          <p:cNvSpPr txBox="1"/>
          <p:nvPr/>
        </p:nvSpPr>
        <p:spPr bwMode="auto">
          <a:xfrm>
            <a:off x="10872856" y="5430146"/>
            <a:ext cx="198131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CE528D-3A85-E392-7072-F309C51CCA79}"/>
              </a:ext>
            </a:extLst>
          </p:cNvPr>
          <p:cNvSpPr txBox="1"/>
          <p:nvPr/>
        </p:nvSpPr>
        <p:spPr bwMode="auto">
          <a:xfrm>
            <a:off x="10872856" y="4371359"/>
            <a:ext cx="1620893" cy="3443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EE68C6D-88F7-A3B7-95C4-BE1197C46F6A}"/>
              </a:ext>
            </a:extLst>
          </p:cNvPr>
          <p:cNvSpPr txBox="1"/>
          <p:nvPr/>
        </p:nvSpPr>
        <p:spPr>
          <a:xfrm>
            <a:off x="567588" y="7266424"/>
            <a:ext cx="10767162" cy="4370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Frescas.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El signo al final de las variables influyentes es la correlación que tiene sobre las proyecciones, si es "+” tiene una correlación positiva y si es “–” tiene una correlación negativa 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8C3CD386-7F8B-1D93-664B-0AF1BC755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41251"/>
              </p:ext>
            </p:extLst>
          </p:nvPr>
        </p:nvGraphicFramePr>
        <p:xfrm>
          <a:off x="567588" y="1266262"/>
          <a:ext cx="3994887" cy="2294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4887">
                  <a:extLst>
                    <a:ext uri="{9D8B030D-6E8A-4147-A177-3AD203B41FA5}">
                      <a16:colId xmlns:a16="http://schemas.microsoft.com/office/drawing/2014/main" val="2429476281"/>
                    </a:ext>
                  </a:extLst>
                </a:gridCol>
              </a:tblGrid>
              <a:tr h="474099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Variables que más influyen en la </a:t>
                      </a:r>
                      <a:r>
                        <a:rPr lang="es-MX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demada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229777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Ventas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prom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x proyecto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35161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Precio m2 (–)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6245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 Proyectos verticales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81311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Inventario vertical (-)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77546"/>
                  </a:ext>
                </a:extLst>
              </a:tr>
              <a:tr h="36410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in" panose="02000000000000000000" pitchFamily="2" charset="0"/>
                        </a:rPr>
                        <a:t>Ocupación hotelera 5 estrellas (+)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956806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E3FE284-E782-5BEC-C798-6C93AF3AD8C4}"/>
              </a:ext>
            </a:extLst>
          </p:cNvPr>
          <p:cNvSpPr txBox="1"/>
          <p:nvPr/>
        </p:nvSpPr>
        <p:spPr bwMode="auto">
          <a:xfrm>
            <a:off x="10879206" y="6262390"/>
            <a:ext cx="1768551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</a:t>
            </a: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VARACIÓN</a:t>
            </a:r>
            <a:endParaRPr lang="es-ES_tradnl" sz="1000" b="1" dirty="0">
              <a:solidFill>
                <a:schemeClr val="bg1">
                  <a:lumMod val="65000"/>
                </a:schemeClr>
              </a:solidFill>
              <a:latin typeface="Lato" panose="020F05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3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FF52-B129-23CA-EDDE-81FEDDF1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7F06C7BF-573B-47BE-FC46-BDFF02DB0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295307"/>
              </p:ext>
            </p:extLst>
          </p:nvPr>
        </p:nvGraphicFramePr>
        <p:xfrm>
          <a:off x="13601" y="1093165"/>
          <a:ext cx="11702149" cy="284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90979A9-8EA7-4740-822C-21049AED09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13856"/>
              </p:ext>
            </p:extLst>
          </p:nvPr>
        </p:nvGraphicFramePr>
        <p:xfrm>
          <a:off x="-11430" y="2122045"/>
          <a:ext cx="11303000" cy="5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099DCF-F9B4-E38A-1FAC-C94CBE485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798464"/>
              </p:ext>
            </p:extLst>
          </p:nvPr>
        </p:nvGraphicFramePr>
        <p:xfrm>
          <a:off x="238820" y="5324788"/>
          <a:ext cx="11029950" cy="12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64CA96-169E-C326-ED02-2D611B8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69495"/>
            <a:ext cx="1027310" cy="218689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B52D34-F616-03EA-B76D-19207B4EA05B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Contexto del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FD5A00-9FFD-4522-2544-6582D181E037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</a:t>
            </a:r>
            <a:r>
              <a:rPr lang="es-ES_tradnl" sz="2400" i="1" dirty="0" err="1">
                <a:solidFill>
                  <a:srgbClr val="FF0000"/>
                </a:solidFill>
                <a:latin typeface="Playfair Display" panose="00000500000000000000" pitchFamily="50" charset="0"/>
              </a:rPr>
              <a:t>trimestal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E198542-BB42-AC34-7301-40C0496E6BB4}"/>
              </a:ext>
            </a:extLst>
          </p:cNvPr>
          <p:cNvSpPr txBox="1"/>
          <p:nvPr/>
        </p:nvSpPr>
        <p:spPr bwMode="auto">
          <a:xfrm>
            <a:off x="11054994" y="4941850"/>
            <a:ext cx="1341329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OPTIMISTA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78626A5-C207-3979-0DE1-93E9B149E87A}"/>
              </a:ext>
            </a:extLst>
          </p:cNvPr>
          <p:cNvSpPr txBox="1"/>
          <p:nvPr/>
        </p:nvSpPr>
        <p:spPr bwMode="auto">
          <a:xfrm>
            <a:off x="11079578" y="5797816"/>
            <a:ext cx="1791132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CONSERVADOR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FFA5CD6-20AE-97D4-B1BC-35076186BCBE}"/>
              </a:ext>
            </a:extLst>
          </p:cNvPr>
          <p:cNvSpPr txBox="1"/>
          <p:nvPr/>
        </p:nvSpPr>
        <p:spPr bwMode="auto">
          <a:xfrm>
            <a:off x="11052737" y="5188952"/>
            <a:ext cx="1468608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</a:rPr>
              <a:t>MODERADO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19D6B8-11EE-5695-97AE-5D953C938808}"/>
              </a:ext>
            </a:extLst>
          </p:cNvPr>
          <p:cNvSpPr txBox="1"/>
          <p:nvPr/>
        </p:nvSpPr>
        <p:spPr>
          <a:xfrm>
            <a:off x="139700" y="7168838"/>
            <a:ext cx="1102995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Estimaciones realizadas por Ideas Frescas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8F22F33-4E6C-C363-E18C-A9F10B3AAB95}"/>
              </a:ext>
            </a:extLst>
          </p:cNvPr>
          <p:cNvSpPr txBox="1"/>
          <p:nvPr/>
        </p:nvSpPr>
        <p:spPr bwMode="auto">
          <a:xfrm>
            <a:off x="11052737" y="2625138"/>
            <a:ext cx="1169937" cy="31973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non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600" b="1" dirty="0">
                <a:solidFill>
                  <a:schemeClr val="accent1"/>
                </a:solidFill>
                <a:latin typeface="Lato" panose="020F0502020204030203" pitchFamily="34" charset="77"/>
                <a:ea typeface="Roboto Th" pitchFamily="2" charset="0"/>
              </a:rPr>
              <a:t>ANUALES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9996C4-0D12-778A-52C1-097C7D48F177}"/>
              </a:ext>
            </a:extLst>
          </p:cNvPr>
          <p:cNvSpPr txBox="1"/>
          <p:nvPr/>
        </p:nvSpPr>
        <p:spPr bwMode="auto">
          <a:xfrm>
            <a:off x="11052737" y="6079870"/>
            <a:ext cx="1748863" cy="2951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6" rIns="121571" bIns="60786" rtlCol="0" anchor="t">
            <a:spAutoFit/>
          </a:bodyPr>
          <a:lstStyle/>
          <a:p>
            <a:pPr defTabSz="423605">
              <a:lnSpc>
                <a:spcPct val="80000"/>
              </a:lnSpc>
            </a:pPr>
            <a:r>
              <a:rPr lang="es-ES_tradnl" sz="14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77"/>
                <a:ea typeface="Roboto Th" pitchFamily="2" charset="0"/>
              </a:rPr>
              <a:t> VARACIÓN</a:t>
            </a:r>
          </a:p>
        </p:txBody>
      </p:sp>
    </p:spTree>
    <p:extLst>
      <p:ext uri="{BB962C8B-B14F-4D97-AF65-F5344CB8AC3E}">
        <p14:creationId xmlns:p14="http://schemas.microsoft.com/office/powerpoint/2010/main" val="1096358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CA8F5-A229-4A8A-64FE-CD5F6BFA0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4C88C58-B6EB-6FDF-E289-AE54B8190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53083"/>
              </p:ext>
            </p:extLst>
          </p:nvPr>
        </p:nvGraphicFramePr>
        <p:xfrm>
          <a:off x="6391" y="1195000"/>
          <a:ext cx="11994665" cy="58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DEC0D22-DF23-F5EC-29FC-477B118A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4B58C3-E4AC-CB53-CF85-492AE400CB76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23DE6C-B8B2-A6C4-8B8A-CED1A9767252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26DA3F-6BC3-1CF6-70D1-738423212468}"/>
              </a:ext>
            </a:extLst>
          </p:cNvPr>
          <p:cNvSpPr txBox="1"/>
          <p:nvPr/>
        </p:nvSpPr>
        <p:spPr>
          <a:xfrm>
            <a:off x="567588" y="7266424"/>
            <a:ext cx="10872260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5B72DF7-D6C9-F1B7-347F-6BB2E358A012}"/>
              </a:ext>
            </a:extLst>
          </p:cNvPr>
          <p:cNvSpPr/>
          <p:nvPr/>
        </p:nvSpPr>
        <p:spPr>
          <a:xfrm>
            <a:off x="11874956" y="5892027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7AEFB1B-172B-B853-F03E-F846C28424B7}"/>
              </a:ext>
            </a:extLst>
          </p:cNvPr>
          <p:cNvSpPr txBox="1"/>
          <p:nvPr/>
        </p:nvSpPr>
        <p:spPr>
          <a:xfrm>
            <a:off x="10661854" y="5749547"/>
            <a:ext cx="1323814" cy="646331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846ACEE-EB03-A18B-B529-230EE0BF382C}"/>
              </a:ext>
            </a:extLst>
          </p:cNvPr>
          <p:cNvSpPr/>
          <p:nvPr/>
        </p:nvSpPr>
        <p:spPr>
          <a:xfrm>
            <a:off x="11804279" y="348013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4B8694E-21AF-B521-F1E8-F8B6146792EA}"/>
              </a:ext>
            </a:extLst>
          </p:cNvPr>
          <p:cNvSpPr/>
          <p:nvPr/>
        </p:nvSpPr>
        <p:spPr>
          <a:xfrm>
            <a:off x="11855079" y="42354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546372-2BE9-4038-F400-0262167D9CA8}"/>
              </a:ext>
            </a:extLst>
          </p:cNvPr>
          <p:cNvSpPr txBox="1"/>
          <p:nvPr/>
        </p:nvSpPr>
        <p:spPr>
          <a:xfrm>
            <a:off x="10630308" y="40664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4D40E47A-579A-3D19-D4C2-510E4AB5E2C8}"/>
              </a:ext>
            </a:extLst>
          </p:cNvPr>
          <p:cNvSpPr txBox="1"/>
          <p:nvPr/>
        </p:nvSpPr>
        <p:spPr>
          <a:xfrm>
            <a:off x="10661854" y="3321371"/>
            <a:ext cx="12668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CDC72C4-69F4-2824-42AE-94A4CDB6998F}"/>
              </a:ext>
            </a:extLst>
          </p:cNvPr>
          <p:cNvSpPr/>
          <p:nvPr/>
        </p:nvSpPr>
        <p:spPr>
          <a:xfrm>
            <a:off x="11842379" y="46291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1,732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832175-0FE3-FA4F-DB9C-241053989AB4}"/>
              </a:ext>
            </a:extLst>
          </p:cNvPr>
          <p:cNvSpPr txBox="1"/>
          <p:nvPr/>
        </p:nvSpPr>
        <p:spPr>
          <a:xfrm>
            <a:off x="10617608" y="44601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2022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464B974-FC61-5B20-4908-5973A68B174C}"/>
              </a:ext>
            </a:extLst>
          </p:cNvPr>
          <p:cNvSpPr/>
          <p:nvPr/>
        </p:nvSpPr>
        <p:spPr>
          <a:xfrm>
            <a:off x="11849557" y="4984762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1,486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D4CC221-02D3-288E-086E-79443AE36A78}"/>
              </a:ext>
            </a:extLst>
          </p:cNvPr>
          <p:cNvSpPr txBox="1"/>
          <p:nvPr/>
        </p:nvSpPr>
        <p:spPr>
          <a:xfrm>
            <a:off x="10604908" y="4815723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2021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92A2639-83AF-55FD-2A40-4F992D588384}"/>
              </a:ext>
            </a:extLst>
          </p:cNvPr>
          <p:cNvSpPr/>
          <p:nvPr/>
        </p:nvSpPr>
        <p:spPr>
          <a:xfrm>
            <a:off x="11804279" y="2572867"/>
            <a:ext cx="939920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2,487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650EF22-9159-9A0B-0F19-2F7E0A286D4E}"/>
              </a:ext>
            </a:extLst>
          </p:cNvPr>
          <p:cNvSpPr txBox="1"/>
          <p:nvPr/>
        </p:nvSpPr>
        <p:spPr>
          <a:xfrm>
            <a:off x="10579508" y="2403828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34687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78AB0-AA54-D08A-471C-3DB17AD7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48FE03-FEDD-F344-4CB8-D783511C03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845847"/>
              </p:ext>
            </p:extLst>
          </p:nvPr>
        </p:nvGraphicFramePr>
        <p:xfrm>
          <a:off x="-1" y="1194999"/>
          <a:ext cx="12603142" cy="6508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B1F3BDF-EB73-E81D-2E32-5FB7046BF86A}"/>
              </a:ext>
            </a:extLst>
          </p:cNvPr>
          <p:cNvCxnSpPr>
            <a:cxnSpLocks/>
          </p:cNvCxnSpPr>
          <p:nvPr/>
        </p:nvCxnSpPr>
        <p:spPr>
          <a:xfrm>
            <a:off x="11076263" y="3294432"/>
            <a:ext cx="0" cy="303039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707EBA-A934-A344-6ED6-01CE26C1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146" y="7340253"/>
            <a:ext cx="1084404" cy="247931"/>
          </a:xfrm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B1D0C2-5B6E-C248-7E4F-D13BFE851BA3}"/>
              </a:ext>
            </a:extLst>
          </p:cNvPr>
          <p:cNvSpPr txBox="1"/>
          <p:nvPr/>
        </p:nvSpPr>
        <p:spPr bwMode="auto">
          <a:xfrm>
            <a:off x="0" y="373634"/>
            <a:ext cx="12801599" cy="592558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4400" cap="all" dirty="0">
                <a:solidFill>
                  <a:prstClr val="black"/>
                </a:solidFill>
                <a:latin typeface="Lato Hairline" panose="020F0202020204030203" pitchFamily="34" charset="77"/>
              </a:rPr>
              <a:t>DISTRIBUCIÓN mercado</a:t>
            </a:r>
            <a:endParaRPr lang="es-ES_tradnl" sz="4400" cap="all" dirty="0">
              <a:solidFill>
                <a:srgbClr val="FF0000"/>
              </a:solidFill>
              <a:latin typeface="Lato Hairline" panose="020F0202020204030203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F127E2-21DD-4A26-1D58-2A7D93D246E8}"/>
              </a:ext>
            </a:extLst>
          </p:cNvPr>
          <p:cNvSpPr txBox="1"/>
          <p:nvPr/>
        </p:nvSpPr>
        <p:spPr bwMode="auto">
          <a:xfrm>
            <a:off x="0" y="814680"/>
            <a:ext cx="12801600" cy="48624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indent="-654529" algn="ctr" defTabSz="423605">
              <a:defRPr/>
            </a:pPr>
            <a:r>
              <a:rPr lang="es-ES_tradnl" sz="24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Vivienda vertical Mazatlán, cantidad trimestral</a:t>
            </a:r>
            <a:endParaRPr lang="es-ES_tradnl" sz="2400" i="1" baseline="30000" dirty="0">
              <a:solidFill>
                <a:srgbClr val="FF0000"/>
              </a:solidFill>
              <a:latin typeface="Playfair Display" panose="00000500000000000000" pitchFamily="50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7AEF7A-E86C-D2AA-A64E-B79BBD74CA35}"/>
              </a:ext>
            </a:extLst>
          </p:cNvPr>
          <p:cNvSpPr txBox="1"/>
          <p:nvPr/>
        </p:nvSpPr>
        <p:spPr>
          <a:xfrm>
            <a:off x="328236" y="7266424"/>
            <a:ext cx="11111612" cy="2646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91437" tIns="45719" rIns="91437" bIns="45719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t" panose="02000000000000000000" pitchFamily="2" charset="0"/>
              </a:defRPr>
            </a:lvl1pPr>
          </a:lstStyle>
          <a:p>
            <a:pPr lvl="0" algn="ctr">
              <a:defRPr/>
            </a:pPr>
            <a:r>
              <a:rPr kumimoji="0" lang="es-ES_tradnl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Fuente: </a:t>
            </a:r>
            <a:r>
              <a:rPr kumimoji="0" lang="es-MX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yfair Display" pitchFamily="2" charset="77"/>
                <a:ea typeface="Roboto Light" panose="02000000000000000000" pitchFamily="2" charset="0"/>
              </a:rPr>
              <a:t>Estimación realizadas por Ideas Frescas. Para la </a:t>
            </a:r>
            <a:r>
              <a:rPr lang="es-MX" dirty="0">
                <a:solidFill>
                  <a:prstClr val="white">
                    <a:lumMod val="50000"/>
                  </a:prstClr>
                </a:solidFill>
              </a:rPr>
              <a:t>comparación se utilizó la estimación del escenario moderado</a:t>
            </a:r>
            <a:endParaRPr kumimoji="0" lang="es-ES_tradnl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layfair Display" pitchFamily="2" charset="77"/>
              <a:ea typeface="Roboto Light" panose="020000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F480C4C-13FD-4EF3-87A4-82E2F6DC1259}"/>
              </a:ext>
            </a:extLst>
          </p:cNvPr>
          <p:cNvSpPr/>
          <p:nvPr/>
        </p:nvSpPr>
        <p:spPr>
          <a:xfrm>
            <a:off x="11323995" y="6600397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  <a:defRPr/>
            </a:pPr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1,227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1DF9B9-912C-C719-0E44-2438BFBDC89B}"/>
              </a:ext>
            </a:extLst>
          </p:cNvPr>
          <p:cNvSpPr txBox="1"/>
          <p:nvPr/>
        </p:nvSpPr>
        <p:spPr>
          <a:xfrm>
            <a:off x="11229365" y="5997930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</a:t>
            </a:r>
            <a:r>
              <a:rPr lang="es-ES_tradnl" sz="3600" b="1" dirty="0">
                <a:solidFill>
                  <a:srgbClr val="FFC000"/>
                </a:solidFill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6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Lato Black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3">
            <a:extLst>
              <a:ext uri="{FF2B5EF4-FFF2-40B4-BE49-F238E27FC236}">
                <a16:creationId xmlns:a16="http://schemas.microsoft.com/office/drawing/2014/main" id="{F82E81EE-D54D-3992-746C-A2121F981242}"/>
              </a:ext>
            </a:extLst>
          </p:cNvPr>
          <p:cNvSpPr txBox="1"/>
          <p:nvPr/>
        </p:nvSpPr>
        <p:spPr>
          <a:xfrm>
            <a:off x="11161760" y="2741050"/>
            <a:ext cx="14590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</a:rPr>
              <a:t>2025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94BE4D6-93BF-E88C-1AAA-75CE98C490F9}"/>
              </a:ext>
            </a:extLst>
          </p:cNvPr>
          <p:cNvSpPr/>
          <p:nvPr/>
        </p:nvSpPr>
        <p:spPr>
          <a:xfrm>
            <a:off x="11323995" y="3294432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1600" dirty="0">
                <a:latin typeface="Roboto Thin" pitchFamily="2" charset="0"/>
                <a:ea typeface="Roboto Thin" pitchFamily="2" charset="0"/>
              </a:rPr>
              <a:t>1,635</a:t>
            </a:r>
            <a:endParaRPr lang="es-MX" sz="1600" dirty="0">
              <a:solidFill>
                <a:prstClr val="black"/>
              </a:solidFill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1ADC450-79F3-4315-0B0C-0DDEE5FB2003}"/>
              </a:ext>
            </a:extLst>
          </p:cNvPr>
          <p:cNvSpPr/>
          <p:nvPr/>
        </p:nvSpPr>
        <p:spPr>
          <a:xfrm>
            <a:off x="11323995" y="4524449"/>
            <a:ext cx="1134555" cy="3724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algn="ctr" fontAlgn="ctr"/>
            <a:r>
              <a:rPr lang="es-ES" sz="1600" u="none" strike="noStrike" dirty="0">
                <a:effectLst/>
                <a:latin typeface="Roboto Thin" pitchFamily="2" charset="0"/>
                <a:ea typeface="Roboto Thin" pitchFamily="2" charset="0"/>
              </a:rPr>
              <a:t>2,214</a:t>
            </a:r>
            <a:endParaRPr lang="es-ES" sz="1600" u="none" strike="noStrike" dirty="0">
              <a:solidFill>
                <a:srgbClr val="000000"/>
              </a:solidFill>
              <a:effectLst/>
              <a:latin typeface="Roboto Thin" pitchFamily="2" charset="0"/>
              <a:ea typeface="Roboto Thin" pitchFamily="2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7AB4852-FAD3-FB9D-9D95-AE386A65339E}"/>
              </a:ext>
            </a:extLst>
          </p:cNvPr>
          <p:cNvSpPr txBox="1"/>
          <p:nvPr/>
        </p:nvSpPr>
        <p:spPr>
          <a:xfrm>
            <a:off x="11229365" y="3921982"/>
            <a:ext cx="1323814" cy="646331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Lato Black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2024</a:t>
            </a:r>
          </a:p>
        </p:txBody>
      </p:sp>
      <p:sp>
        <p:nvSpPr>
          <p:cNvPr id="20" name="CuadroTexto 14">
            <a:extLst>
              <a:ext uri="{FF2B5EF4-FFF2-40B4-BE49-F238E27FC236}">
                <a16:creationId xmlns:a16="http://schemas.microsoft.com/office/drawing/2014/main" id="{44DC0673-3074-DA4C-A83C-A23BF2912F63}"/>
              </a:ext>
            </a:extLst>
          </p:cNvPr>
          <p:cNvSpPr txBox="1"/>
          <p:nvPr/>
        </p:nvSpPr>
        <p:spPr bwMode="auto">
          <a:xfrm>
            <a:off x="5311082" y="5212216"/>
            <a:ext cx="1002981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-32%</a:t>
            </a:r>
          </a:p>
        </p:txBody>
      </p:sp>
      <p:sp>
        <p:nvSpPr>
          <p:cNvPr id="22" name="CuadroTexto 14">
            <a:extLst>
              <a:ext uri="{FF2B5EF4-FFF2-40B4-BE49-F238E27FC236}">
                <a16:creationId xmlns:a16="http://schemas.microsoft.com/office/drawing/2014/main" id="{2D02860B-07D1-DAF3-0066-AB085E495CC2}"/>
              </a:ext>
            </a:extLst>
          </p:cNvPr>
          <p:cNvSpPr txBox="1"/>
          <p:nvPr/>
        </p:nvSpPr>
        <p:spPr bwMode="auto">
          <a:xfrm>
            <a:off x="10493133" y="4933431"/>
            <a:ext cx="1094985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-132%</a:t>
            </a:r>
          </a:p>
        </p:txBody>
      </p:sp>
      <p:sp>
        <p:nvSpPr>
          <p:cNvPr id="26" name="Cerrar corchete 25">
            <a:extLst>
              <a:ext uri="{FF2B5EF4-FFF2-40B4-BE49-F238E27FC236}">
                <a16:creationId xmlns:a16="http://schemas.microsoft.com/office/drawing/2014/main" id="{F09D4A92-E985-9999-BE45-F67725D7DC03}"/>
              </a:ext>
            </a:extLst>
          </p:cNvPr>
          <p:cNvSpPr/>
          <p:nvPr/>
        </p:nvSpPr>
        <p:spPr>
          <a:xfrm>
            <a:off x="8121788" y="5713550"/>
            <a:ext cx="129777" cy="346909"/>
          </a:xfrm>
          <a:prstGeom prst="rightBracke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3600"/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19984237-7B23-E514-8767-88BA61A97471}"/>
              </a:ext>
            </a:extLst>
          </p:cNvPr>
          <p:cNvSpPr txBox="1"/>
          <p:nvPr/>
        </p:nvSpPr>
        <p:spPr bwMode="auto">
          <a:xfrm>
            <a:off x="8251565" y="5697337"/>
            <a:ext cx="980307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-10%</a:t>
            </a:r>
          </a:p>
        </p:txBody>
      </p:sp>
      <p:sp>
        <p:nvSpPr>
          <p:cNvPr id="28" name="CuadroTexto 14">
            <a:extLst>
              <a:ext uri="{FF2B5EF4-FFF2-40B4-BE49-F238E27FC236}">
                <a16:creationId xmlns:a16="http://schemas.microsoft.com/office/drawing/2014/main" id="{7BF41888-EDDA-FEA8-60D8-38879614CD73}"/>
              </a:ext>
            </a:extLst>
          </p:cNvPr>
          <p:cNvSpPr txBox="1"/>
          <p:nvPr/>
        </p:nvSpPr>
        <p:spPr bwMode="auto">
          <a:xfrm>
            <a:off x="826004" y="3873144"/>
            <a:ext cx="725859" cy="3575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wrap="square" lIns="110269" tIns="55135" rIns="110269" bIns="55135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11206" algn="ctr" defTabSz="403433">
              <a:lnSpc>
                <a:spcPct val="80000"/>
              </a:lnSpc>
              <a:defRPr/>
            </a:pPr>
            <a:r>
              <a:rPr lang="es-ES_tradnl" sz="2000" i="1" dirty="0">
                <a:latin typeface="Playfair Display" panose="00000500000000000000" pitchFamily="50" charset="0"/>
                <a:ea typeface="Roboto" pitchFamily="2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135598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prstDash val="dot"/>
          <a:miter lim="800000"/>
          <a:headEnd/>
          <a:tailEnd/>
        </a:ln>
      </a:spPr>
      <a:bodyPr wrap="square" lIns="124971" tIns="62486" rIns="124971" bIns="62486" anchor="t">
        <a:spAutoFit/>
      </a:bodyPr>
      <a:lstStyle>
        <a:defPPr marL="720725" indent="-708025">
          <a:spcAft>
            <a:spcPts val="400"/>
          </a:spcAft>
          <a:defRPr sz="2000" dirty="0">
            <a:latin typeface="Stajn Pro Light" pitchFamily="2" charset="7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140241</TotalTime>
  <Words>1668</Words>
  <Application>Microsoft Office PowerPoint</Application>
  <PresentationFormat>Personalizado</PresentationFormat>
  <Paragraphs>344</Paragraphs>
  <Slides>28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Arial</vt:lpstr>
      <vt:lpstr>Calibri</vt:lpstr>
      <vt:lpstr>Lato</vt:lpstr>
      <vt:lpstr>Lato Black</vt:lpstr>
      <vt:lpstr>Lato Hairline</vt:lpstr>
      <vt:lpstr>Playfair Display</vt:lpstr>
      <vt:lpstr>Roboto</vt:lpstr>
      <vt:lpstr>Roboto Lt</vt:lpstr>
      <vt:lpstr>Roboto Th</vt:lpstr>
      <vt:lpstr>Roboto Thin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Analítica de datos para el sector inmobiliario</dc:title>
  <dc:creator>Lizzette Cota</dc:creator>
  <cp:lastModifiedBy>Julio Gonzalez</cp:lastModifiedBy>
  <cp:revision>2330</cp:revision>
  <cp:lastPrinted>2025-10-07T17:43:26Z</cp:lastPrinted>
  <dcterms:created xsi:type="dcterms:W3CDTF">2020-07-27T22:31:02Z</dcterms:created>
  <dcterms:modified xsi:type="dcterms:W3CDTF">2025-10-07T20:13:55Z</dcterms:modified>
</cp:coreProperties>
</file>