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8863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 snapToGrid="0" showGuides="1">
      <p:cViewPr varScale="1">
        <p:scale>
          <a:sx n="103" d="100"/>
          <a:sy n="103" d="100"/>
        </p:scale>
        <p:origin x="1144" y="168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/Users\abrahamvega\Desktop\BD_tur_RT_CRUC_Vue_Ago25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728661101404256E-2"/>
          <c:y val="4.8237021013597031E-2"/>
          <c:w val="0.88783288312385766"/>
          <c:h val="0.84934734727833705"/>
        </c:manualLayout>
      </c:layout>
      <c:lineChart>
        <c:grouping val="standard"/>
        <c:varyColors val="0"/>
        <c:ser>
          <c:idx val="24"/>
          <c:order val="0"/>
          <c:tx>
            <c:strRef>
              <c:f>'Mzt Mensual OMA'!$A$119:$A$130</c:f>
              <c:strCache>
                <c:ptCount val="12"/>
                <c:pt idx="0">
                  <c:v>2024</c:v>
                </c:pt>
              </c:strCache>
            </c:strRef>
          </c:tx>
          <c:spPr>
            <a:ln w="47625"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63500">
                <a:solidFill>
                  <a:srgbClr val="FFC000"/>
                </a:solidFill>
              </a:ln>
              <a:effectLst/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0-C704-DF48-86DC-56F676B19B0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1-C704-DF48-86DC-56F676B19B08}"/>
              </c:ext>
            </c:extLst>
          </c:dPt>
          <c:dLbls>
            <c:dLbl>
              <c:idx val="0"/>
              <c:layout>
                <c:manualLayout>
                  <c:x val="-3.555598307805604E-2"/>
                  <c:y val="4.1665058894205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61-6A41-92C9-CAFE778EE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'Mzt Mensual OMA'!$B$119:$B$130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'Mzt Mensual OMA'!$F$119:$F$130</c:f>
              <c:numCache>
                <c:formatCode>#,##0</c:formatCode>
                <c:ptCount val="12"/>
                <c:pt idx="0">
                  <c:v>78228</c:v>
                </c:pt>
                <c:pt idx="1">
                  <c:v>78274.5</c:v>
                </c:pt>
                <c:pt idx="2">
                  <c:v>90128.5</c:v>
                </c:pt>
                <c:pt idx="3">
                  <c:v>85388.5</c:v>
                </c:pt>
                <c:pt idx="4">
                  <c:v>76597.5</c:v>
                </c:pt>
                <c:pt idx="5">
                  <c:v>73449.5</c:v>
                </c:pt>
                <c:pt idx="6">
                  <c:v>83328</c:v>
                </c:pt>
                <c:pt idx="7">
                  <c:v>76460</c:v>
                </c:pt>
                <c:pt idx="8">
                  <c:v>64777</c:v>
                </c:pt>
                <c:pt idx="9">
                  <c:v>68427.5</c:v>
                </c:pt>
                <c:pt idx="10">
                  <c:v>74802</c:v>
                </c:pt>
                <c:pt idx="11">
                  <c:v>84547.5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704-DF48-86DC-56F676B19B08}"/>
            </c:ext>
          </c:extLst>
        </c:ser>
        <c:ser>
          <c:idx val="25"/>
          <c:order val="1"/>
          <c:tx>
            <c:strRef>
              <c:f>'Mzt Mensual OMA'!$A$131:$A$137</c:f>
              <c:strCache>
                <c:ptCount val="7"/>
                <c:pt idx="0">
                  <c:v>2025</c:v>
                </c:pt>
              </c:strCache>
            </c:strRef>
          </c:tx>
          <c:spPr>
            <a:ln w="47625">
              <a:solidFill>
                <a:srgbClr val="CFDFF4"/>
              </a:solidFill>
            </a:ln>
            <a:effectLst/>
          </c:spPr>
          <c:marker>
            <c:symbol val="circle"/>
            <c:size val="5"/>
            <c:spPr>
              <a:solidFill>
                <a:srgbClr val="1F497D">
                  <a:lumMod val="20000"/>
                  <a:lumOff val="80000"/>
                </a:srgbClr>
              </a:solidFill>
              <a:ln w="63500">
                <a:solidFill>
                  <a:srgbClr val="518AD7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766249092710423E-2"/>
                  <c:y val="-3.73090673736406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61-6A41-92C9-CAFE778EE760}"/>
                </c:ext>
              </c:extLst>
            </c:dLbl>
            <c:dLbl>
              <c:idx val="3"/>
              <c:layout>
                <c:manualLayout>
                  <c:x val="-3.9761303371143725E-2"/>
                  <c:y val="2.8030805434836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04-DF48-86DC-56F676B19B08}"/>
                </c:ext>
              </c:extLst>
            </c:dLbl>
            <c:dLbl>
              <c:idx val="4"/>
              <c:layout>
                <c:manualLayout>
                  <c:x val="-4.1022899459069985E-2"/>
                  <c:y val="3.23867969554019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704-DF48-86DC-56F676B19B08}"/>
                </c:ext>
              </c:extLst>
            </c:dLbl>
            <c:dLbl>
              <c:idx val="5"/>
              <c:layout>
                <c:manualLayout>
                  <c:x val="-3.8709973297871778E-2"/>
                  <c:y val="-4.63913096940190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704-DF48-86DC-56F676B19B08}"/>
                </c:ext>
              </c:extLst>
            </c:dLbl>
            <c:dLbl>
              <c:idx val="6"/>
              <c:layout>
                <c:manualLayout>
                  <c:x val="-3.7868909239254248E-2"/>
                  <c:y val="-3.5131071613358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704-DF48-86DC-56F676B19B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'Mzt Mensual OMA'!$B$119:$B$130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'Mzt Mensual OMA'!$F$131:$F$137</c:f>
              <c:numCache>
                <c:formatCode>#,##0</c:formatCode>
                <c:ptCount val="7"/>
                <c:pt idx="0">
                  <c:v>80372.5</c:v>
                </c:pt>
                <c:pt idx="1">
                  <c:v>71160.5</c:v>
                </c:pt>
                <c:pt idx="2">
                  <c:v>88508.5</c:v>
                </c:pt>
                <c:pt idx="3">
                  <c:v>78994</c:v>
                </c:pt>
                <c:pt idx="4">
                  <c:v>69102</c:v>
                </c:pt>
                <c:pt idx="5">
                  <c:v>65791.5</c:v>
                </c:pt>
                <c:pt idx="6">
                  <c:v>73507.5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704-DF48-86DC-56F676B19B08}"/>
            </c:ext>
          </c:extLst>
        </c:ser>
        <c:ser>
          <c:idx val="0"/>
          <c:order val="2"/>
          <c:tx>
            <c:strRef>
              <c:f>'Mzt Mensual OMA'!$A$138:$A$149</c:f>
              <c:strCache>
                <c:ptCount val="12"/>
                <c:pt idx="0">
                  <c:v>2023</c:v>
                </c:pt>
              </c:strCache>
            </c:strRef>
          </c:tx>
          <c:spPr>
            <a:ln>
              <a:solidFill>
                <a:sysClr val="window" lastClr="FFFFFF">
                  <a:lumMod val="95000"/>
                </a:sysClr>
              </a:solidFill>
            </a:ln>
            <a:effectLst/>
          </c:spPr>
          <c:marker>
            <c:symbol val="circle"/>
            <c:size val="10"/>
            <c:spPr>
              <a:solidFill>
                <a:srgbClr val="BFBFBF"/>
              </a:solidFill>
              <a:ln>
                <a:noFill/>
              </a:ln>
              <a:effectLst/>
            </c:spPr>
          </c:marker>
          <c:dLbls>
            <c:delete val="1"/>
          </c:dLbls>
          <c:cat>
            <c:strRef>
              <c:f>'Mzt Mensual OMA'!$B$119:$B$130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'Mzt Mensual OMA'!$F$138:$F$149</c:f>
              <c:numCache>
                <c:formatCode>#,##0</c:formatCode>
                <c:ptCount val="12"/>
                <c:pt idx="0">
                  <c:v>66893.5</c:v>
                </c:pt>
                <c:pt idx="1">
                  <c:v>67260.5</c:v>
                </c:pt>
                <c:pt idx="2">
                  <c:v>74438.5</c:v>
                </c:pt>
                <c:pt idx="3">
                  <c:v>70403</c:v>
                </c:pt>
                <c:pt idx="4">
                  <c:v>61738</c:v>
                </c:pt>
                <c:pt idx="5">
                  <c:v>63622.5</c:v>
                </c:pt>
                <c:pt idx="6">
                  <c:v>66911.5</c:v>
                </c:pt>
                <c:pt idx="7">
                  <c:v>68285</c:v>
                </c:pt>
                <c:pt idx="8">
                  <c:v>57316</c:v>
                </c:pt>
                <c:pt idx="9">
                  <c:v>60308</c:v>
                </c:pt>
                <c:pt idx="10">
                  <c:v>72037</c:v>
                </c:pt>
                <c:pt idx="11">
                  <c:v>81656.5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704-DF48-86DC-56F676B19B0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5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32945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E051D-C4C6-7C32-0CB7-5D7178D71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4B5D6A2-0F30-E5DF-2808-2A0F7F570ABC}"/>
              </a:ext>
            </a:extLst>
          </p:cNvPr>
          <p:cNvGraphicFramePr>
            <a:graphicFrameLocks/>
          </p:cNvGraphicFramePr>
          <p:nvPr/>
        </p:nvGraphicFramePr>
        <p:xfrm>
          <a:off x="23573" y="1228358"/>
          <a:ext cx="12079936" cy="5831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BDA371C-91DD-C8B9-03F4-2784256D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i="1" smtClean="0"/>
              <a:pPr/>
              <a:t>1</a:t>
            </a:fld>
            <a:endParaRPr lang="en-US" i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5578EF4-F738-49FE-EEB5-0BEF902038A9}"/>
              </a:ext>
            </a:extLst>
          </p:cNvPr>
          <p:cNvSpPr txBox="1"/>
          <p:nvPr/>
        </p:nvSpPr>
        <p:spPr bwMode="auto">
          <a:xfrm>
            <a:off x="14697" y="339354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LLEGADA DE PASAJEROS A MAZATLÁN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FCDEA0B-278F-EE63-F345-60BE7E09D771}"/>
              </a:ext>
            </a:extLst>
          </p:cNvPr>
          <p:cNvSpPr txBox="1"/>
          <p:nvPr/>
        </p:nvSpPr>
        <p:spPr>
          <a:xfrm>
            <a:off x="698091" y="7059407"/>
            <a:ext cx="10944560" cy="307777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_tradnl" dirty="0"/>
              <a:t>Fuente: OMA - Grupo Aeroportuario Centro Norte, con </a:t>
            </a:r>
            <a:r>
              <a:rPr lang="es-ES" dirty="0"/>
              <a:t>base en datos históricos de pasajeros.</a:t>
            </a:r>
            <a:endParaRPr lang="es-ES_tradnl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9FFB8E3-364F-155F-71FB-EB6968AEE61A}"/>
              </a:ext>
            </a:extLst>
          </p:cNvPr>
          <p:cNvSpPr txBox="1"/>
          <p:nvPr/>
        </p:nvSpPr>
        <p:spPr>
          <a:xfrm>
            <a:off x="11393982" y="2621123"/>
            <a:ext cx="1401333" cy="70788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defTabSz="544568">
              <a:defRPr/>
            </a:pPr>
            <a:r>
              <a:rPr lang="es-ES_tradnl" sz="4000" b="1" dirty="0">
                <a:solidFill>
                  <a:srgbClr val="D9D9D9"/>
                </a:solidFill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16" name="CuadroTexto 3">
            <a:extLst>
              <a:ext uri="{FF2B5EF4-FFF2-40B4-BE49-F238E27FC236}">
                <a16:creationId xmlns:a16="http://schemas.microsoft.com/office/drawing/2014/main" id="{B6BEFCC0-7C1C-D10D-6106-791A104376F0}"/>
              </a:ext>
            </a:extLst>
          </p:cNvPr>
          <p:cNvSpPr txBox="1"/>
          <p:nvPr/>
        </p:nvSpPr>
        <p:spPr>
          <a:xfrm>
            <a:off x="11400267" y="2147783"/>
            <a:ext cx="1401333" cy="70788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algn="l" defTabSz="544568">
              <a:defRPr/>
            </a:pPr>
            <a:r>
              <a:rPr lang="es-ES_tradnl" sz="4000" b="1" dirty="0">
                <a:solidFill>
                  <a:srgbClr val="FFC000"/>
                </a:solidFill>
                <a:latin typeface="Lato Black" panose="020F0502020204030203" pitchFamily="34" charset="77"/>
              </a:rPr>
              <a:t>2024</a:t>
            </a:r>
          </a:p>
        </p:txBody>
      </p:sp>
      <p:sp>
        <p:nvSpPr>
          <p:cNvPr id="21" name="CuadroTexto 3">
            <a:extLst>
              <a:ext uri="{FF2B5EF4-FFF2-40B4-BE49-F238E27FC236}">
                <a16:creationId xmlns:a16="http://schemas.microsoft.com/office/drawing/2014/main" id="{E0402323-2772-ECB1-13C7-B4F891E85AEC}"/>
              </a:ext>
            </a:extLst>
          </p:cNvPr>
          <p:cNvSpPr txBox="1"/>
          <p:nvPr/>
        </p:nvSpPr>
        <p:spPr>
          <a:xfrm>
            <a:off x="6471520" y="3789939"/>
            <a:ext cx="1401333" cy="70788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algn="l" defTabSz="544568">
              <a:defRPr/>
            </a:pPr>
            <a:r>
              <a:rPr lang="es-ES_tradnl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 Black" panose="020F0502020204030203" pitchFamily="34" charset="77"/>
              </a:rPr>
              <a:t>2025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470130E-935F-1241-06CE-9900E6E10BF5}"/>
              </a:ext>
            </a:extLst>
          </p:cNvPr>
          <p:cNvGraphicFramePr>
            <a:graphicFrameLocks noGrp="1"/>
          </p:cNvGraphicFramePr>
          <p:nvPr/>
        </p:nvGraphicFramePr>
        <p:xfrm>
          <a:off x="6048662" y="4518494"/>
          <a:ext cx="6606522" cy="3000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1087">
                  <a:extLst>
                    <a:ext uri="{9D8B030D-6E8A-4147-A177-3AD203B41FA5}">
                      <a16:colId xmlns:a16="http://schemas.microsoft.com/office/drawing/2014/main" val="2429476281"/>
                    </a:ext>
                  </a:extLst>
                </a:gridCol>
                <a:gridCol w="1101087">
                  <a:extLst>
                    <a:ext uri="{9D8B030D-6E8A-4147-A177-3AD203B41FA5}">
                      <a16:colId xmlns:a16="http://schemas.microsoft.com/office/drawing/2014/main" val="2887954195"/>
                    </a:ext>
                  </a:extLst>
                </a:gridCol>
                <a:gridCol w="1101087">
                  <a:extLst>
                    <a:ext uri="{9D8B030D-6E8A-4147-A177-3AD203B41FA5}">
                      <a16:colId xmlns:a16="http://schemas.microsoft.com/office/drawing/2014/main" val="1151826228"/>
                    </a:ext>
                  </a:extLst>
                </a:gridCol>
                <a:gridCol w="1101087">
                  <a:extLst>
                    <a:ext uri="{9D8B030D-6E8A-4147-A177-3AD203B41FA5}">
                      <a16:colId xmlns:a16="http://schemas.microsoft.com/office/drawing/2014/main" val="3653717413"/>
                    </a:ext>
                  </a:extLst>
                </a:gridCol>
                <a:gridCol w="1101087">
                  <a:extLst>
                    <a:ext uri="{9D8B030D-6E8A-4147-A177-3AD203B41FA5}">
                      <a16:colId xmlns:a16="http://schemas.microsoft.com/office/drawing/2014/main" val="634377205"/>
                    </a:ext>
                  </a:extLst>
                </a:gridCol>
                <a:gridCol w="1101087">
                  <a:extLst>
                    <a:ext uri="{9D8B030D-6E8A-4147-A177-3AD203B41FA5}">
                      <a16:colId xmlns:a16="http://schemas.microsoft.com/office/drawing/2014/main" val="883099307"/>
                    </a:ext>
                  </a:extLst>
                </a:gridCol>
              </a:tblGrid>
              <a:tr h="589224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Pasajeros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24’ vs 25’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23’ vs 25’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29777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Enero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66,894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78,228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80,373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35161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Febrero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67,261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78,275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71,161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198722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Marzo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74,439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90,129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88,509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106245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Abril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70,403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85,389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78,994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178653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Mayo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61,738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76,598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69,102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09645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Junio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63,623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73,450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65,792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06025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Julio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66,912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83,328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73,508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481311"/>
                  </a:ext>
                </a:extLst>
              </a:tr>
              <a:tr h="301359">
                <a:tc>
                  <a:txBody>
                    <a:bodyPr/>
                    <a:lstStyle/>
                    <a:p>
                      <a:pPr marL="72000" algn="l" rtl="0" fontAlgn="ctr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471,268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565,395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527,437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297446"/>
                  </a:ext>
                </a:extLst>
              </a:tr>
            </a:tbl>
          </a:graphicData>
        </a:graphic>
      </p:graphicFrame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357745B-D0A8-7575-ACEC-B22F95667777}"/>
              </a:ext>
            </a:extLst>
          </p:cNvPr>
          <p:cNvCxnSpPr>
            <a:cxnSpLocks/>
          </p:cNvCxnSpPr>
          <p:nvPr/>
        </p:nvCxnSpPr>
        <p:spPr>
          <a:xfrm>
            <a:off x="2092479" y="3409052"/>
            <a:ext cx="0" cy="64043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FF16D5F8-4488-E050-97F1-E9316BA65BF9}"/>
              </a:ext>
            </a:extLst>
          </p:cNvPr>
          <p:cNvSpPr txBox="1"/>
          <p:nvPr/>
        </p:nvSpPr>
        <p:spPr bwMode="auto">
          <a:xfrm>
            <a:off x="880208" y="3095485"/>
            <a:ext cx="620270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+3%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911CCDB-904C-30F5-D259-1FB121C56CB9}"/>
              </a:ext>
            </a:extLst>
          </p:cNvPr>
          <p:cNvSpPr txBox="1"/>
          <p:nvPr/>
        </p:nvSpPr>
        <p:spPr bwMode="auto">
          <a:xfrm>
            <a:off x="1788756" y="3559187"/>
            <a:ext cx="607446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-9%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7BD71D2-25B9-E3B1-20F4-280C2C0D1027}"/>
              </a:ext>
            </a:extLst>
          </p:cNvPr>
          <p:cNvCxnSpPr>
            <a:cxnSpLocks/>
          </p:cNvCxnSpPr>
          <p:nvPr/>
        </p:nvCxnSpPr>
        <p:spPr>
          <a:xfrm>
            <a:off x="3877736" y="2621123"/>
            <a:ext cx="0" cy="64043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0F622C8-B373-6751-D139-1486E9CECCFE}"/>
              </a:ext>
            </a:extLst>
          </p:cNvPr>
          <p:cNvSpPr txBox="1"/>
          <p:nvPr/>
        </p:nvSpPr>
        <p:spPr bwMode="auto">
          <a:xfrm>
            <a:off x="2714844" y="1990999"/>
            <a:ext cx="605842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-2%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7D9E341-A4B1-8F43-E060-4675BAEB05F9}"/>
              </a:ext>
            </a:extLst>
          </p:cNvPr>
          <p:cNvSpPr txBox="1"/>
          <p:nvPr/>
        </p:nvSpPr>
        <p:spPr bwMode="auto">
          <a:xfrm>
            <a:off x="3576417" y="2807742"/>
            <a:ext cx="602637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-7%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3CF32C5-9B61-F80B-50C9-EA6F79DFBE2F}"/>
              </a:ext>
            </a:extLst>
          </p:cNvPr>
          <p:cNvCxnSpPr>
            <a:cxnSpLocks/>
          </p:cNvCxnSpPr>
          <p:nvPr/>
        </p:nvCxnSpPr>
        <p:spPr>
          <a:xfrm>
            <a:off x="4777313" y="3611645"/>
            <a:ext cx="0" cy="64043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5A907C6-1668-1004-00F5-400B1F3C4EEA}"/>
              </a:ext>
            </a:extLst>
          </p:cNvPr>
          <p:cNvSpPr txBox="1"/>
          <p:nvPr/>
        </p:nvSpPr>
        <p:spPr bwMode="auto">
          <a:xfrm>
            <a:off x="4431110" y="3798264"/>
            <a:ext cx="692405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-10%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2DD86BC-2632-C276-B094-17182BE3F076}"/>
              </a:ext>
            </a:extLst>
          </p:cNvPr>
          <p:cNvCxnSpPr>
            <a:cxnSpLocks/>
          </p:cNvCxnSpPr>
          <p:nvPr/>
        </p:nvCxnSpPr>
        <p:spPr>
          <a:xfrm>
            <a:off x="5675190" y="3947870"/>
            <a:ext cx="0" cy="64043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D9EE376-AD99-2C71-5B0D-DBB5C0000201}"/>
              </a:ext>
            </a:extLst>
          </p:cNvPr>
          <p:cNvSpPr txBox="1"/>
          <p:nvPr/>
        </p:nvSpPr>
        <p:spPr bwMode="auto">
          <a:xfrm>
            <a:off x="5328987" y="4134489"/>
            <a:ext cx="692405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-10%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0D655266-E795-04DA-1D42-EB98DBFCCF4C}"/>
              </a:ext>
            </a:extLst>
          </p:cNvPr>
          <p:cNvCxnSpPr>
            <a:cxnSpLocks/>
          </p:cNvCxnSpPr>
          <p:nvPr/>
        </p:nvCxnSpPr>
        <p:spPr>
          <a:xfrm>
            <a:off x="6578084" y="2891183"/>
            <a:ext cx="0" cy="981571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C9607CD-1554-623D-7844-F60B1A5A86FF}"/>
              </a:ext>
            </a:extLst>
          </p:cNvPr>
          <p:cNvSpPr txBox="1"/>
          <p:nvPr/>
        </p:nvSpPr>
        <p:spPr bwMode="auto">
          <a:xfrm>
            <a:off x="6238293" y="3164890"/>
            <a:ext cx="679581" cy="31356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667" i="1" dirty="0">
                <a:latin typeface="Playfair Display" panose="00000500000000000000" pitchFamily="50" charset="0"/>
                <a:ea typeface="Roboto" pitchFamily="2" charset="0"/>
              </a:rPr>
              <a:t>-12%</a:t>
            </a:r>
          </a:p>
        </p:txBody>
      </p:sp>
    </p:spTree>
    <p:extLst>
      <p:ext uri="{BB962C8B-B14F-4D97-AF65-F5344CB8AC3E}">
        <p14:creationId xmlns:p14="http://schemas.microsoft.com/office/powerpoint/2010/main" val="2438299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138</Words>
  <Application>Microsoft Macintosh PowerPoint</Application>
  <PresentationFormat>Personalizado</PresentationFormat>
  <Paragraphs>73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Lato Black</vt:lpstr>
      <vt:lpstr>Lato Hairline</vt:lpstr>
      <vt:lpstr>Playfair Display</vt:lpstr>
      <vt:lpstr>Roboto</vt:lpstr>
      <vt:lpstr>Roboto Light</vt:lpstr>
      <vt:lpstr>Roboto Lt</vt:lpstr>
      <vt:lpstr>Roboto Thin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Kevin Cansino Tortoledo</cp:lastModifiedBy>
  <cp:revision>4</cp:revision>
  <dcterms:created xsi:type="dcterms:W3CDTF">2024-08-19T18:58:59Z</dcterms:created>
  <dcterms:modified xsi:type="dcterms:W3CDTF">2025-09-25T17:22:57Z</dcterms:modified>
</cp:coreProperties>
</file>