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9.xml" ContentType="application/vnd.openxmlformats-officedocument.themeOverrid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1.xml" ContentType="application/vnd.openxmlformats-officedocument.themeOverrid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4.xml" ContentType="application/vnd.openxmlformats-officedocument.themeOverride+xml"/>
  <Override PartName="/ppt/charts/chart1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5.xml" ContentType="application/vnd.openxmlformats-officedocument.themeOverride+xml"/>
  <Override PartName="/ppt/charts/chart1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6.xml" ContentType="application/vnd.openxmlformats-officedocument.themeOverride+xml"/>
  <Override PartName="/ppt/charts/chart1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7.xml" ContentType="application/vnd.openxmlformats-officedocument.themeOverride+xml"/>
  <Override PartName="/ppt/notesSlides/notesSlide5.xml" ContentType="application/vnd.openxmlformats-officedocument.presentationml.notesSlide+xml"/>
  <Override PartName="/ppt/charts/chart1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0.xml" ContentType="application/vnd.openxmlformats-officedocument.drawingml.chart+xml"/>
  <Override PartName="/ppt/theme/themeOverride18.xml" ContentType="application/vnd.openxmlformats-officedocument.themeOverride+xml"/>
  <Override PartName="/ppt/notesSlides/notesSlide6.xml" ContentType="application/vnd.openxmlformats-officedocument.presentationml.notesSlide+xml"/>
  <Override PartName="/ppt/charts/chart2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9.xml" ContentType="application/vnd.openxmlformats-officedocument.themeOverride+xml"/>
  <Override PartName="/ppt/notesSlides/notesSlide7.xml" ContentType="application/vnd.openxmlformats-officedocument.presentationml.notesSlide+xml"/>
  <Override PartName="/ppt/charts/chart22.xml" ContentType="application/vnd.openxmlformats-officedocument.drawingml.chart+xml"/>
  <Override PartName="/ppt/theme/themeOverride20.xml" ContentType="application/vnd.openxmlformats-officedocument.themeOverride+xml"/>
  <Override PartName="/ppt/charts/chart23.xml" ContentType="application/vnd.openxmlformats-officedocument.drawingml.chart+xml"/>
  <Override PartName="/ppt/theme/themeOverride21.xml" ContentType="application/vnd.openxmlformats-officedocument.themeOverride+xml"/>
  <Override PartName="/ppt/charts/chart24.xml" ContentType="application/vnd.openxmlformats-officedocument.drawingml.chart+xml"/>
  <Override PartName="/ppt/theme/themeOverride22.xml" ContentType="application/vnd.openxmlformats-officedocument.themeOverride+xml"/>
  <Override PartName="/ppt/charts/chart25.xml" ContentType="application/vnd.openxmlformats-officedocument.drawingml.chart+xml"/>
  <Override PartName="/ppt/theme/themeOverride23.xml" ContentType="application/vnd.openxmlformats-officedocument.themeOverride+xml"/>
  <Override PartName="/ppt/charts/chart26.xml" ContentType="application/vnd.openxmlformats-officedocument.drawingml.chart+xml"/>
  <Override PartName="/ppt/theme/themeOverride24.xml" ContentType="application/vnd.openxmlformats-officedocument.themeOverride+xml"/>
  <Override PartName="/ppt/charts/chart27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25.xml" ContentType="application/vnd.openxmlformats-officedocument.themeOverride+xml"/>
  <Override PartName="/ppt/charts/chart28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29.xml" ContentType="application/vnd.openxmlformats-officedocument.drawingml.chart+xml"/>
  <Override PartName="/ppt/theme/themeOverride26.xml" ContentType="application/vnd.openxmlformats-officedocument.themeOverride+xml"/>
  <Override PartName="/ppt/charts/chart30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27.xml" ContentType="application/vnd.openxmlformats-officedocument.themeOverride+xml"/>
  <Override PartName="/ppt/charts/chart31.xml" ContentType="application/vnd.openxmlformats-officedocument.drawingml.chart+xml"/>
  <Override PartName="/ppt/theme/themeOverride28.xml" ContentType="application/vnd.openxmlformats-officedocument.themeOverride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theme/themeOverride29.xml" ContentType="application/vnd.openxmlformats-officedocument.themeOverride+xml"/>
  <Override PartName="/ppt/charts/chart3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30.xml" ContentType="application/vnd.openxmlformats-officedocument.themeOverride+xml"/>
  <Override PartName="/ppt/charts/chart35.xml" ContentType="application/vnd.openxmlformats-officedocument.drawingml.chart+xml"/>
  <Override PartName="/ppt/theme/themeOverride31.xml" ContentType="application/vnd.openxmlformats-officedocument.themeOverride+xml"/>
  <Override PartName="/ppt/charts/chart36.xml" ContentType="application/vnd.openxmlformats-officedocument.drawingml.chart+xml"/>
  <Override PartName="/ppt/theme/themeOverride32.xml" ContentType="application/vnd.openxmlformats-officedocument.themeOverride+xml"/>
  <Override PartName="/ppt/charts/chart37.xml" ContentType="application/vnd.openxmlformats-officedocument.drawingml.chart+xml"/>
  <Override PartName="/ppt/theme/themeOverride33.xml" ContentType="application/vnd.openxmlformats-officedocument.themeOverride+xml"/>
  <Override PartName="/ppt/charts/chart38.xml" ContentType="application/vnd.openxmlformats-officedocument.drawingml.chart+xml"/>
  <Override PartName="/ppt/theme/themeOverride34.xml" ContentType="application/vnd.openxmlformats-officedocument.themeOverride+xml"/>
  <Override PartName="/ppt/notesSlides/notesSlide9.xml" ContentType="application/vnd.openxmlformats-officedocument.presentationml.notesSlide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35.xml" ContentType="application/vnd.openxmlformats-officedocument.themeOverride+xml"/>
  <Override PartName="/ppt/notesSlides/notesSlide10.xml" ContentType="application/vnd.openxmlformats-officedocument.presentationml.notesSlide+xml"/>
  <Override PartName="/ppt/charts/chart41.xml" ContentType="application/vnd.openxmlformats-officedocument.drawingml.chart+xml"/>
  <Override PartName="/ppt/theme/themeOverride36.xml" ContentType="application/vnd.openxmlformats-officedocument.themeOverride+xml"/>
  <Override PartName="/ppt/notesSlides/notesSlide11.xml" ContentType="application/vnd.openxmlformats-officedocument.presentationml.notesSlide+xml"/>
  <Override PartName="/ppt/charts/chart42.xml" ContentType="application/vnd.openxmlformats-officedocument.drawingml.chart+xml"/>
  <Override PartName="/ppt/theme/themeOverride37.xml" ContentType="application/vnd.openxmlformats-officedocument.themeOverride+xml"/>
  <Override PartName="/ppt/notesSlides/notesSlide12.xml" ContentType="application/vnd.openxmlformats-officedocument.presentationml.notesSlide+xml"/>
  <Override PartName="/ppt/charts/chart43.xml" ContentType="application/vnd.openxmlformats-officedocument.drawingml.chart+xml"/>
  <Override PartName="/ppt/theme/themeOverride38.xml" ContentType="application/vnd.openxmlformats-officedocument.themeOverride+xml"/>
  <Override PartName="/ppt/charts/chart44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45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39.xml" ContentType="application/vnd.openxmlformats-officedocument.themeOverride+xml"/>
  <Override PartName="/ppt/charts/chart46.xml" ContentType="application/vnd.openxmlformats-officedocument.drawingml.chart+xml"/>
  <Override PartName="/ppt/theme/themeOverride40.xml" ContentType="application/vnd.openxmlformats-officedocument.themeOverride+xml"/>
  <Override PartName="/ppt/charts/chart47.xml" ContentType="application/vnd.openxmlformats-officedocument.drawingml.chart+xml"/>
  <Override PartName="/ppt/theme/themeOverride41.xml" ContentType="application/vnd.openxmlformats-officedocument.themeOverride+xml"/>
  <Override PartName="/ppt/charts/chart4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42.xml" ContentType="application/vnd.openxmlformats-officedocument.themeOverride+xml"/>
  <Override PartName="/ppt/notesSlides/notesSlide13.xml" ContentType="application/vnd.openxmlformats-officedocument.presentationml.notesSlide+xml"/>
  <Override PartName="/ppt/charts/chart49.xml" ContentType="application/vnd.openxmlformats-officedocument.drawingml.chart+xml"/>
  <Override PartName="/ppt/theme/themeOverride43.xml" ContentType="application/vnd.openxmlformats-officedocument.themeOverride+xml"/>
  <Override PartName="/ppt/charts/chart50.xml" ContentType="application/vnd.openxmlformats-officedocument.drawingml.chart+xml"/>
  <Override PartName="/ppt/theme/themeOverride44.xml" ContentType="application/vnd.openxmlformats-officedocument.themeOverride+xml"/>
  <Override PartName="/ppt/notesSlides/notesSlide14.xml" ContentType="application/vnd.openxmlformats-officedocument.presentationml.notesSlide+xml"/>
  <Override PartName="/ppt/charts/chart51.xml" ContentType="application/vnd.openxmlformats-officedocument.drawingml.chart+xml"/>
  <Override PartName="/ppt/theme/themeOverride45.xml" ContentType="application/vnd.openxmlformats-officedocument.themeOverride+xml"/>
  <Override PartName="/ppt/charts/chart52.xml" ContentType="application/vnd.openxmlformats-officedocument.drawingml.chart+xml"/>
  <Override PartName="/ppt/theme/themeOverride46.xml" ContentType="application/vnd.openxmlformats-officedocument.themeOverride+xml"/>
  <Override PartName="/ppt/charts/chart53.xml" ContentType="application/vnd.openxmlformats-officedocument.drawingml.chart+xml"/>
  <Override PartName="/ppt/theme/themeOverride47.xml" ContentType="application/vnd.openxmlformats-officedocument.themeOverride+xml"/>
  <Override PartName="/ppt/charts/chart54.xml" ContentType="application/vnd.openxmlformats-officedocument.drawingml.chart+xml"/>
  <Override PartName="/ppt/theme/themeOverride48.xml" ContentType="application/vnd.openxmlformats-officedocument.themeOverride+xml"/>
  <Override PartName="/ppt/charts/chart55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49.xml" ContentType="application/vnd.openxmlformats-officedocument.themeOverride+xml"/>
  <Override PartName="/ppt/charts/chart56.xml" ContentType="application/vnd.openxmlformats-officedocument.drawingml.chart+xml"/>
  <Override PartName="/ppt/theme/themeOverride50.xml" ContentType="application/vnd.openxmlformats-officedocument.themeOverride+xml"/>
  <Override PartName="/ppt/charts/chart57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51.xml" ContentType="application/vnd.openxmlformats-officedocument.themeOverride+xml"/>
  <Override PartName="/ppt/notesSlides/notesSlide15.xml" ContentType="application/vnd.openxmlformats-officedocument.presentationml.notesSlide+xml"/>
  <Override PartName="/ppt/charts/chart58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5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3"/>
  </p:notesMasterIdLst>
  <p:sldIdLst>
    <p:sldId id="7975" r:id="rId2"/>
    <p:sldId id="7976" r:id="rId3"/>
    <p:sldId id="7977" r:id="rId4"/>
    <p:sldId id="7979" r:id="rId5"/>
    <p:sldId id="7980" r:id="rId6"/>
    <p:sldId id="7981" r:id="rId7"/>
    <p:sldId id="7982" r:id="rId8"/>
    <p:sldId id="7983" r:id="rId9"/>
    <p:sldId id="7984" r:id="rId10"/>
    <p:sldId id="7985" r:id="rId11"/>
    <p:sldId id="8066" r:id="rId12"/>
    <p:sldId id="7987" r:id="rId13"/>
    <p:sldId id="8155" r:id="rId14"/>
    <p:sldId id="7996" r:id="rId15"/>
    <p:sldId id="7997" r:id="rId16"/>
    <p:sldId id="7998" r:id="rId17"/>
    <p:sldId id="8156" r:id="rId18"/>
    <p:sldId id="8000" r:id="rId19"/>
    <p:sldId id="8001" r:id="rId20"/>
    <p:sldId id="8002" r:id="rId21"/>
    <p:sldId id="8003" r:id="rId22"/>
    <p:sldId id="8004" r:id="rId23"/>
    <p:sldId id="8005" r:id="rId24"/>
    <p:sldId id="8006" r:id="rId25"/>
    <p:sldId id="8007" r:id="rId26"/>
    <p:sldId id="8008" r:id="rId27"/>
    <p:sldId id="8009" r:id="rId28"/>
    <p:sldId id="8010" r:id="rId29"/>
    <p:sldId id="258" r:id="rId30"/>
    <p:sldId id="8011" r:id="rId31"/>
    <p:sldId id="8012" r:id="rId32"/>
    <p:sldId id="8014" r:id="rId33"/>
    <p:sldId id="8015" r:id="rId34"/>
    <p:sldId id="8016" r:id="rId35"/>
    <p:sldId id="8021" r:id="rId36"/>
    <p:sldId id="8022" r:id="rId37"/>
    <p:sldId id="8023" r:id="rId38"/>
    <p:sldId id="8024" r:id="rId39"/>
    <p:sldId id="8025" r:id="rId40"/>
    <p:sldId id="8026" r:id="rId41"/>
    <p:sldId id="8027" r:id="rId42"/>
    <p:sldId id="8029" r:id="rId43"/>
    <p:sldId id="8031" r:id="rId44"/>
    <p:sldId id="8065" r:id="rId45"/>
    <p:sldId id="8034" r:id="rId46"/>
    <p:sldId id="8035" r:id="rId47"/>
    <p:sldId id="8036" r:id="rId48"/>
    <p:sldId id="8037" r:id="rId49"/>
    <p:sldId id="8038" r:id="rId50"/>
    <p:sldId id="8039" r:id="rId51"/>
    <p:sldId id="8040" r:id="rId52"/>
    <p:sldId id="8041" r:id="rId53"/>
    <p:sldId id="8042" r:id="rId54"/>
    <p:sldId id="8043" r:id="rId55"/>
    <p:sldId id="8044" r:id="rId56"/>
    <p:sldId id="8045" r:id="rId57"/>
    <p:sldId id="8046" r:id="rId58"/>
    <p:sldId id="8169" r:id="rId59"/>
    <p:sldId id="8170" r:id="rId60"/>
    <p:sldId id="8171" r:id="rId61"/>
    <p:sldId id="8172" r:id="rId62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3695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38" userDrawn="1">
          <p15:clr>
            <a:srgbClr val="A4A3A4"/>
          </p15:clr>
        </p15:guide>
        <p15:guide id="7" orient="horz" pos="4104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7275" userDrawn="1">
          <p15:clr>
            <a:srgbClr val="A4A3A4"/>
          </p15:clr>
        </p15:guide>
        <p15:guide id="11" pos="7956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2992" userDrawn="1">
          <p15:clr>
            <a:srgbClr val="A4A3A4"/>
          </p15:clr>
        </p15:guide>
        <p15:guide id="14" orient="horz" pos="4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D7E4BD"/>
    <a:srgbClr val="F2F2F2"/>
    <a:srgbClr val="D9D9D9"/>
    <a:srgbClr val="FF81C0"/>
    <a:srgbClr val="FFFFFF"/>
    <a:srgbClr val="FFDA82"/>
    <a:srgbClr val="FFC000"/>
    <a:srgbClr val="F5A229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3" autoAdjust="0"/>
    <p:restoredTop sz="96058" autoAdjust="0"/>
  </p:normalViewPr>
  <p:slideViewPr>
    <p:cSldViewPr snapToGrid="0">
      <p:cViewPr>
        <p:scale>
          <a:sx n="50" d="100"/>
          <a:sy n="50" d="100"/>
        </p:scale>
        <p:origin x="-706" y="965"/>
      </p:cViewPr>
      <p:guideLst>
        <p:guide orient="horz" pos="3695"/>
        <p:guide pos="675"/>
        <p:guide orient="horz" pos="838"/>
        <p:guide orient="horz" pos="4104"/>
        <p:guide pos="4032"/>
        <p:guide pos="108"/>
        <p:guide pos="7275"/>
        <p:guide pos="7956"/>
        <p:guide pos="3170"/>
        <p:guide orient="horz" pos="2992"/>
        <p:guide orient="horz" pos="430"/>
      </p:guideLst>
    </p:cSldViewPr>
  </p:slideViewPr>
  <p:outlineViewPr>
    <p:cViewPr>
      <p:scale>
        <a:sx n="33" d="100"/>
        <a:sy n="33" d="100"/>
      </p:scale>
      <p:origin x="0" y="-5784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5" d="100"/>
        <a:sy n="25" d="100"/>
      </p:scale>
      <p:origin x="0" y="-55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\Documents\IDEAS_FRESH_II\BD\MAZATLAN\BD_tur_RT_CRUC_Vu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1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0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1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2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3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4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6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MAYO%202024%20Mazatlan\Datos%20turismo%20REM%20mazatlan.xlsx" TargetMode="External"/><Relationship Id="rId1" Type="http://schemas.openxmlformats.org/officeDocument/2006/relationships/themeOverride" Target="../theme/themeOverride28.xm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patty\Downloads\Datos%20turismo%20REM%20maztlan%20(2).xlsx" TargetMode="External"/></Relationships>
</file>

<file path=ppt/charts/_rels/chart33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29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0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31.xm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32.xml"/></Relationships>
</file>

<file path=ppt/charts/_rels/chart37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33.xml"/></Relationships>
</file>

<file path=ppt/charts/_rels/chart38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34.xm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5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4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uario\Documents\IDEAS_FRESH_II\BD\MAZATLAN\BD_tur_RT_CRUC_Vue.xlsx" TargetMode="External"/><Relationship Id="rId1" Type="http://schemas.openxmlformats.org/officeDocument/2006/relationships/themeOverride" Target="../theme/themeOverride36.xml"/></Relationships>
</file>

<file path=ppt/charts/_rels/chart42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37.xml"/></Relationships>
</file>

<file path=ppt/charts/_rels/chart43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38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esktop\Ideas%20Frescas\Fertilidad%20Mazatla&#769;n\Fertilidad%20Mazatla&#769;n-%20Abril%202024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9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46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0.xml"/></Relationships>
</file>

<file path=ppt/charts/_rels/chart47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1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2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49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5.xml"/></Relationships>
</file>

<file path=ppt/charts/_rels/chart50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4.xml"/></Relationships>
</file>

<file path=ppt/charts/_rels/chart5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5.xml"/></Relationships>
</file>

<file path=ppt/charts/_rels/chart52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6.xml"/></Relationships>
</file>

<file path=ppt/charts/_rels/chart53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7.xml"/></Relationships>
</file>

<file path=ppt/charts/_rels/chart54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48.xml"/></Relationships>
</file>

<file path=ppt/charts/_rels/chart5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9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56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50.xml"/></Relationships>
</file>

<file path=ppt/charts/_rels/chart5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1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5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2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file:///H:\Mi%20unidad\Ideas%20Frescas\ACTIVIDADES-PROYECTOS\Mazatl&#225;n\REM%20ENE%202025%20MAZATL&#193;N\Turismo%20Mazatl&#225;n\BD_tur_RT_CRUC_Vue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ENE%202025%20MAZATL&#193;N\Turismo%20Mazatl&#225;n\BD_tur_RT_CRUC_Vue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H:\Mi%20unidad\Ideas%20Frescas\ACTIVIDADES-PROYECTOS\Mazatl&#225;n\REM%20MAYO%202024%20Mazatlan\Datos%20turismo%20REM%20mazatlan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Usuario\Documents\IDEAS_FRESH_II\BD\MAZATLAN\BD_tur_RT_CRUC_Vu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73999811729267E-2"/>
          <c:y val="6.7591805187990336E-2"/>
          <c:w val="0.92902896721312755"/>
          <c:h val="0.84076466668302752"/>
        </c:manualLayout>
      </c:layout>
      <c:lineChart>
        <c:grouping val="standard"/>
        <c:varyColors val="0"/>
        <c:ser>
          <c:idx val="0"/>
          <c:order val="0"/>
          <c:tx>
            <c:strRef>
              <c:f>'Visitantes anuales'!$B$8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38100" cmpd="sng">
              <a:solidFill>
                <a:srgbClr val="C3D69B"/>
              </a:solidFill>
            </a:ln>
            <a:effectLst/>
          </c:spPr>
          <c:marker>
            <c:symbol val="circle"/>
            <c:size val="5"/>
            <c:spPr>
              <a:solidFill>
                <a:srgbClr val="548235"/>
              </a:solidFill>
              <a:ln w="38100" cmpd="sng">
                <a:solidFill>
                  <a:srgbClr val="70AD47">
                    <a:lumMod val="75000"/>
                  </a:srgbClr>
                </a:solidFill>
              </a:ln>
              <a:effectLst/>
            </c:spPr>
          </c:marker>
          <c:dPt>
            <c:idx val="17"/>
            <c:bubble3D val="0"/>
            <c:extLst>
              <c:ext xmlns:c16="http://schemas.microsoft.com/office/drawing/2014/chart" uri="{C3380CC4-5D6E-409C-BE32-E72D297353CC}">
                <c16:uniqueId val="{00000000-B125-4C81-89FA-C9D02E5441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anuales'!$C$3:$U$3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'Visitantes anuales'!$C$8:$U$8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1591233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2462870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25-4C81-89FA-C9D02E54414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095024"/>
        <c:axId val="201092280"/>
      </c:lineChart>
      <c:catAx>
        <c:axId val="20109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2280"/>
        <c:crosses val="autoZero"/>
        <c:auto val="1"/>
        <c:lblAlgn val="ctr"/>
        <c:lblOffset val="100"/>
        <c:noMultiLvlLbl val="0"/>
      </c:catAx>
      <c:valAx>
        <c:axId val="201092280"/>
        <c:scaling>
          <c:orientation val="minMax"/>
          <c:max val="3100000"/>
          <c:min val="1000000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sz="900" b="0" i="0">
                <a:solidFill>
                  <a:srgbClr val="BFBFBF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5024"/>
        <c:crosses val="autoZero"/>
        <c:crossBetween val="between"/>
        <c:majorUnit val="1000000"/>
      </c:valAx>
      <c:spPr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602742460140085E-2"/>
          <c:y val="3.7463545717142541E-2"/>
          <c:w val="0.93185269771717838"/>
          <c:h val="0.86203616264859462"/>
        </c:manualLayout>
      </c:layout>
      <c:lineChart>
        <c:grouping val="standard"/>
        <c:varyColors val="0"/>
        <c:ser>
          <c:idx val="4"/>
          <c:order val="0"/>
          <c:tx>
            <c:strRef>
              <c:f>'visitantes MENSUALESproyecCOMPA'!$C$11</c:f>
              <c:strCache>
                <c:ptCount val="1"/>
                <c:pt idx="0">
                  <c:v>2024</c:v>
                </c:pt>
              </c:strCache>
            </c:strRef>
          </c:tx>
          <c:spPr>
            <a:ln w="25400">
              <a:solidFill>
                <a:srgbClr val="1F497D">
                  <a:lumMod val="20000"/>
                  <a:lumOff val="80000"/>
                </a:srgbClr>
              </a:solidFill>
            </a:ln>
            <a:effectLst/>
          </c:spPr>
          <c:marker>
            <c:symbol val="circle"/>
            <c:size val="8"/>
            <c:spPr>
              <a:solidFill>
                <a:srgbClr val="1F497D">
                  <a:lumMod val="20000"/>
                  <a:lumOff val="80000"/>
                </a:srgbClr>
              </a:solidFill>
              <a:ln w="63500">
                <a:solidFill>
                  <a:srgbClr val="1F497D">
                    <a:lumMod val="20000"/>
                    <a:lumOff val="80000"/>
                  </a:srgbClr>
                </a:solidFill>
              </a:ln>
              <a:effectLst/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3242-441D-9AE2-3D0E57FFAA6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3242-441D-9AE2-3D0E57FFAA6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3242-441D-9AE2-3D0E57FFAA6A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3242-441D-9AE2-3D0E57FFAA6A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4-3242-441D-9AE2-3D0E57FFAA6A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5-3242-441D-9AE2-3D0E57FFAA6A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6-3242-441D-9AE2-3D0E57FFAA6A}"/>
              </c:ext>
            </c:extLst>
          </c:dPt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07-3242-441D-9AE2-3D0E57FFAA6A}"/>
              </c:ext>
            </c:extLst>
          </c:dPt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242-441D-9AE2-3D0E57FFAA6A}"/>
                </c:ext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42-441D-9AE2-3D0E57FFAA6A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242-441D-9AE2-3D0E57FFAA6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 b="0" i="0">
                      <a:solidFill>
                        <a:schemeClr val="tx1"/>
                      </a:solidFill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42-441D-9AE2-3D0E57FFAA6A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42-441D-9AE2-3D0E57FFAA6A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42-441D-9AE2-3D0E57FFAA6A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242-441D-9AE2-3D0E57FFAA6A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42-441D-9AE2-3D0E57FFAA6A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242-441D-9AE2-3D0E57FFAA6A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42-441D-9AE2-3D0E57FFAA6A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42-441D-9AE2-3D0E57FFAA6A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42-441D-9AE2-3D0E57FFAA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i="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MENSUALESproyecCOMPA'!$D$5:$O$5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'visitantes MENSUALESproyecCOMPA'!$D$11:$O$11</c:f>
              <c:numCache>
                <c:formatCode>#,##0</c:formatCode>
                <c:ptCount val="12"/>
                <c:pt idx="0">
                  <c:v>186327</c:v>
                </c:pt>
                <c:pt idx="1">
                  <c:v>191706</c:v>
                </c:pt>
                <c:pt idx="2">
                  <c:v>240656</c:v>
                </c:pt>
                <c:pt idx="3">
                  <c:v>232581</c:v>
                </c:pt>
                <c:pt idx="4">
                  <c:v>233522</c:v>
                </c:pt>
                <c:pt idx="5">
                  <c:v>245496</c:v>
                </c:pt>
                <c:pt idx="6">
                  <c:v>277021</c:v>
                </c:pt>
                <c:pt idx="7">
                  <c:v>254396</c:v>
                </c:pt>
                <c:pt idx="8">
                  <c:v>169104</c:v>
                </c:pt>
                <c:pt idx="9">
                  <c:v>151484</c:v>
                </c:pt>
                <c:pt idx="10">
                  <c:v>160698</c:v>
                </c:pt>
                <c:pt idx="11">
                  <c:v>159184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3242-441D-9AE2-3D0E57FFAA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11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F647-4E00-93B2-F278A2C2A2EB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47-4E00-93B2-F278A2C2A2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'visitantes MENSUALESproyecCOMPA'!$D$21:$O$21</c:f>
              <c:numCache>
                <c:formatCode>0%</c:formatCode>
                <c:ptCount val="12"/>
                <c:pt idx="0">
                  <c:v>7.4466014567326433E-2</c:v>
                </c:pt>
                <c:pt idx="1">
                  <c:v>7.6615744302456865E-2</c:v>
                </c:pt>
                <c:pt idx="2">
                  <c:v>9.6178724509676586E-2</c:v>
                </c:pt>
                <c:pt idx="3">
                  <c:v>9.2951532167014697E-2</c:v>
                </c:pt>
                <c:pt idx="4">
                  <c:v>9.3327604983664214E-2</c:v>
                </c:pt>
                <c:pt idx="5">
                  <c:v>9.8113041653761224E-2</c:v>
                </c:pt>
                <c:pt idx="6">
                  <c:v>0.11071208048997372</c:v>
                </c:pt>
                <c:pt idx="7">
                  <c:v>0.101669947145983</c:v>
                </c:pt>
                <c:pt idx="8">
                  <c:v>6.7582802961423563E-2</c:v>
                </c:pt>
                <c:pt idx="9">
                  <c:v>6.0540929391429459E-2</c:v>
                </c:pt>
                <c:pt idx="10">
                  <c:v>6.4223325706635234E-2</c:v>
                </c:pt>
                <c:pt idx="11">
                  <c:v>6.3618252120655028E-2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647-4E00-93B2-F278A2C2A2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5312804195905799E-2"/>
          <c:y val="4.188989014213633E-2"/>
          <c:w val="0.93185269771717838"/>
          <c:h val="0.86203616264859462"/>
        </c:manualLayout>
      </c:layout>
      <c:lineChart>
        <c:grouping val="standard"/>
        <c:varyColors val="0"/>
        <c:ser>
          <c:idx val="25"/>
          <c:order val="0"/>
          <c:tx>
            <c:strRef>
              <c:f>'visitantes MENSUALESproyecCOMPA'!$C$11</c:f>
              <c:strCache>
                <c:ptCount val="1"/>
                <c:pt idx="0">
                  <c:v>2024</c:v>
                </c:pt>
              </c:strCache>
            </c:strRef>
          </c:tx>
          <c:spPr>
            <a:ln w="47625">
              <a:solidFill>
                <a:srgbClr val="DCE6F2"/>
              </a:solidFill>
            </a:ln>
            <a:effectLst/>
          </c:spPr>
          <c:marker>
            <c:symbol val="circle"/>
            <c:size val="5"/>
            <c:spPr>
              <a:solidFill>
                <a:srgbClr val="1F497D">
                  <a:lumMod val="60000"/>
                  <a:lumOff val="40000"/>
                </a:srgbClr>
              </a:solidFill>
              <a:ln w="63500">
                <a:solidFill>
                  <a:srgbClr val="0070C0"/>
                </a:solidFill>
              </a:ln>
              <a:effectLst/>
            </c:spPr>
          </c:marker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0-9A5F-4B14-8019-F5F76EA448C0}"/>
              </c:ext>
            </c:extLst>
          </c:dPt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5F-4B14-8019-F5F76EA448C0}"/>
                </c:ext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5F-4B14-8019-F5F76EA448C0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5F-4B14-8019-F5F76EA448C0}"/>
                </c:ext>
              </c:extLst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5F-4B14-8019-F5F76EA448C0}"/>
                </c:ext>
              </c:extLst>
            </c:dLbl>
            <c:dLbl>
              <c:idx val="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5F-4B14-8019-F5F76EA448C0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5F-4B14-8019-F5F76EA448C0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5F-4B14-8019-F5F76EA448C0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A5F-4B14-8019-F5F76EA448C0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5F-4B14-8019-F5F76EA448C0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5F-4B14-8019-F5F76EA448C0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5F-4B14-8019-F5F76EA448C0}"/>
                </c:ext>
              </c:extLst>
            </c:dLbl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5F-4B14-8019-F5F76EA448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MENSUALESproyecCOMPA'!$D$5:$O$5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'visitantes MENSUALESproyecCOMPA'!$D$11:$O$11</c:f>
              <c:numCache>
                <c:formatCode>#,##0</c:formatCode>
                <c:ptCount val="12"/>
                <c:pt idx="0">
                  <c:v>186327</c:v>
                </c:pt>
                <c:pt idx="1">
                  <c:v>191706</c:v>
                </c:pt>
                <c:pt idx="2">
                  <c:v>240656</c:v>
                </c:pt>
                <c:pt idx="3">
                  <c:v>232581</c:v>
                </c:pt>
                <c:pt idx="4">
                  <c:v>233522</c:v>
                </c:pt>
                <c:pt idx="5">
                  <c:v>245496</c:v>
                </c:pt>
                <c:pt idx="6">
                  <c:v>277021</c:v>
                </c:pt>
                <c:pt idx="7">
                  <c:v>254396</c:v>
                </c:pt>
                <c:pt idx="8">
                  <c:v>169104</c:v>
                </c:pt>
                <c:pt idx="9">
                  <c:v>151484</c:v>
                </c:pt>
                <c:pt idx="10">
                  <c:v>160698</c:v>
                </c:pt>
                <c:pt idx="11">
                  <c:v>159184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9A5F-4B14-8019-F5F76EA448C0}"/>
            </c:ext>
          </c:extLst>
        </c:ser>
        <c:ser>
          <c:idx val="1"/>
          <c:order val="1"/>
          <c:tx>
            <c:strRef>
              <c:f>'visitantes MENSUALESproyecCOMPA'!$C$10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solidFill>
                <a:srgbClr val="FFDA82"/>
              </a:solidFill>
            </a:ln>
            <a:effectLst/>
          </c:spPr>
          <c:marker>
            <c:symbol val="circle"/>
            <c:size val="10"/>
            <c:spPr>
              <a:solidFill>
                <a:srgbClr val="F5A229"/>
              </a:solidFill>
              <a:ln>
                <a:solidFill>
                  <a:srgbClr val="FFDA82"/>
                </a:solidFill>
              </a:ln>
              <a:effectLst/>
            </c:spPr>
          </c:marker>
          <c:dLbls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A5F-4B14-8019-F5F76EA448C0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A5F-4B14-8019-F5F76EA448C0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A5F-4B14-8019-F5F76EA448C0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A5F-4B14-8019-F5F76EA448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'visitantes MENSUALESproyecCOMPA'!$D$10:$O$10</c:f>
              <c:numCache>
                <c:formatCode>#,##0</c:formatCode>
                <c:ptCount val="12"/>
                <c:pt idx="0">
                  <c:v>205542</c:v>
                </c:pt>
                <c:pt idx="1">
                  <c:v>224725</c:v>
                </c:pt>
                <c:pt idx="2">
                  <c:v>205546</c:v>
                </c:pt>
                <c:pt idx="3">
                  <c:v>259069</c:v>
                </c:pt>
                <c:pt idx="4">
                  <c:v>238674</c:v>
                </c:pt>
                <c:pt idx="5">
                  <c:v>215920</c:v>
                </c:pt>
                <c:pt idx="6">
                  <c:v>203918</c:v>
                </c:pt>
                <c:pt idx="7">
                  <c:v>220828</c:v>
                </c:pt>
                <c:pt idx="8">
                  <c:v>182708</c:v>
                </c:pt>
                <c:pt idx="9">
                  <c:v>194643</c:v>
                </c:pt>
                <c:pt idx="10">
                  <c:v>207397</c:v>
                </c:pt>
                <c:pt idx="11">
                  <c:v>203761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9A5F-4B14-8019-F5F76EA44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ax val="290000"/>
          <c:min val="11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9701333944269838E-2"/>
          <c:y val="0.10310825187844937"/>
          <c:w val="0.93185269771717838"/>
          <c:h val="0.79447852250814543"/>
        </c:manualLayout>
      </c:layout>
      <c:lineChart>
        <c:grouping val="standard"/>
        <c:varyColors val="0"/>
        <c:ser>
          <c:idx val="20"/>
          <c:order val="0"/>
          <c:tx>
            <c:strRef>
              <c:f>'visitantes MENSUALESproyecCOMPA'!$C$6</c:f>
              <c:strCache>
                <c:ptCount val="1"/>
                <c:pt idx="0">
                  <c:v>2019</c:v>
                </c:pt>
              </c:strCache>
            </c:strRef>
          </c:tx>
          <c:spPr>
            <a:ln w="63500">
              <a:solidFill>
                <a:sysClr val="window" lastClr="FFFFFF">
                  <a:lumMod val="85000"/>
                </a:sysClr>
              </a:solidFill>
            </a:ln>
            <a:effectLst/>
          </c:spPr>
          <c:marker>
            <c:symbol val="circle"/>
            <c:size val="5"/>
            <c:spPr>
              <a:solidFill>
                <a:srgbClr val="B3A2C7"/>
              </a:solidFill>
              <a:ln w="63500">
                <a:solidFill>
                  <a:sysClr val="window" lastClr="FFFFFF">
                    <a:lumMod val="85000"/>
                  </a:sysClr>
                </a:solidFill>
              </a:ln>
              <a:effectLst/>
            </c:spPr>
          </c:marker>
          <c:cat>
            <c:strRef>
              <c:f>'visitantes MENSUALESproyecCOMPA'!$D$5:$O$5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'visitantes MENSUALESproyecCOMPA'!$D$6:$O$6</c:f>
              <c:numCache>
                <c:formatCode>#,##0</c:formatCode>
                <c:ptCount val="12"/>
                <c:pt idx="0">
                  <c:v>169802</c:v>
                </c:pt>
                <c:pt idx="1">
                  <c:v>171920</c:v>
                </c:pt>
                <c:pt idx="2">
                  <c:v>224765</c:v>
                </c:pt>
                <c:pt idx="3">
                  <c:v>242253</c:v>
                </c:pt>
                <c:pt idx="4">
                  <c:v>243356</c:v>
                </c:pt>
                <c:pt idx="5">
                  <c:v>276080</c:v>
                </c:pt>
                <c:pt idx="6">
                  <c:v>335440</c:v>
                </c:pt>
                <c:pt idx="7">
                  <c:v>296713</c:v>
                </c:pt>
                <c:pt idx="8">
                  <c:v>239323</c:v>
                </c:pt>
                <c:pt idx="9">
                  <c:v>237036</c:v>
                </c:pt>
                <c:pt idx="10">
                  <c:v>250715</c:v>
                </c:pt>
                <c:pt idx="11">
                  <c:v>234175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30-4BF2-8FC1-B153ED50A692}"/>
            </c:ext>
          </c:extLst>
        </c:ser>
        <c:ser>
          <c:idx val="23"/>
          <c:order val="1"/>
          <c:tx>
            <c:strRef>
              <c:f>'visitantes MENSUALESproyecCOMPA'!$C$9</c:f>
              <c:strCache>
                <c:ptCount val="1"/>
                <c:pt idx="0">
                  <c:v>2022</c:v>
                </c:pt>
              </c:strCache>
            </c:strRef>
          </c:tx>
          <c:spPr>
            <a:ln w="63500">
              <a:solidFill>
                <a:srgbClr val="F2F2F2"/>
              </a:solidFill>
            </a:ln>
            <a:effectLst/>
          </c:spPr>
          <c:marker>
            <c:symbol val="circle"/>
            <c:size val="5"/>
            <c:spPr>
              <a:solidFill>
                <a:srgbClr val="FFD479"/>
              </a:solidFill>
              <a:ln w="63500">
                <a:solidFill>
                  <a:srgbClr val="F2F2F2"/>
                </a:solidFill>
              </a:ln>
              <a:effectLst/>
            </c:spPr>
          </c:marker>
          <c:cat>
            <c:strRef>
              <c:f>'visitantes MENSUALESproyecCOMPA'!$D$5:$O$5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'visitantes MENSUALESproyecCOMPA'!$D$9:$O$9</c:f>
              <c:numCache>
                <c:formatCode>#,##0</c:formatCode>
                <c:ptCount val="12"/>
                <c:pt idx="0">
                  <c:v>187397</c:v>
                </c:pt>
                <c:pt idx="1">
                  <c:v>195151</c:v>
                </c:pt>
                <c:pt idx="2">
                  <c:v>259592</c:v>
                </c:pt>
                <c:pt idx="3">
                  <c:v>286375</c:v>
                </c:pt>
                <c:pt idx="4">
                  <c:v>269962</c:v>
                </c:pt>
                <c:pt idx="5">
                  <c:v>278759</c:v>
                </c:pt>
                <c:pt idx="6">
                  <c:v>280636</c:v>
                </c:pt>
                <c:pt idx="7">
                  <c:v>278508</c:v>
                </c:pt>
                <c:pt idx="8">
                  <c:v>203882</c:v>
                </c:pt>
                <c:pt idx="9">
                  <c:v>216805</c:v>
                </c:pt>
                <c:pt idx="10">
                  <c:v>215150</c:v>
                </c:pt>
                <c:pt idx="11">
                  <c:v>199069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30-4BF2-8FC1-B153ED50A692}"/>
            </c:ext>
          </c:extLst>
        </c:ser>
        <c:ser>
          <c:idx val="24"/>
          <c:order val="2"/>
          <c:tx>
            <c:strRef>
              <c:f>'visitantes MENSUALESproyecCOMPA'!$C$10</c:f>
              <c:strCache>
                <c:ptCount val="1"/>
                <c:pt idx="0">
                  <c:v>2023</c:v>
                </c:pt>
              </c:strCache>
            </c:strRef>
          </c:tx>
          <c:spPr>
            <a:ln w="57150">
              <a:solidFill>
                <a:srgbClr val="D9D9D9"/>
              </a:solidFill>
            </a:ln>
            <a:effectLst/>
          </c:spPr>
          <c:marker>
            <c:symbol val="circle"/>
            <c:size val="5"/>
            <c:spPr>
              <a:solidFill>
                <a:srgbClr val="D9D9D9"/>
              </a:solidFill>
              <a:ln w="63500">
                <a:solidFill>
                  <a:srgbClr val="D9D9D9"/>
                </a:solidFill>
              </a:ln>
              <a:effectLst/>
            </c:spPr>
          </c:marker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5730-4BF2-8FC1-B153ED50A69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5730-4BF2-8FC1-B153ED50A692}"/>
              </c:ext>
            </c:extLst>
          </c:dPt>
          <c:cat>
            <c:strRef>
              <c:f>'visitantes MENSUALESproyecCOMPA'!$D$5:$O$5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'visitantes MENSUALESproyecCOMPA'!$D$10:$O$10</c:f>
              <c:numCache>
                <c:formatCode>#,##0</c:formatCode>
                <c:ptCount val="12"/>
                <c:pt idx="0">
                  <c:v>205542</c:v>
                </c:pt>
                <c:pt idx="1">
                  <c:v>224725</c:v>
                </c:pt>
                <c:pt idx="2">
                  <c:v>205546</c:v>
                </c:pt>
                <c:pt idx="3">
                  <c:v>259069</c:v>
                </c:pt>
                <c:pt idx="4">
                  <c:v>238674</c:v>
                </c:pt>
                <c:pt idx="5">
                  <c:v>215920</c:v>
                </c:pt>
                <c:pt idx="6">
                  <c:v>203918</c:v>
                </c:pt>
                <c:pt idx="7">
                  <c:v>220828</c:v>
                </c:pt>
                <c:pt idx="8">
                  <c:v>182708</c:v>
                </c:pt>
                <c:pt idx="9">
                  <c:v>194643</c:v>
                </c:pt>
                <c:pt idx="10">
                  <c:v>207397</c:v>
                </c:pt>
                <c:pt idx="11">
                  <c:v>203761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730-4BF2-8FC1-B153ED50A692}"/>
            </c:ext>
          </c:extLst>
        </c:ser>
        <c:ser>
          <c:idx val="25"/>
          <c:order val="3"/>
          <c:tx>
            <c:strRef>
              <c:f>'visitantes MENSUALESproyecCOMPA'!$C$11</c:f>
              <c:strCache>
                <c:ptCount val="1"/>
                <c:pt idx="0">
                  <c:v>2024</c:v>
                </c:pt>
              </c:strCache>
            </c:strRef>
          </c:tx>
          <c:spPr>
            <a:ln w="63500">
              <a:solidFill>
                <a:srgbClr val="FFD579"/>
              </a:solidFill>
            </a:ln>
            <a:effectLst/>
          </c:spPr>
          <c:marker>
            <c:symbol val="circle"/>
            <c:size val="5"/>
            <c:spPr>
              <a:solidFill>
                <a:srgbClr val="BFBFBF"/>
              </a:solidFill>
              <a:ln w="63500">
                <a:solidFill>
                  <a:srgbClr val="FFD579"/>
                </a:solidFill>
              </a:ln>
              <a:effectLst/>
            </c:spPr>
          </c:marker>
          <c:cat>
            <c:strRef>
              <c:f>'visitantes MENSUALESproyecCOMPA'!$D$5:$O$5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'visitantes MENSUALESproyecCOMPA'!$D$11:$O$11</c:f>
              <c:numCache>
                <c:formatCode>#,##0</c:formatCode>
                <c:ptCount val="12"/>
                <c:pt idx="0">
                  <c:v>186327</c:v>
                </c:pt>
                <c:pt idx="1">
                  <c:v>191706</c:v>
                </c:pt>
                <c:pt idx="2">
                  <c:v>240656</c:v>
                </c:pt>
                <c:pt idx="3">
                  <c:v>232581</c:v>
                </c:pt>
                <c:pt idx="4">
                  <c:v>233522</c:v>
                </c:pt>
                <c:pt idx="5">
                  <c:v>245496</c:v>
                </c:pt>
                <c:pt idx="6">
                  <c:v>277021</c:v>
                </c:pt>
                <c:pt idx="7">
                  <c:v>254396</c:v>
                </c:pt>
                <c:pt idx="8">
                  <c:v>169104</c:v>
                </c:pt>
                <c:pt idx="9">
                  <c:v>151484</c:v>
                </c:pt>
                <c:pt idx="10">
                  <c:v>160698</c:v>
                </c:pt>
                <c:pt idx="11">
                  <c:v>159184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730-4BF2-8FC1-B153ED50A6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ax val="350000"/>
          <c:min val="11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967059163476101E-2"/>
          <c:y val="7.0395761842167504E-2"/>
          <c:w val="0.95968431698331402"/>
          <c:h val="0.82527476213786399"/>
        </c:manualLayout>
      </c:layout>
      <c:doughnut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rgbClr val="E2F0D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91E-44F4-808E-95A5F4C79EE8}"/>
              </c:ext>
            </c:extLst>
          </c:dPt>
          <c:dPt>
            <c:idx val="1"/>
            <c:bubble3D val="0"/>
            <c:spPr>
              <a:solidFill>
                <a:srgbClr val="C6D9F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91E-44F4-808E-95A5F4C79EE8}"/>
              </c:ext>
            </c:extLst>
          </c:dPt>
          <c:cat>
            <c:strRef>
              <c:f>[1]nacionalidad!$D$2:$D$4</c:f>
              <c:strCache>
                <c:ptCount val="3"/>
                <c:pt idx="0">
                  <c:v>Nacional</c:v>
                </c:pt>
                <c:pt idx="1">
                  <c:v>Extranjer</c:v>
                </c:pt>
                <c:pt idx="2">
                  <c:v>Total</c:v>
                </c:pt>
              </c:strCache>
            </c:strRef>
          </c:cat>
          <c:val>
            <c:numRef>
              <c:f>TURISTAS_TOTALES_LLEGADA_TIPO!$C$12:$C$13</c:f>
              <c:numCache>
                <c:formatCode>0%</c:formatCode>
                <c:ptCount val="2"/>
                <c:pt idx="0">
                  <c:v>0.89088406179058</c:v>
                </c:pt>
                <c:pt idx="1">
                  <c:v>0.10911593820941999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1E-44F4-808E-95A5F4C79E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4420505588634704E-2"/>
          <c:y val="2.2613960113960115E-2"/>
          <c:w val="0.91241329781677638"/>
          <c:h val="0.88862632737632741"/>
        </c:manualLayout>
      </c:layout>
      <c:lineChart>
        <c:grouping val="standard"/>
        <c:varyColors val="0"/>
        <c:ser>
          <c:idx val="0"/>
          <c:order val="0"/>
          <c:tx>
            <c:strRef>
              <c:f>'estimación anual visi_comb'!$A$12</c:f>
              <c:strCache>
                <c:ptCount val="1"/>
                <c:pt idx="0">
                  <c:v>Visitantes carretera</c:v>
                </c:pt>
              </c:strCache>
            </c:strRef>
          </c:tx>
          <c:spPr>
            <a:ln w="41275" cap="rnd">
              <a:solidFill>
                <a:srgbClr val="1F497D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8AAD6"/>
              </a:solidFill>
              <a:ln w="9525">
                <a:solidFill>
                  <a:srgbClr val="1F497D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18"/>
              <c:layout>
                <c:manualLayout>
                  <c:x val="-3.7588343721457619E-2"/>
                  <c:y val="-6.00250581829247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90-4D19-8EC1-695476636C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78AAD6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'estimación anual visi_comb'!$B$12:$T$12</c:f>
              <c:numCache>
                <c:formatCode>General</c:formatCode>
                <c:ptCount val="19"/>
                <c:pt idx="10" formatCode="#,##0">
                  <c:v>1924924</c:v>
                </c:pt>
                <c:pt idx="11" formatCode="#,##0">
                  <c:v>2225394.5</c:v>
                </c:pt>
                <c:pt idx="12" formatCode="#,##0">
                  <c:v>2329138.5</c:v>
                </c:pt>
                <c:pt idx="13" formatCode="#,##0">
                  <c:v>2631259</c:v>
                </c:pt>
                <c:pt idx="14" formatCode="#,##0">
                  <c:v>1710362</c:v>
                </c:pt>
                <c:pt idx="15" formatCode="#,##0">
                  <c:v>2483016</c:v>
                </c:pt>
                <c:pt idx="16" formatCode="#,##0">
                  <c:v>2508721.5</c:v>
                </c:pt>
                <c:pt idx="17" formatCode="#,##0">
                  <c:v>2158500.5</c:v>
                </c:pt>
                <c:pt idx="18" formatCode="#,##0">
                  <c:v>2046963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90-4D19-8EC1-695476636CC3}"/>
            </c:ext>
          </c:extLst>
        </c:ser>
        <c:ser>
          <c:idx val="1"/>
          <c:order val="1"/>
          <c:tx>
            <c:strRef>
              <c:f>'estimación anual visi_comb'!$A$8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41275" cap="rnd">
              <a:solidFill>
                <a:srgbClr val="C3D69B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BBB59">
                  <a:lumMod val="75000"/>
                </a:srgbClr>
              </a:solidFill>
              <a:ln w="9525">
                <a:solidFill>
                  <a:srgbClr val="C3D69B"/>
                </a:solidFill>
              </a:ln>
              <a:effectLst/>
            </c:spPr>
          </c:marker>
          <c:dLbls>
            <c:dLbl>
              <c:idx val="18"/>
              <c:layout>
                <c:manualLayout>
                  <c:x val="-2.2110797729726128E-2"/>
                  <c:y val="-0.1097856772856773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90-4D19-8EC1-695476636C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C3D69B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'estimación anual visi_comb'!$B$3:$T$5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24*</c:v>
                </c:pt>
              </c:strCache>
            </c:strRef>
          </c:cat>
          <c:val>
            <c:numRef>
              <c:f>'estimación anual visi_comb'!$B$8:$T$8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1591233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2462870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190-4D19-8EC1-695476636CC3}"/>
            </c:ext>
          </c:extLst>
        </c:ser>
        <c:ser>
          <c:idx val="2"/>
          <c:order val="2"/>
          <c:tx>
            <c:strRef>
              <c:f>'estimación anual visi_comb'!$A$11</c:f>
              <c:strCache>
                <c:ptCount val="1"/>
                <c:pt idx="0">
                  <c:v>Visitantes aereos</c:v>
                </c:pt>
              </c:strCache>
            </c:strRef>
          </c:tx>
          <c:spPr>
            <a:ln w="28575" cap="rnd">
              <a:solidFill>
                <a:srgbClr val="FFDA8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DA82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190-4D19-8EC1-695476636C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D579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'estimación anual visi_comb'!$B$13:$T$13</c:f>
              <c:numCache>
                <c:formatCode>General</c:formatCode>
                <c:ptCount val="19"/>
                <c:pt idx="10" formatCode="#,##0">
                  <c:v>229646</c:v>
                </c:pt>
                <c:pt idx="11" formatCode="#,##0">
                  <c:v>237475.5</c:v>
                </c:pt>
                <c:pt idx="12" formatCode="#,##0">
                  <c:v>258011.5</c:v>
                </c:pt>
                <c:pt idx="13" formatCode="#,##0">
                  <c:v>290319</c:v>
                </c:pt>
                <c:pt idx="14" formatCode="#,##0">
                  <c:v>182672</c:v>
                </c:pt>
                <c:pt idx="15" formatCode="#,##0">
                  <c:v>276403</c:v>
                </c:pt>
                <c:pt idx="16" formatCode="#,##0">
                  <c:v>362564.5</c:v>
                </c:pt>
                <c:pt idx="17" formatCode="#,##0">
                  <c:v>404230.5</c:v>
                </c:pt>
                <c:pt idx="18" formatCode="#,##0">
                  <c:v>455212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190-4D19-8EC1-695476636C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200304"/>
        <c:axId val="65209872"/>
      </c:lineChart>
      <c:catAx>
        <c:axId val="6520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65209872"/>
        <c:crosses val="autoZero"/>
        <c:auto val="1"/>
        <c:lblAlgn val="ctr"/>
        <c:lblOffset val="100"/>
        <c:noMultiLvlLbl val="0"/>
      </c:catAx>
      <c:valAx>
        <c:axId val="6520987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65200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Roboto Th" panose="02000000000000000000" pitchFamily="2" charset="0"/>
          <a:ea typeface="Roboto Th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4420505588634704E-2"/>
          <c:y val="2.2613960113960115E-2"/>
          <c:w val="0.91241329781677638"/>
          <c:h val="0.88862632737632741"/>
        </c:manualLayout>
      </c:layout>
      <c:lineChart>
        <c:grouping val="standard"/>
        <c:varyColors val="0"/>
        <c:ser>
          <c:idx val="0"/>
          <c:order val="0"/>
          <c:tx>
            <c:strRef>
              <c:f>'estimación anual visi_comb'!$A$11</c:f>
              <c:strCache>
                <c:ptCount val="1"/>
                <c:pt idx="0">
                  <c:v>Visitantes aereos</c:v>
                </c:pt>
              </c:strCache>
            </c:strRef>
          </c:tx>
          <c:spPr>
            <a:ln w="41275" cap="rnd">
              <a:solidFill>
                <a:srgbClr val="1F497D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8AAD6"/>
              </a:solidFill>
              <a:ln w="9525">
                <a:solidFill>
                  <a:srgbClr val="1F497D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18"/>
              <c:layout>
                <c:manualLayout>
                  <c:x val="-3.7588356140534143E-2"/>
                  <c:y val="-0.1118414918414918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BFD-4799-9F8D-F04B4AF511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78AAD6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'estimación anual visi_comb'!$B$11:$T$11</c:f>
              <c:numCache>
                <c:formatCode>General</c:formatCode>
                <c:ptCount val="19"/>
                <c:pt idx="10" formatCode="#,##0">
                  <c:v>459292</c:v>
                </c:pt>
                <c:pt idx="11" formatCode="#,##0">
                  <c:v>474951</c:v>
                </c:pt>
                <c:pt idx="12" formatCode="#,##0">
                  <c:v>516023</c:v>
                </c:pt>
                <c:pt idx="13" formatCode="#,##0">
                  <c:v>580638</c:v>
                </c:pt>
                <c:pt idx="14" formatCode="#,##0">
                  <c:v>365344</c:v>
                </c:pt>
                <c:pt idx="15" formatCode="#,##0">
                  <c:v>552806</c:v>
                </c:pt>
                <c:pt idx="16" formatCode="#,##0">
                  <c:v>725129</c:v>
                </c:pt>
                <c:pt idx="17" formatCode="#,##0">
                  <c:v>808461</c:v>
                </c:pt>
                <c:pt idx="18" formatCode="#,##0">
                  <c:v>910424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BFD-4799-9F8D-F04B4AF511CE}"/>
            </c:ext>
          </c:extLst>
        </c:ser>
        <c:ser>
          <c:idx val="1"/>
          <c:order val="1"/>
          <c:tx>
            <c:strRef>
              <c:f>'estimación anual visi_comb'!$A$8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41275" cap="rnd">
              <a:solidFill>
                <a:srgbClr val="C3D69B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BBB59">
                  <a:lumMod val="75000"/>
                </a:srgbClr>
              </a:solidFill>
              <a:ln w="9525">
                <a:solidFill>
                  <a:srgbClr val="C3D69B"/>
                </a:solidFill>
              </a:ln>
              <a:effectLst/>
            </c:spPr>
          </c:marker>
          <c:dLbls>
            <c:dLbl>
              <c:idx val="18"/>
              <c:layout>
                <c:manualLayout>
                  <c:x val="-2.2110797729726128E-2"/>
                  <c:y val="-0.1097856772856773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FD-4799-9F8D-F04B4AF511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C3D69B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'estimación anual visi_comb'!$B$3:$T$5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24*</c:v>
                </c:pt>
              </c:strCache>
            </c:strRef>
          </c:cat>
          <c:val>
            <c:numRef>
              <c:f>'estimación anual visi_comb'!$B$8:$T$8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1591233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2462870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BFD-4799-9F8D-F04B4AF511CE}"/>
            </c:ext>
          </c:extLst>
        </c:ser>
        <c:ser>
          <c:idx val="2"/>
          <c:order val="2"/>
          <c:tx>
            <c:strRef>
              <c:f>'estimación anual visi_comb'!$A$11</c:f>
              <c:strCache>
                <c:ptCount val="1"/>
                <c:pt idx="0">
                  <c:v>Visitantes aereos</c:v>
                </c:pt>
              </c:strCache>
            </c:strRef>
          </c:tx>
          <c:spPr>
            <a:ln w="28575" cap="rnd">
              <a:solidFill>
                <a:srgbClr val="FFDA8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DA82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BFD-4799-9F8D-F04B4AF511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D579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val>
            <c:numRef>
              <c:f>'estimación anual visi_comb'!$B$14:$T$14</c:f>
              <c:numCache>
                <c:formatCode>General</c:formatCode>
                <c:ptCount val="19"/>
                <c:pt idx="10" formatCode="#,##0">
                  <c:v>132374</c:v>
                </c:pt>
                <c:pt idx="11" formatCode="#,##0">
                  <c:v>141267</c:v>
                </c:pt>
                <c:pt idx="12" formatCode="#,##0">
                  <c:v>141627</c:v>
                </c:pt>
                <c:pt idx="13" formatCode="#,##0">
                  <c:v>147463</c:v>
                </c:pt>
                <c:pt idx="14" formatCode="#,##0">
                  <c:v>80162</c:v>
                </c:pt>
                <c:pt idx="15" formatCode="#,##0">
                  <c:v>79497</c:v>
                </c:pt>
                <c:pt idx="16" formatCode="#,##0">
                  <c:v>142831</c:v>
                </c:pt>
                <c:pt idx="17" formatCode="#,##0">
                  <c:v>153887</c:v>
                </c:pt>
                <c:pt idx="18" formatCode="#,##0">
                  <c:v>151482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BFD-4799-9F8D-F04B4AF511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200304"/>
        <c:axId val="65209872"/>
      </c:lineChart>
      <c:catAx>
        <c:axId val="6520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65209872"/>
        <c:crosses val="autoZero"/>
        <c:auto val="1"/>
        <c:lblAlgn val="ctr"/>
        <c:lblOffset val="100"/>
        <c:noMultiLvlLbl val="0"/>
      </c:catAx>
      <c:valAx>
        <c:axId val="6520987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65200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Roboto Th" panose="02000000000000000000" pitchFamily="2" charset="0"/>
          <a:ea typeface="Roboto Th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E7D-424C-8661-A3EEFEE51D0E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E7D-424C-8661-A3EEFEE51D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'estimación anual visi_comb'!$L$16:$T$16</c:f>
              <c:numCache>
                <c:formatCode>0%</c:formatCode>
                <c:ptCount val="9"/>
                <c:pt idx="0">
                  <c:v>0.21317107357848666</c:v>
                </c:pt>
                <c:pt idx="1">
                  <c:v>0.19284452691372261</c:v>
                </c:pt>
                <c:pt idx="2">
                  <c:v>0.1994561583209323</c:v>
                </c:pt>
                <c:pt idx="3">
                  <c:v>0.19874122819928133</c:v>
                </c:pt>
                <c:pt idx="4">
                  <c:v>0.19299389234424738</c:v>
                </c:pt>
                <c:pt idx="5">
                  <c:v>0.20033420078646991</c:v>
                </c:pt>
                <c:pt idx="6">
                  <c:v>0.25254502686252778</c:v>
                </c:pt>
                <c:pt idx="7">
                  <c:v>0.31546853727527391</c:v>
                </c:pt>
                <c:pt idx="8">
                  <c:v>0.36385304784837191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E7D-424C-8661-A3EEFEE51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752-4BE6-816A-AD8E78BF62CC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52-4BE6-816A-AD8E78BF6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'estimación anual visi_comb'!$L$17:$T$17</c:f>
              <c:numCache>
                <c:formatCode>0%</c:formatCode>
                <c:ptCount val="9"/>
                <c:pt idx="0">
                  <c:v>6.1438709348036961E-2</c:v>
                </c:pt>
                <c:pt idx="1">
                  <c:v>5.7358691282934138E-2</c:v>
                </c:pt>
                <c:pt idx="2">
                  <c:v>5.4742477243298608E-2</c:v>
                </c:pt>
                <c:pt idx="3">
                  <c:v>5.0473750829175192E-2</c:v>
                </c:pt>
                <c:pt idx="4">
                  <c:v>4.2345779315110028E-2</c:v>
                </c:pt>
                <c:pt idx="5">
                  <c:v>2.8809325441333845E-2</c:v>
                </c:pt>
                <c:pt idx="6">
                  <c:v>4.974460920994983E-2</c:v>
                </c:pt>
                <c:pt idx="7">
                  <c:v>6.0048050302587357E-2</c:v>
                </c:pt>
                <c:pt idx="8">
                  <c:v>6.0540130086824462E-2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752-4BE6-816A-AD8E78BF6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967059163476101E-2"/>
          <c:y val="7.0395761842167504E-2"/>
          <c:w val="0.95968431698331402"/>
          <c:h val="0.82527476213786399"/>
        </c:manualLayout>
      </c:layout>
      <c:doughnut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rgbClr val="C6D9F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D-466F-9CF4-3EDF3D6F6187}"/>
              </c:ext>
            </c:extLst>
          </c:dPt>
          <c:dPt>
            <c:idx val="1"/>
            <c:bubble3D val="0"/>
            <c:spPr>
              <a:solidFill>
                <a:srgbClr val="FFD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0D-466F-9CF4-3EDF3D6F6187}"/>
              </c:ext>
            </c:extLst>
          </c:dPt>
          <c:cat>
            <c:strRef>
              <c:f>nacionalidad!$D$2:$D$4</c:f>
              <c:strCache>
                <c:ptCount val="3"/>
                <c:pt idx="0">
                  <c:v>Nacional</c:v>
                </c:pt>
                <c:pt idx="1">
                  <c:v>Extranjer</c:v>
                </c:pt>
                <c:pt idx="2">
                  <c:v>Total</c:v>
                </c:pt>
              </c:strCache>
            </c:strRef>
          </c:cat>
          <c:val>
            <c:numRef>
              <c:f>nacionalidad!$G$2:$G$3</c:f>
              <c:numCache>
                <c:formatCode>0%</c:formatCode>
                <c:ptCount val="2"/>
                <c:pt idx="0">
                  <c:v>0.87027605982794964</c:v>
                </c:pt>
                <c:pt idx="1">
                  <c:v>0.12972394017205033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0D-466F-9CF4-3EDF3D6F61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3"/>
        <c:holeSize val="63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5FEE-4607-8695-0E85B0EF8077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EE-4607-8695-0E85B0EF80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'Visitantes anuales'!$D$11:$U$11</c:f>
              <c:numCache>
                <c:formatCode>0.0%</c:formatCode>
                <c:ptCount val="18"/>
                <c:pt idx="0">
                  <c:v>-1.1853852202888055E-2</c:v>
                </c:pt>
                <c:pt idx="1">
                  <c:v>4.6697675770041913E-2</c:v>
                </c:pt>
                <c:pt idx="2">
                  <c:v>0.13625024964355911</c:v>
                </c:pt>
                <c:pt idx="3">
                  <c:v>8.8401100746838407E-2</c:v>
                </c:pt>
                <c:pt idx="4">
                  <c:v>-3.4610127895608453E-2</c:v>
                </c:pt>
                <c:pt idx="5">
                  <c:v>2.77291222631273E-2</c:v>
                </c:pt>
                <c:pt idx="6">
                  <c:v>9.5738336246168856E-2</c:v>
                </c:pt>
                <c:pt idx="7">
                  <c:v>0.10230474742984959</c:v>
                </c:pt>
                <c:pt idx="8">
                  <c:v>3.1182896962513612E-2</c:v>
                </c:pt>
                <c:pt idx="9">
                  <c:v>8.7132792399954986E-2</c:v>
                </c:pt>
                <c:pt idx="10">
                  <c:v>0.14309119685134389</c:v>
                </c:pt>
                <c:pt idx="11">
                  <c:v>5.0461453507493294E-2</c:v>
                </c:pt>
                <c:pt idx="12">
                  <c:v>0.12926502135554568</c:v>
                </c:pt>
                <c:pt idx="13">
                  <c:v>-0.35205084375635359</c:v>
                </c:pt>
                <c:pt idx="14">
                  <c:v>0.45767006826079193</c:v>
                </c:pt>
                <c:pt idx="15">
                  <c:v>4.0540055714626884E-2</c:v>
                </c:pt>
                <c:pt idx="16">
                  <c:v>-0.10746230086449068</c:v>
                </c:pt>
                <c:pt idx="17">
                  <c:v>-2.3629479644956885E-2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FEE-4607-8695-0E85B0EF8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690507030389247"/>
          <c:y val="0.12661970740141656"/>
          <c:w val="0.54697822923571593"/>
          <c:h val="0.8657695113520560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nacionalidad!$E$9</c:f>
              <c:strCache>
                <c:ptCount val="1"/>
                <c:pt idx="0">
                  <c:v>Nacional</c:v>
                </c:pt>
              </c:strCache>
            </c:strRef>
          </c:tx>
          <c:spPr>
            <a:solidFill>
              <a:srgbClr val="C6D9F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32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nacionalidad!$D$10:$D$24</c:f>
              <c:strCache>
                <c:ptCount val="15"/>
                <c:pt idx="0">
                  <c:v>2024*</c:v>
                </c:pt>
                <c:pt idx="1">
                  <c:v>2023</c:v>
                </c:pt>
                <c:pt idx="2">
                  <c:v>2022</c:v>
                </c:pt>
                <c:pt idx="3">
                  <c:v>2021</c:v>
                </c:pt>
                <c:pt idx="4">
                  <c:v>2020</c:v>
                </c:pt>
                <c:pt idx="5">
                  <c:v>2019</c:v>
                </c:pt>
                <c:pt idx="6">
                  <c:v>2018</c:v>
                </c:pt>
                <c:pt idx="7">
                  <c:v>2017</c:v>
                </c:pt>
                <c:pt idx="8">
                  <c:v>2016</c:v>
                </c:pt>
                <c:pt idx="9">
                  <c:v>2015</c:v>
                </c:pt>
                <c:pt idx="10">
                  <c:v>2014</c:v>
                </c:pt>
                <c:pt idx="11">
                  <c:v>2013</c:v>
                </c:pt>
                <c:pt idx="12">
                  <c:v>2012</c:v>
                </c:pt>
                <c:pt idx="13">
                  <c:v>2011</c:v>
                </c:pt>
                <c:pt idx="14">
                  <c:v>2010</c:v>
                </c:pt>
              </c:strCache>
            </c:strRef>
          </c:cat>
          <c:val>
            <c:numRef>
              <c:f>nacionalidad!$E$10:$E$24</c:f>
              <c:numCache>
                <c:formatCode>0%</c:formatCode>
                <c:ptCount val="15"/>
                <c:pt idx="0">
                  <c:v>0.87027605982794964</c:v>
                </c:pt>
                <c:pt idx="1">
                  <c:v>0.81474099310462156</c:v>
                </c:pt>
                <c:pt idx="2">
                  <c:v>0.87</c:v>
                </c:pt>
                <c:pt idx="3">
                  <c:v>0.78</c:v>
                </c:pt>
                <c:pt idx="4">
                  <c:v>0.73</c:v>
                </c:pt>
                <c:pt idx="5">
                  <c:v>0.75</c:v>
                </c:pt>
                <c:pt idx="6">
                  <c:v>0.68</c:v>
                </c:pt>
                <c:pt idx="7">
                  <c:v>0.77</c:v>
                </c:pt>
                <c:pt idx="8">
                  <c:v>0.89</c:v>
                </c:pt>
                <c:pt idx="9">
                  <c:v>0.86</c:v>
                </c:pt>
                <c:pt idx="10">
                  <c:v>0.84</c:v>
                </c:pt>
                <c:pt idx="11">
                  <c:v>0.81</c:v>
                </c:pt>
                <c:pt idx="12">
                  <c:v>0.79</c:v>
                </c:pt>
                <c:pt idx="13">
                  <c:v>0.76</c:v>
                </c:pt>
                <c:pt idx="14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E9-43DD-868D-94DBF2FB1934}"/>
            </c:ext>
          </c:extLst>
        </c:ser>
        <c:ser>
          <c:idx val="1"/>
          <c:order val="1"/>
          <c:tx>
            <c:strRef>
              <c:f>nacionalidad!$F$9</c:f>
              <c:strCache>
                <c:ptCount val="1"/>
                <c:pt idx="0">
                  <c:v>Extranjero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32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nacionalidad!$D$10:$D$24</c:f>
              <c:strCache>
                <c:ptCount val="15"/>
                <c:pt idx="0">
                  <c:v>2024*</c:v>
                </c:pt>
                <c:pt idx="1">
                  <c:v>2023</c:v>
                </c:pt>
                <c:pt idx="2">
                  <c:v>2022</c:v>
                </c:pt>
                <c:pt idx="3">
                  <c:v>2021</c:v>
                </c:pt>
                <c:pt idx="4">
                  <c:v>2020</c:v>
                </c:pt>
                <c:pt idx="5">
                  <c:v>2019</c:v>
                </c:pt>
                <c:pt idx="6">
                  <c:v>2018</c:v>
                </c:pt>
                <c:pt idx="7">
                  <c:v>2017</c:v>
                </c:pt>
                <c:pt idx="8">
                  <c:v>2016</c:v>
                </c:pt>
                <c:pt idx="9">
                  <c:v>2015</c:v>
                </c:pt>
                <c:pt idx="10">
                  <c:v>2014</c:v>
                </c:pt>
                <c:pt idx="11">
                  <c:v>2013</c:v>
                </c:pt>
                <c:pt idx="12">
                  <c:v>2012</c:v>
                </c:pt>
                <c:pt idx="13">
                  <c:v>2011</c:v>
                </c:pt>
                <c:pt idx="14">
                  <c:v>2010</c:v>
                </c:pt>
              </c:strCache>
            </c:strRef>
          </c:cat>
          <c:val>
            <c:numRef>
              <c:f>nacionalidad!$F$10:$F$24</c:f>
              <c:numCache>
                <c:formatCode>0%</c:formatCode>
                <c:ptCount val="15"/>
                <c:pt idx="0">
                  <c:v>0.12972394017205033</c:v>
                </c:pt>
                <c:pt idx="1">
                  <c:v>0.18525900689537841</c:v>
                </c:pt>
                <c:pt idx="2">
                  <c:v>0.13</c:v>
                </c:pt>
                <c:pt idx="3">
                  <c:v>0.22</c:v>
                </c:pt>
                <c:pt idx="4">
                  <c:v>0.27</c:v>
                </c:pt>
                <c:pt idx="5">
                  <c:v>0.25</c:v>
                </c:pt>
                <c:pt idx="6">
                  <c:v>0.32</c:v>
                </c:pt>
                <c:pt idx="7">
                  <c:v>0.23</c:v>
                </c:pt>
                <c:pt idx="8">
                  <c:v>0.11</c:v>
                </c:pt>
                <c:pt idx="9">
                  <c:v>0.14000000000000001</c:v>
                </c:pt>
                <c:pt idx="10">
                  <c:v>0.16</c:v>
                </c:pt>
                <c:pt idx="11">
                  <c:v>0.19</c:v>
                </c:pt>
                <c:pt idx="12">
                  <c:v>0.21</c:v>
                </c:pt>
                <c:pt idx="13">
                  <c:v>0.24</c:v>
                </c:pt>
                <c:pt idx="14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E9-43DD-868D-94DBF2FB193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2123269192"/>
        <c:axId val="2123272808"/>
      </c:barChart>
      <c:catAx>
        <c:axId val="2123269192"/>
        <c:scaling>
          <c:orientation val="maxMin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anchor="ctr" anchorCtr="1"/>
          <a:lstStyle/>
          <a:p>
            <a:pPr algn="r">
              <a:defRPr sz="2800">
                <a:latin typeface="Roboto Th" panose="02000000000000000000" pitchFamily="2" charset="0"/>
                <a:ea typeface="Roboto Th" panose="02000000000000000000" pitchFamily="2" charset="0"/>
              </a:defRPr>
            </a:pPr>
            <a:endParaRPr lang="es-MX"/>
          </a:p>
        </c:txPr>
        <c:crossAx val="2123272808"/>
        <c:crosses val="autoZero"/>
        <c:auto val="1"/>
        <c:lblAlgn val="ctr"/>
        <c:lblOffset val="100"/>
        <c:noMultiLvlLbl val="0"/>
      </c:catAx>
      <c:valAx>
        <c:axId val="2123272808"/>
        <c:scaling>
          <c:orientation val="minMax"/>
          <c:max val="1"/>
        </c:scaling>
        <c:delete val="0"/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bg1">
                    <a:lumMod val="75000"/>
                  </a:schemeClr>
                </a:solidFill>
              </a:defRPr>
            </a:pPr>
            <a:endParaRPr lang="es-MX"/>
          </a:p>
        </c:txPr>
        <c:crossAx val="2123269192"/>
        <c:crosses val="autoZero"/>
        <c:crossBetween val="between"/>
        <c:majorUnit val="0.5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800" b="0" i="0">
          <a:latin typeface="Roboto Lt" pitchFamily="2" charset="0"/>
          <a:ea typeface="Roboto Lt" pitchFamily="2" charset="0"/>
        </a:defRPr>
      </a:pPr>
      <a:endParaRPr lang="es-MX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nacionalidad!$S$81</c:f>
              <c:strCache>
                <c:ptCount val="1"/>
                <c:pt idx="0">
                  <c:v>Nacionales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nacionalidad!$R$83:$R$86</c:f>
              <c:strCache>
                <c:ptCount val="4"/>
                <c:pt idx="0">
                  <c:v>General</c:v>
                </c:pt>
                <c:pt idx="1">
                  <c:v>  5 estrellas</c:v>
                </c:pt>
                <c:pt idx="2">
                  <c:v>  4 estrellas</c:v>
                </c:pt>
                <c:pt idx="3">
                  <c:v>  3 estrellas</c:v>
                </c:pt>
              </c:strCache>
            </c:strRef>
          </c:cat>
          <c:val>
            <c:numRef>
              <c:f>nacionalidad!$S$83:$S$86</c:f>
              <c:numCache>
                <c:formatCode>0%</c:formatCode>
                <c:ptCount val="4"/>
                <c:pt idx="0">
                  <c:v>0.87027605982794964</c:v>
                </c:pt>
                <c:pt idx="1">
                  <c:v>0.80570575519186538</c:v>
                </c:pt>
                <c:pt idx="2">
                  <c:v>0.89443836292741685</c:v>
                </c:pt>
                <c:pt idx="3">
                  <c:v>0.9912689729110522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49-4D4B-A3F5-906A40B06A05}"/>
            </c:ext>
          </c:extLst>
        </c:ser>
        <c:ser>
          <c:idx val="1"/>
          <c:order val="1"/>
          <c:tx>
            <c:strRef>
              <c:f>nacionalidad!$T$81</c:f>
              <c:strCache>
                <c:ptCount val="1"/>
                <c:pt idx="0">
                  <c:v>Extranjeros</c:v>
                </c:pt>
              </c:strCache>
            </c:strRef>
          </c:tx>
          <c:spPr>
            <a:solidFill>
              <a:srgbClr val="FFD5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nacionalidad!$R$83:$R$86</c:f>
              <c:strCache>
                <c:ptCount val="4"/>
                <c:pt idx="0">
                  <c:v>General</c:v>
                </c:pt>
                <c:pt idx="1">
                  <c:v>  5 estrellas</c:v>
                </c:pt>
                <c:pt idx="2">
                  <c:v>  4 estrellas</c:v>
                </c:pt>
                <c:pt idx="3">
                  <c:v>  3 estrellas</c:v>
                </c:pt>
              </c:strCache>
            </c:strRef>
          </c:cat>
          <c:val>
            <c:numRef>
              <c:f>nacionalidad!$T$83:$T$86</c:f>
              <c:numCache>
                <c:formatCode>0%</c:formatCode>
                <c:ptCount val="4"/>
                <c:pt idx="0">
                  <c:v>0.12972394017205033</c:v>
                </c:pt>
                <c:pt idx="1">
                  <c:v>0.19429424480813456</c:v>
                </c:pt>
                <c:pt idx="2">
                  <c:v>0.10556163707258316</c:v>
                </c:pt>
                <c:pt idx="3">
                  <c:v>8.7310270889477976E-3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49-4D4B-A3F5-906A40B06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273256384"/>
        <c:axId val="1288233392"/>
      </c:barChart>
      <c:catAx>
        <c:axId val="1273256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9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288233392"/>
        <c:crosses val="autoZero"/>
        <c:auto val="1"/>
        <c:lblAlgn val="ctr"/>
        <c:lblOffset val="100"/>
        <c:noMultiLvlLbl val="0"/>
      </c:catAx>
      <c:valAx>
        <c:axId val="1288233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9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273256384"/>
        <c:crosses val="autoZero"/>
        <c:crossBetween val="between"/>
        <c:majorUnit val="0.5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3674678618424403E-2"/>
          <c:y val="6.56736400510739E-2"/>
          <c:w val="0.90978522433053477"/>
          <c:h val="0.79033420937194898"/>
        </c:manualLayout>
      </c:layout>
      <c:lineChart>
        <c:grouping val="standard"/>
        <c:varyColors val="0"/>
        <c:ser>
          <c:idx val="0"/>
          <c:order val="0"/>
          <c:tx>
            <c:strRef>
              <c:f>'cuartos disponibles'!$C$6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38100" cmpd="sng">
              <a:solidFill>
                <a:srgbClr val="FECC66"/>
              </a:solidFill>
            </a:ln>
            <a:effectLst/>
          </c:spPr>
          <c:marker>
            <c:symbol val="circle"/>
            <c:size val="5"/>
            <c:spPr>
              <a:solidFill>
                <a:srgbClr val="FECC66"/>
              </a:solidFill>
              <a:ln w="50800" cmpd="sng">
                <a:solidFill>
                  <a:srgbClr val="FECC66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FDC-4AA9-AC3F-43989E3E036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DC-4AA9-AC3F-43989E3E036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FDC-4AA9-AC3F-43989E3E036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DC-4AA9-AC3F-43989E3E036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FDC-4AA9-AC3F-43989E3E036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FDC-4AA9-AC3F-43989E3E036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FDC-4AA9-AC3F-43989E3E036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FDC-4AA9-AC3F-43989E3E036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FDC-4AA9-AC3F-43989E3E036C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FDC-4AA9-AC3F-43989E3E036C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FDC-4AA9-AC3F-43989E3E036C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FDC-4AA9-AC3F-43989E3E036C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FDC-4AA9-AC3F-43989E3E036C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FDC-4AA9-AC3F-43989E3E036C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FDC-4AA9-AC3F-43989E3E036C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FDC-4AA9-AC3F-43989E3E036C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FDC-4AA9-AC3F-43989E3E036C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FDC-4AA9-AC3F-43989E3E036C}"/>
                </c:ext>
              </c:extLst>
            </c:dLbl>
            <c:dLbl>
              <c:idx val="18"/>
              <c:layout>
                <c:manualLayout>
                  <c:x val="-2.1407652115675836E-2"/>
                  <c:y val="-8.1177731035477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FDC-4AA9-AC3F-43989E3E03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0" i="0">
                    <a:solidFill>
                      <a:srgbClr val="000000"/>
                    </a:solidFill>
                    <a:latin typeface="Roboto Th" pitchFamily="2" charset="0"/>
                    <a:ea typeface="Roboto Th" pitchFamily="2" charset="0"/>
                    <a:cs typeface="Roboto Lt" panose="02000000000000000000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'cuartos disponibles'!$D$5:$V$5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'cuartos disponibles'!$D$6:$V$6</c:f>
              <c:numCache>
                <c:formatCode>#,##0</c:formatCode>
                <c:ptCount val="19"/>
                <c:pt idx="0">
                  <c:v>8123</c:v>
                </c:pt>
                <c:pt idx="1">
                  <c:v>8252</c:v>
                </c:pt>
                <c:pt idx="2">
                  <c:v>8623</c:v>
                </c:pt>
                <c:pt idx="3">
                  <c:v>8994</c:v>
                </c:pt>
                <c:pt idx="4">
                  <c:v>9111</c:v>
                </c:pt>
                <c:pt idx="5">
                  <c:v>9143</c:v>
                </c:pt>
                <c:pt idx="6">
                  <c:v>9217</c:v>
                </c:pt>
                <c:pt idx="7">
                  <c:v>9086</c:v>
                </c:pt>
                <c:pt idx="8">
                  <c:v>9122</c:v>
                </c:pt>
                <c:pt idx="9">
                  <c:v>9145</c:v>
                </c:pt>
                <c:pt idx="10">
                  <c:v>9357</c:v>
                </c:pt>
                <c:pt idx="11">
                  <c:v>9974</c:v>
                </c:pt>
                <c:pt idx="12">
                  <c:v>9552</c:v>
                </c:pt>
                <c:pt idx="13">
                  <c:v>9859</c:v>
                </c:pt>
                <c:pt idx="14">
                  <c:v>9304</c:v>
                </c:pt>
                <c:pt idx="15">
                  <c:v>9889</c:v>
                </c:pt>
                <c:pt idx="16">
                  <c:v>9562</c:v>
                </c:pt>
                <c:pt idx="17">
                  <c:v>9844</c:v>
                </c:pt>
                <c:pt idx="18">
                  <c:v>10093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DFDC-4AA9-AC3F-43989E3E036C}"/>
            </c:ext>
          </c:extLst>
        </c:ser>
        <c:ser>
          <c:idx val="1"/>
          <c:order val="1"/>
          <c:tx>
            <c:strRef>
              <c:f>'cuartos disponibles'!$C$7</c:f>
              <c:strCache>
                <c:ptCount val="1"/>
                <c:pt idx="0">
                  <c:v>  5 estrellas</c:v>
                </c:pt>
              </c:strCache>
            </c:strRef>
          </c:tx>
          <c:spPr>
            <a:ln w="38100">
              <a:solidFill>
                <a:srgbClr val="C6D9F1"/>
              </a:solidFill>
            </a:ln>
            <a:effectLst/>
          </c:spPr>
          <c:marker>
            <c:symbol val="circle"/>
            <c:size val="5"/>
            <c:spPr>
              <a:solidFill>
                <a:srgbClr val="7099CA"/>
              </a:solidFill>
              <a:ln w="50800">
                <a:solidFill>
                  <a:srgbClr val="7099CA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FDC-4AA9-AC3F-43989E3E036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FDC-4AA9-AC3F-43989E3E036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FDC-4AA9-AC3F-43989E3E036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FDC-4AA9-AC3F-43989E3E036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DFDC-4AA9-AC3F-43989E3E036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FDC-4AA9-AC3F-43989E3E036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DFDC-4AA9-AC3F-43989E3E036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FDC-4AA9-AC3F-43989E3E036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DFDC-4AA9-AC3F-43989E3E036C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DFDC-4AA9-AC3F-43989E3E036C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DFDC-4AA9-AC3F-43989E3E036C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DFDC-4AA9-AC3F-43989E3E036C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DFDC-4AA9-AC3F-43989E3E036C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DFDC-4AA9-AC3F-43989E3E036C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DFDC-4AA9-AC3F-43989E3E036C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DFDC-4AA9-AC3F-43989E3E036C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DFDC-4AA9-AC3F-43989E3E036C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DFDC-4AA9-AC3F-43989E3E036C}"/>
                </c:ext>
              </c:extLst>
            </c:dLbl>
            <c:dLbl>
              <c:idx val="18"/>
              <c:layout>
                <c:manualLayout>
                  <c:x val="-3.0962882975218872E-2"/>
                  <c:y val="-6.12804960708772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DFDC-4AA9-AC3F-43989E3E03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0" i="0">
                    <a:latin typeface="Roboto Th" pitchFamily="2" charset="0"/>
                    <a:ea typeface="Roboto Th" pitchFamily="2" charset="0"/>
                    <a:cs typeface="Roboto Lt" panose="02000000000000000000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'cuartos disponibles'!$D$5:$V$5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'cuartos disponibles'!$D$7:$V$7</c:f>
              <c:numCache>
                <c:formatCode>#,##0</c:formatCode>
                <c:ptCount val="19"/>
                <c:pt idx="0">
                  <c:v>3185</c:v>
                </c:pt>
                <c:pt idx="1">
                  <c:v>3307</c:v>
                </c:pt>
                <c:pt idx="2">
                  <c:v>3548</c:v>
                </c:pt>
                <c:pt idx="3">
                  <c:v>4159</c:v>
                </c:pt>
                <c:pt idx="4">
                  <c:v>4064</c:v>
                </c:pt>
                <c:pt idx="5">
                  <c:v>4087</c:v>
                </c:pt>
                <c:pt idx="6">
                  <c:v>4167</c:v>
                </c:pt>
                <c:pt idx="7">
                  <c:v>4020</c:v>
                </c:pt>
                <c:pt idx="8">
                  <c:v>4055</c:v>
                </c:pt>
                <c:pt idx="9">
                  <c:v>4062</c:v>
                </c:pt>
                <c:pt idx="10">
                  <c:v>4201</c:v>
                </c:pt>
                <c:pt idx="11">
                  <c:v>4499</c:v>
                </c:pt>
                <c:pt idx="12">
                  <c:v>4045</c:v>
                </c:pt>
                <c:pt idx="13">
                  <c:v>4352</c:v>
                </c:pt>
                <c:pt idx="14">
                  <c:v>4230</c:v>
                </c:pt>
                <c:pt idx="15">
                  <c:v>4369</c:v>
                </c:pt>
                <c:pt idx="16">
                  <c:v>4510</c:v>
                </c:pt>
                <c:pt idx="17">
                  <c:v>4648</c:v>
                </c:pt>
                <c:pt idx="18">
                  <c:v>4648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DFDC-4AA9-AC3F-43989E3E036C}"/>
            </c:ext>
          </c:extLst>
        </c:ser>
        <c:ser>
          <c:idx val="2"/>
          <c:order val="2"/>
          <c:tx>
            <c:strRef>
              <c:f>'cuartos disponibles'!$C$8</c:f>
              <c:strCache>
                <c:ptCount val="1"/>
                <c:pt idx="0">
                  <c:v>  4 estrellas</c:v>
                </c:pt>
              </c:strCache>
            </c:strRef>
          </c:tx>
          <c:spPr>
            <a:ln w="38100">
              <a:solidFill>
                <a:srgbClr val="C3D69B"/>
              </a:solidFill>
            </a:ln>
          </c:spPr>
          <c:marker>
            <c:symbol val="circle"/>
            <c:size val="5"/>
            <c:spPr>
              <a:solidFill>
                <a:srgbClr val="7CBF33"/>
              </a:solidFill>
              <a:ln w="50800" cmpd="sng">
                <a:solidFill>
                  <a:srgbClr val="7CBF33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DFDC-4AA9-AC3F-43989E3E036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DFDC-4AA9-AC3F-43989E3E036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DFDC-4AA9-AC3F-43989E3E036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DFDC-4AA9-AC3F-43989E3E036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DFDC-4AA9-AC3F-43989E3E036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DFDC-4AA9-AC3F-43989E3E036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DFDC-4AA9-AC3F-43989E3E036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DFDC-4AA9-AC3F-43989E3E036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DFDC-4AA9-AC3F-43989E3E036C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DFDC-4AA9-AC3F-43989E3E036C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DFDC-4AA9-AC3F-43989E3E036C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DFDC-4AA9-AC3F-43989E3E036C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DFDC-4AA9-AC3F-43989E3E036C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DFDC-4AA9-AC3F-43989E3E036C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DFDC-4AA9-AC3F-43989E3E036C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DFDC-4AA9-AC3F-43989E3E036C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DFDC-4AA9-AC3F-43989E3E036C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DFDC-4AA9-AC3F-43989E3E036C}"/>
                </c:ext>
              </c:extLst>
            </c:dLbl>
            <c:dLbl>
              <c:idx val="18"/>
              <c:layout>
                <c:manualLayout>
                  <c:x val="-3.4946170959568389E-2"/>
                  <c:y val="6.04296890373757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DFDC-4AA9-AC3F-43989E3E03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" pitchFamily="2" charset="0"/>
                    <a:ea typeface="Roboto Th" pitchFamily="2" charset="0"/>
                    <a:cs typeface="Roboto Lt" panose="02000000000000000000" pitchFamily="2" charset="0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disponibles'!$D$5:$V$5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'cuartos disponibles'!$D$8:$V$8</c:f>
              <c:numCache>
                <c:formatCode>#,##0</c:formatCode>
                <c:ptCount val="19"/>
                <c:pt idx="0">
                  <c:v>2759</c:v>
                </c:pt>
                <c:pt idx="1">
                  <c:v>2757</c:v>
                </c:pt>
                <c:pt idx="2">
                  <c:v>2848</c:v>
                </c:pt>
                <c:pt idx="3">
                  <c:v>2564</c:v>
                </c:pt>
                <c:pt idx="4">
                  <c:v>2775</c:v>
                </c:pt>
                <c:pt idx="5">
                  <c:v>2783</c:v>
                </c:pt>
                <c:pt idx="6">
                  <c:v>2778</c:v>
                </c:pt>
                <c:pt idx="7">
                  <c:v>2787</c:v>
                </c:pt>
                <c:pt idx="8">
                  <c:v>2788</c:v>
                </c:pt>
                <c:pt idx="9">
                  <c:v>2804</c:v>
                </c:pt>
                <c:pt idx="10">
                  <c:v>2877</c:v>
                </c:pt>
                <c:pt idx="11">
                  <c:v>3234</c:v>
                </c:pt>
                <c:pt idx="12">
                  <c:v>3266</c:v>
                </c:pt>
                <c:pt idx="13">
                  <c:v>3266</c:v>
                </c:pt>
                <c:pt idx="14">
                  <c:v>3266</c:v>
                </c:pt>
                <c:pt idx="15">
                  <c:v>3279</c:v>
                </c:pt>
                <c:pt idx="16">
                  <c:v>3240</c:v>
                </c:pt>
                <c:pt idx="17">
                  <c:v>3240</c:v>
                </c:pt>
                <c:pt idx="18">
                  <c:v>3260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A-DFDC-4AA9-AC3F-43989E3E03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24896"/>
        <c:axId val="35026432"/>
      </c:lineChart>
      <c:catAx>
        <c:axId val="350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35026432"/>
        <c:crosses val="autoZero"/>
        <c:auto val="1"/>
        <c:lblAlgn val="ctr"/>
        <c:lblOffset val="100"/>
        <c:noMultiLvlLbl val="0"/>
      </c:catAx>
      <c:valAx>
        <c:axId val="35026432"/>
        <c:scaling>
          <c:orientation val="minMax"/>
          <c:max val="12000"/>
          <c:min val="2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 b="0" i="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35024896"/>
        <c:crosses val="autoZero"/>
        <c:crossBetween val="between"/>
        <c:majorUnit val="2000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3674678618424403E-2"/>
          <c:y val="6.56736400510739E-2"/>
          <c:w val="0.90978522433053477"/>
          <c:h val="0.79033420937194898"/>
        </c:manualLayout>
      </c:layout>
      <c:lineChart>
        <c:grouping val="standard"/>
        <c:varyColors val="0"/>
        <c:ser>
          <c:idx val="0"/>
          <c:order val="0"/>
          <c:tx>
            <c:strRef>
              <c:f>'cuartos disponibles'!$C$6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38100" cmpd="sng">
              <a:solidFill>
                <a:srgbClr val="FECC66"/>
              </a:solidFill>
            </a:ln>
            <a:effectLst/>
          </c:spPr>
          <c:marker>
            <c:symbol val="circle"/>
            <c:size val="5"/>
            <c:spPr>
              <a:solidFill>
                <a:srgbClr val="FECC66"/>
              </a:solidFill>
              <a:ln w="50800" cmpd="sng">
                <a:solidFill>
                  <a:srgbClr val="FECC66"/>
                </a:solidFill>
              </a:ln>
              <a:effectLst/>
            </c:spPr>
          </c:marker>
          <c:dLbls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6E-4310-A815-9884439422DB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E-4310-A815-9884439422DB}"/>
                </c:ext>
              </c:extLst>
            </c:dLbl>
            <c:dLbl>
              <c:idx val="1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6E-4310-A815-9884439422DB}"/>
                </c:ext>
              </c:extLst>
            </c:dLbl>
            <c:dLbl>
              <c:idx val="1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6E-4310-A815-9884439422DB}"/>
                </c:ext>
              </c:extLst>
            </c:dLbl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6E-4310-A815-9884439422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600"/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disponibles'!$D$5:$V$5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'cuartos disponibles'!$D$6:$V$6</c:f>
              <c:numCache>
                <c:formatCode>#,##0</c:formatCode>
                <c:ptCount val="19"/>
                <c:pt idx="0">
                  <c:v>8123</c:v>
                </c:pt>
                <c:pt idx="1">
                  <c:v>8252</c:v>
                </c:pt>
                <c:pt idx="2">
                  <c:v>8623</c:v>
                </c:pt>
                <c:pt idx="3">
                  <c:v>8994</c:v>
                </c:pt>
                <c:pt idx="4">
                  <c:v>9111</c:v>
                </c:pt>
                <c:pt idx="5">
                  <c:v>9143</c:v>
                </c:pt>
                <c:pt idx="6">
                  <c:v>9217</c:v>
                </c:pt>
                <c:pt idx="7">
                  <c:v>9086</c:v>
                </c:pt>
                <c:pt idx="8">
                  <c:v>9122</c:v>
                </c:pt>
                <c:pt idx="9">
                  <c:v>9145</c:v>
                </c:pt>
                <c:pt idx="10">
                  <c:v>9357</c:v>
                </c:pt>
                <c:pt idx="11">
                  <c:v>9974</c:v>
                </c:pt>
                <c:pt idx="12">
                  <c:v>9552</c:v>
                </c:pt>
                <c:pt idx="13">
                  <c:v>9859</c:v>
                </c:pt>
                <c:pt idx="14">
                  <c:v>9304</c:v>
                </c:pt>
                <c:pt idx="15">
                  <c:v>9889</c:v>
                </c:pt>
                <c:pt idx="16">
                  <c:v>9562</c:v>
                </c:pt>
                <c:pt idx="17">
                  <c:v>9844</c:v>
                </c:pt>
                <c:pt idx="18">
                  <c:v>10093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76E-4310-A815-9884439422DB}"/>
            </c:ext>
          </c:extLst>
        </c:ser>
        <c:ser>
          <c:idx val="1"/>
          <c:order val="1"/>
          <c:tx>
            <c:strRef>
              <c:f>'cuartos disponibles'!$C$7</c:f>
              <c:strCache>
                <c:ptCount val="1"/>
                <c:pt idx="0">
                  <c:v>  5 estrellas</c:v>
                </c:pt>
              </c:strCache>
            </c:strRef>
          </c:tx>
          <c:spPr>
            <a:ln w="38100">
              <a:solidFill>
                <a:srgbClr val="C6D9F1"/>
              </a:solidFill>
            </a:ln>
            <a:effectLst/>
          </c:spPr>
          <c:marker>
            <c:symbol val="circle"/>
            <c:size val="5"/>
            <c:spPr>
              <a:solidFill>
                <a:srgbClr val="7099CA"/>
              </a:solidFill>
              <a:ln w="50800">
                <a:solidFill>
                  <a:srgbClr val="7099CA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600"/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disponibles'!$D$5:$V$5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'cuartos disponibles'!$D$7:$V$7</c:f>
              <c:numCache>
                <c:formatCode>#,##0</c:formatCode>
                <c:ptCount val="19"/>
                <c:pt idx="0">
                  <c:v>3185</c:v>
                </c:pt>
                <c:pt idx="1">
                  <c:v>3307</c:v>
                </c:pt>
                <c:pt idx="2">
                  <c:v>3548</c:v>
                </c:pt>
                <c:pt idx="3">
                  <c:v>4159</c:v>
                </c:pt>
                <c:pt idx="4">
                  <c:v>4064</c:v>
                </c:pt>
                <c:pt idx="5">
                  <c:v>4087</c:v>
                </c:pt>
                <c:pt idx="6">
                  <c:v>4167</c:v>
                </c:pt>
                <c:pt idx="7">
                  <c:v>4020</c:v>
                </c:pt>
                <c:pt idx="8">
                  <c:v>4055</c:v>
                </c:pt>
                <c:pt idx="9">
                  <c:v>4062</c:v>
                </c:pt>
                <c:pt idx="10">
                  <c:v>4201</c:v>
                </c:pt>
                <c:pt idx="11">
                  <c:v>4499</c:v>
                </c:pt>
                <c:pt idx="12">
                  <c:v>4045</c:v>
                </c:pt>
                <c:pt idx="13">
                  <c:v>4352</c:v>
                </c:pt>
                <c:pt idx="14">
                  <c:v>4230</c:v>
                </c:pt>
                <c:pt idx="15">
                  <c:v>4369</c:v>
                </c:pt>
                <c:pt idx="16">
                  <c:v>4510</c:v>
                </c:pt>
                <c:pt idx="17">
                  <c:v>4648</c:v>
                </c:pt>
                <c:pt idx="18">
                  <c:v>4648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76E-4310-A815-9884439422DB}"/>
            </c:ext>
          </c:extLst>
        </c:ser>
        <c:ser>
          <c:idx val="2"/>
          <c:order val="2"/>
          <c:tx>
            <c:strRef>
              <c:f>'cuartos disponibles'!$C$8</c:f>
              <c:strCache>
                <c:ptCount val="1"/>
                <c:pt idx="0">
                  <c:v>  4 estrellas</c:v>
                </c:pt>
              </c:strCache>
            </c:strRef>
          </c:tx>
          <c:spPr>
            <a:ln w="38100">
              <a:solidFill>
                <a:srgbClr val="C3D69B"/>
              </a:solidFill>
            </a:ln>
          </c:spPr>
          <c:marker>
            <c:symbol val="circle"/>
            <c:size val="5"/>
            <c:spPr>
              <a:solidFill>
                <a:srgbClr val="7CBF33"/>
              </a:solidFill>
              <a:ln w="50800" cmpd="sng">
                <a:solidFill>
                  <a:srgbClr val="7CBF3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600"/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disponibles'!$D$5:$V$5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'cuartos disponibles'!$D$8:$V$8</c:f>
              <c:numCache>
                <c:formatCode>#,##0</c:formatCode>
                <c:ptCount val="19"/>
                <c:pt idx="0">
                  <c:v>2759</c:v>
                </c:pt>
                <c:pt idx="1">
                  <c:v>2757</c:v>
                </c:pt>
                <c:pt idx="2">
                  <c:v>2848</c:v>
                </c:pt>
                <c:pt idx="3">
                  <c:v>2564</c:v>
                </c:pt>
                <c:pt idx="4">
                  <c:v>2775</c:v>
                </c:pt>
                <c:pt idx="5">
                  <c:v>2783</c:v>
                </c:pt>
                <c:pt idx="6">
                  <c:v>2778</c:v>
                </c:pt>
                <c:pt idx="7">
                  <c:v>2787</c:v>
                </c:pt>
                <c:pt idx="8">
                  <c:v>2788</c:v>
                </c:pt>
                <c:pt idx="9">
                  <c:v>2804</c:v>
                </c:pt>
                <c:pt idx="10">
                  <c:v>2877</c:v>
                </c:pt>
                <c:pt idx="11">
                  <c:v>3234</c:v>
                </c:pt>
                <c:pt idx="12">
                  <c:v>3266</c:v>
                </c:pt>
                <c:pt idx="13">
                  <c:v>3266</c:v>
                </c:pt>
                <c:pt idx="14">
                  <c:v>3266</c:v>
                </c:pt>
                <c:pt idx="15">
                  <c:v>3279</c:v>
                </c:pt>
                <c:pt idx="16">
                  <c:v>3240</c:v>
                </c:pt>
                <c:pt idx="17">
                  <c:v>3240</c:v>
                </c:pt>
                <c:pt idx="18">
                  <c:v>3260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76E-4310-A815-9884439422DB}"/>
            </c:ext>
          </c:extLst>
        </c:ser>
        <c:ser>
          <c:idx val="3"/>
          <c:order val="3"/>
          <c:tx>
            <c:strRef>
              <c:f>'cuartos disponibles'!$C$9</c:f>
              <c:strCache>
                <c:ptCount val="1"/>
                <c:pt idx="0">
                  <c:v>  3 estrellas</c:v>
                </c:pt>
              </c:strCache>
            </c:strRef>
          </c:tx>
          <c:spPr>
            <a:ln w="38100">
              <a:solidFill>
                <a:srgbClr val="CCC1DA"/>
              </a:solidFill>
            </a:ln>
          </c:spPr>
          <c:marker>
            <c:symbol val="circle"/>
            <c:size val="5"/>
            <c:spPr>
              <a:solidFill>
                <a:srgbClr val="8268A4"/>
              </a:solidFill>
              <a:ln w="50800">
                <a:solidFill>
                  <a:srgbClr val="8268A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600"/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disponibles'!$D$5:$V$5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'cuartos disponibles'!$D$9:$V$9</c:f>
              <c:numCache>
                <c:formatCode>#,##0</c:formatCode>
                <c:ptCount val="19"/>
                <c:pt idx="0">
                  <c:v>1046</c:v>
                </c:pt>
                <c:pt idx="1">
                  <c:v>1051</c:v>
                </c:pt>
                <c:pt idx="2">
                  <c:v>1052</c:v>
                </c:pt>
                <c:pt idx="3">
                  <c:v>1112</c:v>
                </c:pt>
                <c:pt idx="4">
                  <c:v>1112</c:v>
                </c:pt>
                <c:pt idx="5">
                  <c:v>1112</c:v>
                </c:pt>
                <c:pt idx="6">
                  <c:v>1112</c:v>
                </c:pt>
                <c:pt idx="7">
                  <c:v>1112</c:v>
                </c:pt>
                <c:pt idx="8">
                  <c:v>1112</c:v>
                </c:pt>
                <c:pt idx="9">
                  <c:v>1112</c:v>
                </c:pt>
                <c:pt idx="10">
                  <c:v>1112</c:v>
                </c:pt>
                <c:pt idx="11">
                  <c:v>1104</c:v>
                </c:pt>
                <c:pt idx="12">
                  <c:v>1104</c:v>
                </c:pt>
                <c:pt idx="13">
                  <c:v>1104</c:v>
                </c:pt>
                <c:pt idx="14">
                  <c:v>1104</c:v>
                </c:pt>
                <c:pt idx="15">
                  <c:v>1104</c:v>
                </c:pt>
                <c:pt idx="16">
                  <c:v>1108</c:v>
                </c:pt>
                <c:pt idx="17">
                  <c:v>1252</c:v>
                </c:pt>
                <c:pt idx="18">
                  <c:v>1481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76E-4310-A815-9884439422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24896"/>
        <c:axId val="35026432"/>
      </c:lineChart>
      <c:catAx>
        <c:axId val="350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crossAx val="35026432"/>
        <c:crosses val="autoZero"/>
        <c:auto val="1"/>
        <c:lblAlgn val="ctr"/>
        <c:lblOffset val="100"/>
        <c:noMultiLvlLbl val="0"/>
      </c:catAx>
      <c:valAx>
        <c:axId val="35026432"/>
        <c:scaling>
          <c:orientation val="minMax"/>
          <c:max val="12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sz="900">
                <a:solidFill>
                  <a:schemeClr val="bg1">
                    <a:lumMod val="75000"/>
                  </a:schemeClr>
                </a:solidFill>
              </a:defRPr>
            </a:pPr>
            <a:endParaRPr lang="es-MX"/>
          </a:p>
        </c:txPr>
        <c:crossAx val="35024896"/>
        <c:crosses val="autoZero"/>
        <c:crossBetween val="between"/>
        <c:majorUnit val="2000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en-US" sz="1800" b="0" i="0" u="none" strike="noStrike" kern="1200" baseline="0">
          <a:solidFill>
            <a:srgbClr val="000000"/>
          </a:solidFill>
          <a:latin typeface="Roboto Th" pitchFamily="2" charset="0"/>
          <a:ea typeface="Roboto Th" pitchFamily="2" charset="0"/>
          <a:cs typeface="Roboto Lt" panose="02000000000000000000" pitchFamily="2" charset="0"/>
        </a:defRPr>
      </a:pPr>
      <a:endParaRPr lang="es-MX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02399848828409E-2"/>
          <c:y val="3.7463545717142541E-2"/>
          <c:w val="0.92353348333198004"/>
          <c:h val="0.8773311804028896"/>
        </c:manualLayout>
      </c:layout>
      <c:lineChart>
        <c:grouping val="standard"/>
        <c:varyColors val="0"/>
        <c:ser>
          <c:idx val="9"/>
          <c:order val="0"/>
          <c:tx>
            <c:strRef>
              <c:f>'Cuartos registrados_CITY'!$A$6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966"/>
              </a:solidFill>
            </a:ln>
            <a:effectLst/>
          </c:spPr>
          <c:marker>
            <c:symbol val="circle"/>
            <c:size val="8"/>
            <c:spPr>
              <a:solidFill>
                <a:srgbClr val="FFD966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B0-47F1-8EF2-095A17CFB4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registrados_CITY'!$B$6:$T$6</c:f>
              <c:numCache>
                <c:formatCode>#,##0</c:formatCode>
                <c:ptCount val="19"/>
                <c:pt idx="0">
                  <c:v>8325</c:v>
                </c:pt>
                <c:pt idx="1">
                  <c:v>8398</c:v>
                </c:pt>
                <c:pt idx="2">
                  <c:v>8826</c:v>
                </c:pt>
                <c:pt idx="3">
                  <c:v>9219</c:v>
                </c:pt>
                <c:pt idx="4">
                  <c:v>9379</c:v>
                </c:pt>
                <c:pt idx="5">
                  <c:v>9482</c:v>
                </c:pt>
                <c:pt idx="6">
                  <c:v>9482</c:v>
                </c:pt>
                <c:pt idx="7">
                  <c:v>9397</c:v>
                </c:pt>
                <c:pt idx="8">
                  <c:v>9333</c:v>
                </c:pt>
                <c:pt idx="9">
                  <c:v>9339</c:v>
                </c:pt>
                <c:pt idx="10">
                  <c:v>9447</c:v>
                </c:pt>
                <c:pt idx="11">
                  <c:v>10000</c:v>
                </c:pt>
                <c:pt idx="12">
                  <c:v>9857</c:v>
                </c:pt>
                <c:pt idx="13">
                  <c:v>10169</c:v>
                </c:pt>
                <c:pt idx="14">
                  <c:v>9921</c:v>
                </c:pt>
                <c:pt idx="15">
                  <c:v>10046</c:v>
                </c:pt>
                <c:pt idx="16">
                  <c:v>9576</c:v>
                </c:pt>
                <c:pt idx="17">
                  <c:v>9858</c:v>
                </c:pt>
                <c:pt idx="18">
                  <c:v>10093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B0-47F1-8EF2-095A17CFB46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14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8"/>
          <c:order val="0"/>
          <c:tx>
            <c:strRef>
              <c:f>'Cuartos registrados_CITY'!$A$5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solidFill>
                <a:srgbClr val="D99694"/>
              </a:solidFill>
            </a:ln>
            <a:effectLst/>
          </c:spPr>
          <c:marker>
            <c:symbol val="circle"/>
            <c:size val="8"/>
            <c:spPr>
              <a:solidFill>
                <a:srgbClr val="CE7674"/>
              </a:solidFill>
              <a:ln>
                <a:solidFill>
                  <a:srgbClr val="D99694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B7-4755-9C74-E6FCA996B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registrados_CITY'!$B$5:$T$5</c:f>
              <c:numCache>
                <c:formatCode>#,##0</c:formatCode>
                <c:ptCount val="19"/>
                <c:pt idx="0">
                  <c:v>10689</c:v>
                </c:pt>
                <c:pt idx="1">
                  <c:v>10728</c:v>
                </c:pt>
                <c:pt idx="2">
                  <c:v>10638</c:v>
                </c:pt>
                <c:pt idx="3">
                  <c:v>11057</c:v>
                </c:pt>
                <c:pt idx="4">
                  <c:v>11099</c:v>
                </c:pt>
                <c:pt idx="5">
                  <c:v>11369</c:v>
                </c:pt>
                <c:pt idx="6">
                  <c:v>11969</c:v>
                </c:pt>
                <c:pt idx="7">
                  <c:v>11862</c:v>
                </c:pt>
                <c:pt idx="8">
                  <c:v>12074</c:v>
                </c:pt>
                <c:pt idx="9">
                  <c:v>12319</c:v>
                </c:pt>
                <c:pt idx="10">
                  <c:v>12321</c:v>
                </c:pt>
                <c:pt idx="11">
                  <c:v>12507</c:v>
                </c:pt>
                <c:pt idx="12">
                  <c:v>12864</c:v>
                </c:pt>
                <c:pt idx="13">
                  <c:v>13025</c:v>
                </c:pt>
                <c:pt idx="14">
                  <c:v>13169</c:v>
                </c:pt>
                <c:pt idx="15">
                  <c:v>13170</c:v>
                </c:pt>
                <c:pt idx="16">
                  <c:v>13170</c:v>
                </c:pt>
                <c:pt idx="17">
                  <c:v>13319</c:v>
                </c:pt>
                <c:pt idx="18">
                  <c:v>13403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B7-4755-9C74-E6FCA996B76B}"/>
            </c:ext>
          </c:extLst>
        </c:ser>
        <c:ser>
          <c:idx val="9"/>
          <c:order val="1"/>
          <c:tx>
            <c:strRef>
              <c:f>'Cuartos registrados_CITY'!$A$6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A82"/>
              </a:solidFill>
            </a:ln>
            <a:effectLst/>
          </c:spPr>
          <c:marker>
            <c:symbol val="circle"/>
            <c:size val="8"/>
            <c:spPr>
              <a:solidFill>
                <a:srgbClr val="FFC000"/>
              </a:solidFill>
              <a:ln>
                <a:solidFill>
                  <a:srgbClr val="FFDA82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B7-4755-9C74-E6FCA996B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registrados_CITY'!$B$6:$T$6</c:f>
              <c:numCache>
                <c:formatCode>#,##0</c:formatCode>
                <c:ptCount val="19"/>
                <c:pt idx="0">
                  <c:v>8325</c:v>
                </c:pt>
                <c:pt idx="1">
                  <c:v>8398</c:v>
                </c:pt>
                <c:pt idx="2">
                  <c:v>8826</c:v>
                </c:pt>
                <c:pt idx="3">
                  <c:v>9219</c:v>
                </c:pt>
                <c:pt idx="4">
                  <c:v>9379</c:v>
                </c:pt>
                <c:pt idx="5">
                  <c:v>9482</c:v>
                </c:pt>
                <c:pt idx="6">
                  <c:v>9482</c:v>
                </c:pt>
                <c:pt idx="7">
                  <c:v>9397</c:v>
                </c:pt>
                <c:pt idx="8">
                  <c:v>9333</c:v>
                </c:pt>
                <c:pt idx="9">
                  <c:v>9339</c:v>
                </c:pt>
                <c:pt idx="10">
                  <c:v>9447</c:v>
                </c:pt>
                <c:pt idx="11">
                  <c:v>10000</c:v>
                </c:pt>
                <c:pt idx="12">
                  <c:v>9857</c:v>
                </c:pt>
                <c:pt idx="13">
                  <c:v>10169</c:v>
                </c:pt>
                <c:pt idx="14">
                  <c:v>9921</c:v>
                </c:pt>
                <c:pt idx="15">
                  <c:v>10046</c:v>
                </c:pt>
                <c:pt idx="16">
                  <c:v>9576</c:v>
                </c:pt>
                <c:pt idx="17">
                  <c:v>9858</c:v>
                </c:pt>
                <c:pt idx="18">
                  <c:v>10093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4B7-4755-9C74-E6FCA996B76B}"/>
            </c:ext>
          </c:extLst>
        </c:ser>
        <c:ser>
          <c:idx val="10"/>
          <c:order val="2"/>
          <c:tx>
            <c:strRef>
              <c:f>'Cuartos registrados_CITY'!$A$9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solidFill>
                <a:srgbClr val="B9CDE5"/>
              </a:solidFill>
            </a:ln>
            <a:effectLst/>
          </c:spPr>
          <c:marker>
            <c:symbol val="circle"/>
            <c:size val="8"/>
            <c:spPr>
              <a:solidFill>
                <a:srgbClr val="B9CDE5"/>
              </a:solidFill>
              <a:ln>
                <a:solidFill>
                  <a:srgbClr val="B9CDE5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B7-4755-9C74-E6FCA996B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registrados_CITY'!$B$9:$T$9</c:f>
              <c:numCache>
                <c:formatCode>#,##0</c:formatCode>
                <c:ptCount val="19"/>
                <c:pt idx="0">
                  <c:v>4799</c:v>
                </c:pt>
                <c:pt idx="1">
                  <c:v>5052</c:v>
                </c:pt>
                <c:pt idx="2">
                  <c:v>5076</c:v>
                </c:pt>
                <c:pt idx="3">
                  <c:v>5976</c:v>
                </c:pt>
                <c:pt idx="4">
                  <c:v>5290</c:v>
                </c:pt>
                <c:pt idx="5">
                  <c:v>5290</c:v>
                </c:pt>
                <c:pt idx="6">
                  <c:v>7788</c:v>
                </c:pt>
                <c:pt idx="7">
                  <c:v>7773</c:v>
                </c:pt>
                <c:pt idx="8">
                  <c:v>8529</c:v>
                </c:pt>
                <c:pt idx="9">
                  <c:v>8594</c:v>
                </c:pt>
                <c:pt idx="10">
                  <c:v>8469</c:v>
                </c:pt>
                <c:pt idx="11">
                  <c:v>9792</c:v>
                </c:pt>
                <c:pt idx="12">
                  <c:v>9936</c:v>
                </c:pt>
                <c:pt idx="13">
                  <c:v>10040</c:v>
                </c:pt>
                <c:pt idx="14">
                  <c:v>10167</c:v>
                </c:pt>
                <c:pt idx="15">
                  <c:v>9359</c:v>
                </c:pt>
                <c:pt idx="16">
                  <c:v>10907</c:v>
                </c:pt>
                <c:pt idx="17">
                  <c:v>10907</c:v>
                </c:pt>
                <c:pt idx="18">
                  <c:v>11207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4B7-4755-9C74-E6FCA996B76B}"/>
            </c:ext>
          </c:extLst>
        </c:ser>
        <c:ser>
          <c:idx val="11"/>
          <c:order val="3"/>
          <c:tx>
            <c:strRef>
              <c:f>'Cuartos registrados_CITY'!$A$10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solidFill>
                <a:srgbClr val="D7E4BD"/>
              </a:solidFill>
            </a:ln>
            <a:effectLst/>
          </c:spPr>
          <c:marker>
            <c:symbol val="circle"/>
            <c:size val="8"/>
            <c:spPr>
              <a:solidFill>
                <a:srgbClr val="C4D79D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B7-4755-9C74-E6FCA996B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registrados_CITY'!$B$10:$T$10</c:f>
              <c:numCache>
                <c:formatCode>#,##0</c:formatCode>
                <c:ptCount val="19"/>
                <c:pt idx="0">
                  <c:v>4185</c:v>
                </c:pt>
                <c:pt idx="1">
                  <c:v>5001</c:v>
                </c:pt>
                <c:pt idx="2">
                  <c:v>5295</c:v>
                </c:pt>
                <c:pt idx="3">
                  <c:v>6595</c:v>
                </c:pt>
                <c:pt idx="4">
                  <c:v>6774</c:v>
                </c:pt>
                <c:pt idx="5">
                  <c:v>6891</c:v>
                </c:pt>
                <c:pt idx="6">
                  <c:v>6854</c:v>
                </c:pt>
                <c:pt idx="7">
                  <c:v>7517</c:v>
                </c:pt>
                <c:pt idx="8">
                  <c:v>7209</c:v>
                </c:pt>
                <c:pt idx="9">
                  <c:v>7236</c:v>
                </c:pt>
                <c:pt idx="10">
                  <c:v>7360</c:v>
                </c:pt>
                <c:pt idx="11">
                  <c:v>7562</c:v>
                </c:pt>
                <c:pt idx="12">
                  <c:v>7595</c:v>
                </c:pt>
                <c:pt idx="13">
                  <c:v>9159</c:v>
                </c:pt>
                <c:pt idx="14">
                  <c:v>9161</c:v>
                </c:pt>
                <c:pt idx="15">
                  <c:v>9308</c:v>
                </c:pt>
                <c:pt idx="16">
                  <c:v>9334</c:v>
                </c:pt>
                <c:pt idx="17">
                  <c:v>9359</c:v>
                </c:pt>
                <c:pt idx="18">
                  <c:v>9200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4B7-4755-9C74-E6FCA996B76B}"/>
            </c:ext>
          </c:extLst>
        </c:ser>
        <c:ser>
          <c:idx val="12"/>
          <c:order val="4"/>
          <c:tx>
            <c:strRef>
              <c:f>'Cuartos registrados_CITY'!$A$13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solidFill>
                <a:srgbClr val="DBEEF4"/>
              </a:solidFill>
            </a:ln>
            <a:effectLst/>
          </c:spPr>
          <c:marker>
            <c:symbol val="circle"/>
            <c:size val="8"/>
            <c:spPr>
              <a:solidFill>
                <a:srgbClr val="58B0CC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4B7-4755-9C74-E6FCA996B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registrados_CITY'!$B$13:$T$13</c:f>
              <c:numCache>
                <c:formatCode>#,##0</c:formatCode>
                <c:ptCount val="19"/>
                <c:pt idx="0">
                  <c:v>1897</c:v>
                </c:pt>
                <c:pt idx="1">
                  <c:v>2091</c:v>
                </c:pt>
                <c:pt idx="2">
                  <c:v>2090</c:v>
                </c:pt>
                <c:pt idx="3">
                  <c:v>2091</c:v>
                </c:pt>
                <c:pt idx="4">
                  <c:v>2881</c:v>
                </c:pt>
                <c:pt idx="5">
                  <c:v>2897</c:v>
                </c:pt>
                <c:pt idx="6">
                  <c:v>2895</c:v>
                </c:pt>
                <c:pt idx="7">
                  <c:v>3076</c:v>
                </c:pt>
                <c:pt idx="8">
                  <c:v>2252</c:v>
                </c:pt>
                <c:pt idx="9">
                  <c:v>3248</c:v>
                </c:pt>
                <c:pt idx="10">
                  <c:v>3304</c:v>
                </c:pt>
                <c:pt idx="11">
                  <c:v>4509</c:v>
                </c:pt>
                <c:pt idx="12">
                  <c:v>4497</c:v>
                </c:pt>
                <c:pt idx="13">
                  <c:v>4870</c:v>
                </c:pt>
                <c:pt idx="14">
                  <c:v>4873</c:v>
                </c:pt>
                <c:pt idx="15">
                  <c:v>4478</c:v>
                </c:pt>
                <c:pt idx="16">
                  <c:v>3869</c:v>
                </c:pt>
                <c:pt idx="17">
                  <c:v>3693</c:v>
                </c:pt>
                <c:pt idx="18">
                  <c:v>3411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4B7-4755-9C74-E6FCA996B76B}"/>
            </c:ext>
          </c:extLst>
        </c:ser>
        <c:ser>
          <c:idx val="13"/>
          <c:order val="5"/>
          <c:tx>
            <c:strRef>
              <c:f>'Cuartos registrados_CITY'!$A$14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solidFill>
                <a:srgbClr val="C6D9F1"/>
              </a:solidFill>
            </a:ln>
            <a:effectLst/>
          </c:spPr>
          <c:marker>
            <c:symbol val="circle"/>
            <c:size val="8"/>
            <c:spPr>
              <a:solidFill>
                <a:srgbClr val="94B8E4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4B7-4755-9C74-E6FCA996B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registrados_CITY'!$B$14:$T$14</c:f>
              <c:numCache>
                <c:formatCode>#,##0</c:formatCode>
                <c:ptCount val="19"/>
                <c:pt idx="0">
                  <c:v>2674</c:v>
                </c:pt>
                <c:pt idx="1">
                  <c:v>2674</c:v>
                </c:pt>
                <c:pt idx="2">
                  <c:v>2650</c:v>
                </c:pt>
                <c:pt idx="3">
                  <c:v>2573</c:v>
                </c:pt>
                <c:pt idx="4">
                  <c:v>2312</c:v>
                </c:pt>
                <c:pt idx="5">
                  <c:v>2312</c:v>
                </c:pt>
                <c:pt idx="6">
                  <c:v>2325</c:v>
                </c:pt>
                <c:pt idx="7">
                  <c:v>2690</c:v>
                </c:pt>
                <c:pt idx="8">
                  <c:v>1122</c:v>
                </c:pt>
                <c:pt idx="9">
                  <c:v>1734</c:v>
                </c:pt>
                <c:pt idx="10">
                  <c:v>2042</c:v>
                </c:pt>
                <c:pt idx="11">
                  <c:v>4003</c:v>
                </c:pt>
                <c:pt idx="12">
                  <c:v>4003</c:v>
                </c:pt>
                <c:pt idx="13">
                  <c:v>4355</c:v>
                </c:pt>
                <c:pt idx="14">
                  <c:v>4355</c:v>
                </c:pt>
                <c:pt idx="15">
                  <c:v>4627</c:v>
                </c:pt>
                <c:pt idx="16">
                  <c:v>4056</c:v>
                </c:pt>
                <c:pt idx="17">
                  <c:v>4056</c:v>
                </c:pt>
                <c:pt idx="18">
                  <c:v>4020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A4B7-4755-9C74-E6FCA996B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14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0569942859432383E-2"/>
          <c:y val="3.7463631346202328E-2"/>
          <c:w val="0.91878163344871921"/>
          <c:h val="0.88155621364893277"/>
        </c:manualLayout>
      </c:layout>
      <c:lineChart>
        <c:grouping val="standard"/>
        <c:varyColors val="0"/>
        <c:ser>
          <c:idx val="8"/>
          <c:order val="0"/>
          <c:tx>
            <c:strRef>
              <c:f>'Cuartos registrados_CITY'!$Q$53</c:f>
              <c:strCache>
                <c:ptCount val="1"/>
                <c:pt idx="0">
                  <c:v>Vallartas</c:v>
                </c:pt>
              </c:strCache>
            </c:strRef>
          </c:tx>
          <c:spPr>
            <a:ln>
              <a:solidFill>
                <a:srgbClr val="FFD9EC"/>
              </a:solidFill>
            </a:ln>
          </c:spPr>
          <c:marker>
            <c:symbol val="circle"/>
            <c:size val="8"/>
            <c:spPr>
              <a:solidFill>
                <a:srgbClr val="FF81C0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07-4BDC-888D-9251FAC7A72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registrados_CITY'!$R$52:$AJ$52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registrados_CITY'!$R$53:$AJ$53</c:f>
              <c:numCache>
                <c:formatCode>#,##0</c:formatCode>
                <c:ptCount val="19"/>
                <c:pt idx="0">
                  <c:v>15488</c:v>
                </c:pt>
                <c:pt idx="1">
                  <c:v>15780</c:v>
                </c:pt>
                <c:pt idx="2">
                  <c:v>15714</c:v>
                </c:pt>
                <c:pt idx="3">
                  <c:v>17033</c:v>
                </c:pt>
                <c:pt idx="4">
                  <c:v>16389</c:v>
                </c:pt>
                <c:pt idx="5">
                  <c:v>16659</c:v>
                </c:pt>
                <c:pt idx="6">
                  <c:v>19757</c:v>
                </c:pt>
                <c:pt idx="7">
                  <c:v>19635</c:v>
                </c:pt>
                <c:pt idx="8">
                  <c:v>20603</c:v>
                </c:pt>
                <c:pt idx="9">
                  <c:v>20913</c:v>
                </c:pt>
                <c:pt idx="10">
                  <c:v>20790</c:v>
                </c:pt>
                <c:pt idx="11">
                  <c:v>22299</c:v>
                </c:pt>
                <c:pt idx="12">
                  <c:v>22800</c:v>
                </c:pt>
                <c:pt idx="13">
                  <c:v>23065</c:v>
                </c:pt>
                <c:pt idx="14">
                  <c:v>23336</c:v>
                </c:pt>
                <c:pt idx="15">
                  <c:v>22529</c:v>
                </c:pt>
                <c:pt idx="16">
                  <c:v>24077</c:v>
                </c:pt>
                <c:pt idx="17">
                  <c:v>24226</c:v>
                </c:pt>
                <c:pt idx="18">
                  <c:v>24610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07-4BDC-888D-9251FAC7A72B}"/>
            </c:ext>
          </c:extLst>
        </c:ser>
        <c:ser>
          <c:idx val="10"/>
          <c:order val="1"/>
          <c:tx>
            <c:strRef>
              <c:f>'Cuartos registrados_CITY'!$Q$54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07-4BDC-888D-9251FAC7A7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registrados_CITY'!$R$52:$AJ$52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registrados_CITY'!$R$54:$AJ$54</c:f>
              <c:numCache>
                <c:formatCode>#,##0</c:formatCode>
                <c:ptCount val="19"/>
                <c:pt idx="0">
                  <c:v>8325</c:v>
                </c:pt>
                <c:pt idx="1">
                  <c:v>8398</c:v>
                </c:pt>
                <c:pt idx="2">
                  <c:v>8826</c:v>
                </c:pt>
                <c:pt idx="3">
                  <c:v>9219</c:v>
                </c:pt>
                <c:pt idx="4">
                  <c:v>9379</c:v>
                </c:pt>
                <c:pt idx="5">
                  <c:v>9482</c:v>
                </c:pt>
                <c:pt idx="6">
                  <c:v>9482</c:v>
                </c:pt>
                <c:pt idx="7">
                  <c:v>9397</c:v>
                </c:pt>
                <c:pt idx="8">
                  <c:v>9333</c:v>
                </c:pt>
                <c:pt idx="9">
                  <c:v>9339</c:v>
                </c:pt>
                <c:pt idx="10">
                  <c:v>9447</c:v>
                </c:pt>
                <c:pt idx="11">
                  <c:v>10000</c:v>
                </c:pt>
                <c:pt idx="12">
                  <c:v>9857</c:v>
                </c:pt>
                <c:pt idx="13">
                  <c:v>10169</c:v>
                </c:pt>
                <c:pt idx="14">
                  <c:v>9921</c:v>
                </c:pt>
                <c:pt idx="15">
                  <c:v>10046</c:v>
                </c:pt>
                <c:pt idx="16">
                  <c:v>9576</c:v>
                </c:pt>
                <c:pt idx="17">
                  <c:v>9858</c:v>
                </c:pt>
                <c:pt idx="18">
                  <c:v>10093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B07-4BDC-888D-9251FAC7A72B}"/>
            </c:ext>
          </c:extLst>
        </c:ser>
        <c:ser>
          <c:idx val="12"/>
          <c:order val="2"/>
          <c:tx>
            <c:strRef>
              <c:f>'Cuartos registrados_CITY'!$Q$55</c:f>
              <c:strCache>
                <c:ptCount val="1"/>
                <c:pt idx="0">
                  <c:v>Los cabos juntos</c:v>
                </c:pt>
              </c:strCache>
            </c:strRef>
          </c:tx>
          <c:spPr>
            <a:ln>
              <a:solidFill>
                <a:srgbClr val="4F81BD">
                  <a:lumMod val="20000"/>
                  <a:lumOff val="80000"/>
                </a:srgbClr>
              </a:solidFill>
            </a:ln>
          </c:spPr>
          <c:marker>
            <c:symbol val="circle"/>
            <c:size val="8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rgbClr val="4F81BD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07-4BDC-888D-9251FAC7A72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registrados_CITY'!$R$52:$AJ$52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registrados_CITY'!$R$55:$AJ$55</c:f>
              <c:numCache>
                <c:formatCode>#,##0</c:formatCode>
                <c:ptCount val="19"/>
                <c:pt idx="0">
                  <c:v>8756</c:v>
                </c:pt>
                <c:pt idx="1">
                  <c:v>9766</c:v>
                </c:pt>
                <c:pt idx="2">
                  <c:v>10035</c:v>
                </c:pt>
                <c:pt idx="3">
                  <c:v>11259</c:v>
                </c:pt>
                <c:pt idx="4">
                  <c:v>11967</c:v>
                </c:pt>
                <c:pt idx="5">
                  <c:v>12100</c:v>
                </c:pt>
                <c:pt idx="6">
                  <c:v>12074</c:v>
                </c:pt>
                <c:pt idx="7">
                  <c:v>13283</c:v>
                </c:pt>
                <c:pt idx="8">
                  <c:v>10583</c:v>
                </c:pt>
                <c:pt idx="9">
                  <c:v>12218</c:v>
                </c:pt>
                <c:pt idx="10">
                  <c:v>12706</c:v>
                </c:pt>
                <c:pt idx="11">
                  <c:v>16074</c:v>
                </c:pt>
                <c:pt idx="12">
                  <c:v>16095</c:v>
                </c:pt>
                <c:pt idx="13">
                  <c:v>18384</c:v>
                </c:pt>
                <c:pt idx="14">
                  <c:v>18389</c:v>
                </c:pt>
                <c:pt idx="15">
                  <c:v>18413</c:v>
                </c:pt>
                <c:pt idx="16">
                  <c:v>17259</c:v>
                </c:pt>
                <c:pt idx="17">
                  <c:v>17108</c:v>
                </c:pt>
                <c:pt idx="18">
                  <c:v>16631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B07-4BDC-888D-9251FAC7A7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At val="0.2"/>
        <c:auto val="1"/>
        <c:lblAlgn val="ctr"/>
        <c:lblOffset val="100"/>
        <c:noMultiLvlLbl val="1"/>
      </c:catAx>
      <c:valAx>
        <c:axId val="278021112"/>
        <c:scaling>
          <c:orientation val="minMax"/>
          <c:max val="27000"/>
          <c:min val="2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331755082008144E-2"/>
          <c:y val="5.1251760562237049E-2"/>
          <c:w val="0.91050693518148362"/>
          <c:h val="0.7706527917565340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D579"/>
            </a:solidFill>
            <a:ln w="571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'cuartos disponibles'!$A$87:$A$97</c:f>
              <c:strCache>
                <c:ptCount val="11"/>
                <c:pt idx="0">
                  <c:v>La Paz</c:v>
                </c:pt>
                <c:pt idx="1">
                  <c:v>San Miguel</c:v>
                </c:pt>
                <c:pt idx="2">
                  <c:v>Puerto Vallarta</c:v>
                </c:pt>
                <c:pt idx="3">
                  <c:v>Nuevo Nayarit</c:v>
                </c:pt>
                <c:pt idx="4">
                  <c:v>Bashías de Huatulco</c:v>
                </c:pt>
                <c:pt idx="5">
                  <c:v>Puerto Escondido</c:v>
                </c:pt>
                <c:pt idx="6">
                  <c:v>Playa del Carmen</c:v>
                </c:pt>
                <c:pt idx="7">
                  <c:v>Mazatlán</c:v>
                </c:pt>
                <c:pt idx="8">
                  <c:v>Cabo San Lucas</c:v>
                </c:pt>
                <c:pt idx="9">
                  <c:v>San José del cabo</c:v>
                </c:pt>
                <c:pt idx="10">
                  <c:v>Corredor los Cabos</c:v>
                </c:pt>
              </c:strCache>
            </c:strRef>
          </c:cat>
          <c:val>
            <c:numRef>
              <c:f>'cuartos disponibles'!$B$87:$B$97</c:f>
              <c:numCache>
                <c:formatCode>General</c:formatCode>
                <c:ptCount val="11"/>
                <c:pt idx="0">
                  <c:v>2729</c:v>
                </c:pt>
                <c:pt idx="1">
                  <c:v>3126</c:v>
                </c:pt>
                <c:pt idx="2">
                  <c:v>13319</c:v>
                </c:pt>
                <c:pt idx="3">
                  <c:v>10907</c:v>
                </c:pt>
                <c:pt idx="4">
                  <c:v>4355</c:v>
                </c:pt>
                <c:pt idx="5">
                  <c:v>2794</c:v>
                </c:pt>
                <c:pt idx="6">
                  <c:v>12017</c:v>
                </c:pt>
                <c:pt idx="7">
                  <c:v>9858</c:v>
                </c:pt>
                <c:pt idx="8">
                  <c:v>9359</c:v>
                </c:pt>
                <c:pt idx="9">
                  <c:v>3693</c:v>
                </c:pt>
                <c:pt idx="10">
                  <c:v>4056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AF-4CE7-BFD8-309122E457FF}"/>
            </c:ext>
          </c:extLst>
        </c:ser>
        <c:ser>
          <c:idx val="1"/>
          <c:order val="1"/>
          <c:spPr>
            <a:solidFill>
              <a:srgbClr val="FFC000"/>
            </a:solidFill>
            <a:ln w="571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'cuartos disponibles'!$A$87:$A$97</c:f>
              <c:strCache>
                <c:ptCount val="11"/>
                <c:pt idx="0">
                  <c:v>La Paz</c:v>
                </c:pt>
                <c:pt idx="1">
                  <c:v>San Miguel</c:v>
                </c:pt>
                <c:pt idx="2">
                  <c:v>Puerto Vallarta</c:v>
                </c:pt>
                <c:pt idx="3">
                  <c:v>Nuevo Nayarit</c:v>
                </c:pt>
                <c:pt idx="4">
                  <c:v>Bashías de Huatulco</c:v>
                </c:pt>
                <c:pt idx="5">
                  <c:v>Puerto Escondido</c:v>
                </c:pt>
                <c:pt idx="6">
                  <c:v>Playa del Carmen</c:v>
                </c:pt>
                <c:pt idx="7">
                  <c:v>Mazatlán</c:v>
                </c:pt>
                <c:pt idx="8">
                  <c:v>Cabo San Lucas</c:v>
                </c:pt>
                <c:pt idx="9">
                  <c:v>San José del cabo</c:v>
                </c:pt>
                <c:pt idx="10">
                  <c:v>Corredor los Cabos</c:v>
                </c:pt>
              </c:strCache>
            </c:strRef>
          </c:cat>
          <c:val>
            <c:numRef>
              <c:f>'cuartos disponibles'!$C$87:$C$97</c:f>
              <c:numCache>
                <c:formatCode>#,##0</c:formatCode>
                <c:ptCount val="11"/>
                <c:pt idx="0">
                  <c:v>2734</c:v>
                </c:pt>
                <c:pt idx="1">
                  <c:v>3076</c:v>
                </c:pt>
                <c:pt idx="2">
                  <c:v>13403</c:v>
                </c:pt>
                <c:pt idx="3">
                  <c:v>11207</c:v>
                </c:pt>
                <c:pt idx="4">
                  <c:v>4387</c:v>
                </c:pt>
                <c:pt idx="5">
                  <c:v>2630</c:v>
                </c:pt>
                <c:pt idx="6">
                  <c:v>12000</c:v>
                </c:pt>
                <c:pt idx="7">
                  <c:v>10093</c:v>
                </c:pt>
                <c:pt idx="8">
                  <c:v>9200</c:v>
                </c:pt>
                <c:pt idx="9">
                  <c:v>3411</c:v>
                </c:pt>
                <c:pt idx="10">
                  <c:v>4020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AF-4CE7-BFD8-309122E457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977407"/>
        <c:axId val="294122783"/>
      </c:barChart>
      <c:catAx>
        <c:axId val="29397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4122783"/>
        <c:crosses val="autoZero"/>
        <c:auto val="1"/>
        <c:lblAlgn val="ctr"/>
        <c:lblOffset val="100"/>
        <c:noMultiLvlLbl val="0"/>
      </c:catAx>
      <c:valAx>
        <c:axId val="294122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3977407"/>
        <c:crosses val="autoZero"/>
        <c:crossBetween val="between"/>
        <c:majorUnit val="4000"/>
      </c:valAx>
      <c:spPr>
        <a:noFill/>
        <a:ln>
          <a:solidFill>
            <a:sysClr val="window" lastClr="FFFFFF">
              <a:lumMod val="95000"/>
            </a:sys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Hoja1!$D$21</c:f>
              <c:strCache>
                <c:ptCount val="1"/>
                <c:pt idx="0">
                  <c:v># cuartos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dPt>
            <c:idx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6F4-3A43-8D51-BA34BF975D90}"/>
              </c:ext>
            </c:extLst>
          </c:dPt>
          <c:dPt>
            <c:idx val="1"/>
            <c:bubble3D val="0"/>
            <c:spPr>
              <a:solidFill>
                <a:srgbClr val="FFD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6F4-3A43-8D51-BA34BF975D90}"/>
              </c:ext>
            </c:extLst>
          </c:dPt>
          <c:cat>
            <c:numRef>
              <c:f>Hoja1!$E$20:$F$20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Hoja1!$E$21:$F$21</c:f>
              <c:numCache>
                <c:formatCode>General</c:formatCode>
                <c:ptCount val="2"/>
                <c:pt idx="0" formatCode="#,##0">
                  <c:v>10093</c:v>
                </c:pt>
                <c:pt idx="1">
                  <c:v>1170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F4-3A43-8D51-BA34BF975D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5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757694306829172E-2"/>
          <c:y val="5.4396857868053337E-2"/>
          <c:w val="0.84988480165870495"/>
          <c:h val="0.8209021779223995"/>
        </c:manualLayout>
      </c:layout>
      <c:lineChart>
        <c:grouping val="standard"/>
        <c:varyColors val="0"/>
        <c:ser>
          <c:idx val="0"/>
          <c:order val="0"/>
          <c:tx>
            <c:strRef>
              <c:f>'cuartos ocupados mazatlan_proyc'!$C$5</c:f>
              <c:strCache>
                <c:ptCount val="1"/>
              </c:strCache>
            </c:strRef>
          </c:tx>
          <c:spPr>
            <a:ln w="57150">
              <a:solidFill>
                <a:srgbClr val="FFD579"/>
              </a:solidFill>
            </a:ln>
          </c:spPr>
          <c:marker>
            <c:symbol val="circle"/>
            <c:size val="8"/>
            <c:spPr>
              <a:solidFill>
                <a:srgbClr val="FFC000"/>
              </a:solidFill>
              <a:ln w="57150" cmpd="sng">
                <a:solidFill>
                  <a:srgbClr val="FFC000">
                    <a:alpha val="97000"/>
                  </a:srgbClr>
                </a:solidFill>
              </a:ln>
              <a:effectLst/>
            </c:spPr>
          </c:marker>
          <c:dLbls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1EF-4D2C-856F-8D69195BBD58}"/>
                </c:ext>
              </c:extLst>
            </c:dLbl>
            <c:dLbl>
              <c:idx val="3"/>
              <c:layout>
                <c:manualLayout>
                  <c:x val="-1.3458910923436943E-2"/>
                  <c:y val="-7.062349888949308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EF-4D2C-856F-8D69195BBD58}"/>
                </c:ext>
              </c:extLst>
            </c:dLbl>
            <c:dLbl>
              <c:idx val="5"/>
              <c:layout>
                <c:manualLayout>
                  <c:x val="-1.9286510877330031E-2"/>
                  <c:y val="7.050496579579414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EF-4D2C-856F-8D69195BBD58}"/>
                </c:ext>
              </c:extLst>
            </c:dLbl>
            <c:dLbl>
              <c:idx val="6"/>
              <c:layout>
                <c:manualLayout>
                  <c:x val="-7.1734910462368198E-2"/>
                  <c:y val="-3.29359017479186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1EF-4D2C-856F-8D69195BBD58}"/>
                </c:ext>
              </c:extLst>
            </c:dLbl>
            <c:dLbl>
              <c:idx val="8"/>
              <c:layout>
                <c:manualLayout>
                  <c:x val="-6.4741790517696449E-2"/>
                  <c:y val="2.82197662823724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1EF-4D2C-856F-8D69195BBD58}"/>
                </c:ext>
              </c:extLst>
            </c:dLbl>
            <c:dLbl>
              <c:idx val="12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1EF-4D2C-856F-8D69195BBD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 i="0">
                    <a:latin typeface="Roboto Th" pitchFamily="2" charset="0"/>
                    <a:ea typeface="Roboto Th" pitchFamily="2" charset="0"/>
                    <a:cs typeface="Roboto Light" panose="02000000000000000000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 mazatlan_proyc'!$D$4:$R$4</c:f>
              <c:strCache>
                <c:ptCount val="15"/>
                <c:pt idx="0">
                  <c:v>'10</c:v>
                </c:pt>
                <c:pt idx="1">
                  <c:v>'11</c:v>
                </c:pt>
                <c:pt idx="2">
                  <c:v>'12</c:v>
                </c:pt>
                <c:pt idx="3">
                  <c:v>'13</c:v>
                </c:pt>
                <c:pt idx="4">
                  <c:v>'14</c:v>
                </c:pt>
                <c:pt idx="5">
                  <c:v>'15</c:v>
                </c:pt>
                <c:pt idx="6">
                  <c:v>'16</c:v>
                </c:pt>
                <c:pt idx="7">
                  <c:v>'17</c:v>
                </c:pt>
                <c:pt idx="8">
                  <c:v>'18</c:v>
                </c:pt>
                <c:pt idx="9">
                  <c:v>'19</c:v>
                </c:pt>
                <c:pt idx="10">
                  <c:v>'20</c:v>
                </c:pt>
                <c:pt idx="11">
                  <c:v>'21</c:v>
                </c:pt>
                <c:pt idx="12">
                  <c:v>'22</c:v>
                </c:pt>
                <c:pt idx="13">
                  <c:v>'23</c:v>
                </c:pt>
                <c:pt idx="14">
                  <c:v>'24</c:v>
                </c:pt>
              </c:strCache>
            </c:strRef>
          </c:cat>
          <c:val>
            <c:numRef>
              <c:f>'cuartos ocupados mazatlan_proyc'!$D$5:$R$5</c:f>
              <c:numCache>
                <c:formatCode>#,##0</c:formatCode>
                <c:ptCount val="15"/>
                <c:pt idx="0">
                  <c:v>1608641</c:v>
                </c:pt>
                <c:pt idx="1">
                  <c:v>1573722</c:v>
                </c:pt>
                <c:pt idx="2">
                  <c:v>1596826</c:v>
                </c:pt>
                <c:pt idx="3">
                  <c:v>1682165</c:v>
                </c:pt>
                <c:pt idx="4">
                  <c:v>1831982</c:v>
                </c:pt>
                <c:pt idx="5">
                  <c:v>1971379</c:v>
                </c:pt>
                <c:pt idx="6">
                  <c:v>2085757</c:v>
                </c:pt>
                <c:pt idx="7">
                  <c:v>2230058</c:v>
                </c:pt>
                <c:pt idx="8">
                  <c:v>2118077</c:v>
                </c:pt>
                <c:pt idx="9">
                  <c:v>2254505</c:v>
                </c:pt>
                <c:pt idx="10">
                  <c:v>1400723</c:v>
                </c:pt>
                <c:pt idx="11">
                  <c:v>2064954</c:v>
                </c:pt>
                <c:pt idx="12">
                  <c:v>2401485</c:v>
                </c:pt>
                <c:pt idx="13">
                  <c:v>2384601</c:v>
                </c:pt>
                <c:pt idx="14">
                  <c:v>2256637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1EF-4D2C-856F-8D69195BB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542984"/>
        <c:axId val="203544944"/>
      </c:lineChart>
      <c:catAx>
        <c:axId val="203542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03544944"/>
        <c:crosses val="autoZero"/>
        <c:auto val="1"/>
        <c:lblAlgn val="ctr"/>
        <c:lblOffset val="100"/>
        <c:noMultiLvlLbl val="0"/>
      </c:catAx>
      <c:valAx>
        <c:axId val="203544944"/>
        <c:scaling>
          <c:orientation val="minMax"/>
          <c:min val="1000000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lang="en-US" sz="1050" b="0" i="0">
                <a:solidFill>
                  <a:srgbClr val="BFBFBF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03542984"/>
        <c:crosses val="autoZero"/>
        <c:crossBetween val="between"/>
      </c:valAx>
      <c:spPr>
        <a:ln>
          <a:solidFill>
            <a:schemeClr val="bg1">
              <a:lumMod val="9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7743759697574504E-2"/>
          <c:y val="6.7591807762954453E-2"/>
          <c:w val="0.92902896721312755"/>
          <c:h val="0.84076466668302752"/>
        </c:manualLayout>
      </c:layout>
      <c:lineChart>
        <c:grouping val="standard"/>
        <c:varyColors val="0"/>
        <c:ser>
          <c:idx val="0"/>
          <c:order val="0"/>
          <c:tx>
            <c:strRef>
              <c:f>'Visitantes anuales'!$A$22</c:f>
              <c:strCache>
                <c:ptCount val="1"/>
              </c:strCache>
            </c:strRef>
          </c:tx>
          <c:spPr>
            <a:ln w="38100" cmpd="sng">
              <a:solidFill>
                <a:srgbClr val="C6D9F1"/>
              </a:solidFill>
            </a:ln>
            <a:effectLst/>
          </c:spPr>
          <c:marker>
            <c:symbol val="circle"/>
            <c:size val="5"/>
            <c:spPr>
              <a:solidFill>
                <a:srgbClr val="5B9BD5">
                  <a:lumMod val="75000"/>
                </a:srgbClr>
              </a:solidFill>
              <a:ln w="38100" cmpd="sng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0-D4FF-40BA-AB51-5DF369684E71}"/>
              </c:ext>
            </c:extLst>
          </c:dPt>
          <c:dLbls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FF-40BA-AB51-5DF369684E71}"/>
                </c:ext>
              </c:extLst>
            </c:dLbl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FF-40BA-AB51-5DF369684E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2400" b="0" i="0" u="none" strike="noStrike" kern="1200" baseline="0">
                    <a:solidFill>
                      <a:sysClr val="windowText" lastClr="000000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c:spPr>
            <c:trendlineType val="movingAvg"/>
            <c:period val="2"/>
            <c:dispRSqr val="0"/>
            <c:dispEq val="0"/>
          </c:trendline>
          <c:cat>
            <c:strRef>
              <c:f>'Visitantes anuales'!$C$3:$U$5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'Visitantes anuales'!$C$6:$U$6</c:f>
              <c:numCache>
                <c:formatCode>#,##0</c:formatCode>
                <c:ptCount val="19"/>
                <c:pt idx="0">
                  <c:v>496053</c:v>
                </c:pt>
                <c:pt idx="1">
                  <c:v>440515</c:v>
                </c:pt>
                <c:pt idx="2">
                  <c:v>487284</c:v>
                </c:pt>
                <c:pt idx="3">
                  <c:v>497586</c:v>
                </c:pt>
                <c:pt idx="4">
                  <c:v>420747</c:v>
                </c:pt>
                <c:pt idx="5">
                  <c:v>402232</c:v>
                </c:pt>
                <c:pt idx="6">
                  <c:v>407057</c:v>
                </c:pt>
                <c:pt idx="7">
                  <c:v>455809</c:v>
                </c:pt>
                <c:pt idx="8">
                  <c:v>523909</c:v>
                </c:pt>
                <c:pt idx="9">
                  <c:v>579233</c:v>
                </c:pt>
                <c:pt idx="10">
                  <c:v>663798</c:v>
                </c:pt>
                <c:pt idx="11">
                  <c:v>750724</c:v>
                </c:pt>
                <c:pt idx="12">
                  <c:v>812988</c:v>
                </c:pt>
                <c:pt idx="13">
                  <c:v>976439</c:v>
                </c:pt>
                <c:pt idx="14">
                  <c:v>608190</c:v>
                </c:pt>
                <c:pt idx="15">
                  <c:v>947693</c:v>
                </c:pt>
                <c:pt idx="16">
                  <c:v>954801</c:v>
                </c:pt>
                <c:pt idx="17">
                  <c:v>820758</c:v>
                </c:pt>
                <c:pt idx="18">
                  <c:v>773747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4FF-40BA-AB51-5DF369684E71}"/>
            </c:ext>
          </c:extLst>
        </c:ser>
        <c:ser>
          <c:idx val="1"/>
          <c:order val="1"/>
          <c:tx>
            <c:strRef>
              <c:f>'Visitantes anuales'!$A$7</c:f>
              <c:strCache>
                <c:ptCount val="1"/>
              </c:strCache>
            </c:strRef>
          </c:tx>
          <c:spPr>
            <a:ln w="38100" cmpd="sng">
              <a:solidFill>
                <a:srgbClr val="FFD579"/>
              </a:solidFill>
            </a:ln>
            <a:effectLst/>
          </c:spPr>
          <c:marker>
            <c:symbol val="circle"/>
            <c:size val="5"/>
            <c:spPr>
              <a:solidFill>
                <a:srgbClr val="FD8C03"/>
              </a:solidFill>
              <a:ln w="38100" cmpd="sng">
                <a:solidFill>
                  <a:srgbClr val="FD8C03"/>
                </a:solidFill>
              </a:ln>
              <a:effectLst/>
            </c:spPr>
          </c:marker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5-D4FF-40BA-AB51-5DF369684E71}"/>
              </c:ext>
            </c:extLst>
          </c:dPt>
          <c:dLbls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4FF-40BA-AB51-5DF369684E71}"/>
                </c:ext>
              </c:extLst>
            </c:dLbl>
            <c:dLbl>
              <c:idx val="18"/>
              <c:layout>
                <c:manualLayout>
                  <c:x val="0"/>
                  <c:y val="-9.95066045066045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4FF-40BA-AB51-5DF369684E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2400" b="0" i="0" u="none" strike="noStrike" kern="1200" baseline="0">
                    <a:solidFill>
                      <a:sysClr val="windowText" lastClr="000000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c:spPr>
            <c:trendlineType val="movingAvg"/>
            <c:period val="2"/>
            <c:dispRSqr val="0"/>
            <c:dispEq val="0"/>
          </c:trendline>
          <c:cat>
            <c:strRef>
              <c:f>'Visitantes anuales'!$C$3:$U$5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'Visitantes anuales'!$C$7:$U$7</c:f>
              <c:numCache>
                <c:formatCode>#,##0</c:formatCode>
                <c:ptCount val="19"/>
                <c:pt idx="0">
                  <c:v>372635</c:v>
                </c:pt>
                <c:pt idx="1">
                  <c:v>412483</c:v>
                </c:pt>
                <c:pt idx="2">
                  <c:v>411466</c:v>
                </c:pt>
                <c:pt idx="3">
                  <c:v>578263</c:v>
                </c:pt>
                <c:pt idx="4">
                  <c:v>811998</c:v>
                </c:pt>
                <c:pt idx="5">
                  <c:v>792482</c:v>
                </c:pt>
                <c:pt idx="6">
                  <c:v>838670</c:v>
                </c:pt>
                <c:pt idx="7">
                  <c:v>903243</c:v>
                </c:pt>
                <c:pt idx="8">
                  <c:v>988662</c:v>
                </c:pt>
                <c:pt idx="9">
                  <c:v>918309</c:v>
                </c:pt>
                <c:pt idx="10">
                  <c:v>944426</c:v>
                </c:pt>
                <c:pt idx="11">
                  <c:v>1159948</c:v>
                </c:pt>
                <c:pt idx="12">
                  <c:v>1226813</c:v>
                </c:pt>
                <c:pt idx="13">
                  <c:v>1397235</c:v>
                </c:pt>
                <c:pt idx="14">
                  <c:v>890306</c:v>
                </c:pt>
                <c:pt idx="15">
                  <c:v>1290020</c:v>
                </c:pt>
                <c:pt idx="16">
                  <c:v>1356290</c:v>
                </c:pt>
                <c:pt idx="17">
                  <c:v>1259434</c:v>
                </c:pt>
                <c:pt idx="18">
                  <c:v>1231879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4FF-40BA-AB51-5DF369684E71}"/>
            </c:ext>
          </c:extLst>
        </c:ser>
        <c:ser>
          <c:idx val="2"/>
          <c:order val="2"/>
          <c:tx>
            <c:strRef>
              <c:f>'Visitantes anuales'!$A$8</c:f>
              <c:strCache>
                <c:ptCount val="1"/>
              </c:strCache>
            </c:strRef>
          </c:tx>
          <c:spPr>
            <a:ln w="38100" cmpd="sng">
              <a:solidFill>
                <a:srgbClr val="C3D69B"/>
              </a:solidFill>
            </a:ln>
            <a:effectLst/>
          </c:spPr>
          <c:marker>
            <c:symbol val="circle"/>
            <c:size val="5"/>
            <c:spPr>
              <a:solidFill>
                <a:srgbClr val="70AD47">
                  <a:lumMod val="75000"/>
                </a:srgbClr>
              </a:solidFill>
              <a:ln w="38100" cmpd="sng">
                <a:solidFill>
                  <a:srgbClr val="70AD47">
                    <a:lumMod val="75000"/>
                  </a:srgbClr>
                </a:solidFill>
              </a:ln>
              <a:effectLst/>
            </c:spPr>
          </c:marker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A-D4FF-40BA-AB51-5DF369684E71}"/>
              </c:ext>
            </c:extLst>
          </c:dPt>
          <c:dLbls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4FF-40BA-AB51-5DF369684E71}"/>
                </c:ext>
              </c:extLst>
            </c:dLbl>
            <c:dLbl>
              <c:idx val="18"/>
              <c:layout>
                <c:manualLayout>
                  <c:x val="0"/>
                  <c:y val="-0.1282880082880082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4FF-40BA-AB51-5DF369684E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2400" b="0" i="0" u="none" strike="noStrike" kern="1200" baseline="0">
                    <a:solidFill>
                      <a:sysClr val="windowText" lastClr="000000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c:spPr>
            <c:trendlineType val="movingAvg"/>
            <c:period val="2"/>
            <c:dispRSqr val="0"/>
            <c:dispEq val="0"/>
          </c:trendline>
          <c:cat>
            <c:strRef>
              <c:f>'Visitantes anuales'!$C$3:$U$5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'Visitantes anuales'!$C$8:$U$8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1591233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2462870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D4FF-40BA-AB51-5DF369684E7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095024"/>
        <c:axId val="201092280"/>
      </c:lineChart>
      <c:catAx>
        <c:axId val="20109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2280"/>
        <c:crosses val="autoZero"/>
        <c:auto val="1"/>
        <c:lblAlgn val="ctr"/>
        <c:lblOffset val="100"/>
        <c:noMultiLvlLbl val="0"/>
      </c:catAx>
      <c:valAx>
        <c:axId val="201092280"/>
        <c:scaling>
          <c:orientation val="minMax"/>
          <c:max val="4000000"/>
          <c:min val="0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sz="900" b="0" i="0">
                <a:solidFill>
                  <a:srgbClr val="BFBFBF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5024"/>
        <c:crosses val="autoZero"/>
        <c:crossBetween val="between"/>
        <c:majorUnit val="100000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4880615532050483E-2"/>
          <c:y val="0.14465408805031446"/>
          <c:w val="0.93605667898742462"/>
          <c:h val="0.81210691823899372"/>
        </c:manualLayout>
      </c:layout>
      <c:lineChart>
        <c:grouping val="standard"/>
        <c:varyColors val="0"/>
        <c:ser>
          <c:idx val="0"/>
          <c:order val="0"/>
          <c:tx>
            <c:strRef>
              <c:f>'cuartos ocupados mazatlan_proyc'!$C$6</c:f>
              <c:strCache>
                <c:ptCount val="1"/>
              </c:strCache>
            </c:strRef>
          </c:tx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2C3E-41C0-A18E-67866008B315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C3E-41C0-A18E-67866008B3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'cuartos ocupados mazatlan_proyc'!$D$4:$R$4</c:f>
              <c:strCache>
                <c:ptCount val="15"/>
                <c:pt idx="0">
                  <c:v>'10</c:v>
                </c:pt>
                <c:pt idx="1">
                  <c:v>'11</c:v>
                </c:pt>
                <c:pt idx="2">
                  <c:v>'12</c:v>
                </c:pt>
                <c:pt idx="3">
                  <c:v>'13</c:v>
                </c:pt>
                <c:pt idx="4">
                  <c:v>'14</c:v>
                </c:pt>
                <c:pt idx="5">
                  <c:v>'15</c:v>
                </c:pt>
                <c:pt idx="6">
                  <c:v>'16</c:v>
                </c:pt>
                <c:pt idx="7">
                  <c:v>'17</c:v>
                </c:pt>
                <c:pt idx="8">
                  <c:v>'18</c:v>
                </c:pt>
                <c:pt idx="9">
                  <c:v>'19</c:v>
                </c:pt>
                <c:pt idx="10">
                  <c:v>'20</c:v>
                </c:pt>
                <c:pt idx="11">
                  <c:v>'21</c:v>
                </c:pt>
                <c:pt idx="12">
                  <c:v>'22</c:v>
                </c:pt>
                <c:pt idx="13">
                  <c:v>'23</c:v>
                </c:pt>
                <c:pt idx="14">
                  <c:v>'24</c:v>
                </c:pt>
              </c:strCache>
            </c:strRef>
          </c:cat>
          <c:val>
            <c:numRef>
              <c:f>'cuartos ocupados mazatlan_proyc'!$D$6:$R$6</c:f>
              <c:numCache>
                <c:formatCode>0.0%</c:formatCode>
                <c:ptCount val="15"/>
                <c:pt idx="1">
                  <c:v>-2.1707142861583161E-2</c:v>
                </c:pt>
                <c:pt idx="2">
                  <c:v>1.4681119028646737E-2</c:v>
                </c:pt>
                <c:pt idx="3">
                  <c:v>5.3442892337674859E-2</c:v>
                </c:pt>
                <c:pt idx="4">
                  <c:v>8.9062012347183542E-2</c:v>
                </c:pt>
                <c:pt idx="5">
                  <c:v>7.6090813119342876E-2</c:v>
                </c:pt>
                <c:pt idx="6">
                  <c:v>5.8019284977672989E-2</c:v>
                </c:pt>
                <c:pt idx="7">
                  <c:v>6.9183994108613797E-2</c:v>
                </c:pt>
                <c:pt idx="8">
                  <c:v>-5.0214389042796195E-2</c:v>
                </c:pt>
                <c:pt idx="9">
                  <c:v>6.4411256059151767E-2</c:v>
                </c:pt>
                <c:pt idx="10">
                  <c:v>-0.37870042426164502</c:v>
                </c:pt>
                <c:pt idx="11">
                  <c:v>0.47420582085108903</c:v>
                </c:pt>
                <c:pt idx="12">
                  <c:v>0.16297263764713402</c:v>
                </c:pt>
                <c:pt idx="13">
                  <c:v>-7.0306497854452556E-3</c:v>
                </c:pt>
                <c:pt idx="14">
                  <c:v>-5.3662646287575992E-2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3E-41C0-A18E-67866008B3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602742460140085E-2"/>
          <c:y val="3.7463545717142541E-2"/>
          <c:w val="0.93185269771717838"/>
          <c:h val="0.86203616264859462"/>
        </c:manualLayout>
      </c:layout>
      <c:lineChart>
        <c:grouping val="standard"/>
        <c:varyColors val="0"/>
        <c:ser>
          <c:idx val="4"/>
          <c:order val="0"/>
          <c:tx>
            <c:strRef>
              <c:f>'cuartos ocupados'!$C$9</c:f>
              <c:strCache>
                <c:ptCount val="1"/>
                <c:pt idx="0">
                  <c:v>2023</c:v>
                </c:pt>
              </c:strCache>
            </c:strRef>
          </c:tx>
          <c:spPr>
            <a:ln w="63500">
              <a:solidFill>
                <a:srgbClr val="FFDA82"/>
              </a:solidFill>
            </a:ln>
          </c:spPr>
          <c:marker>
            <c:symbol val="circle"/>
            <c:size val="8"/>
            <c:spPr>
              <a:solidFill>
                <a:srgbClr val="FFD579"/>
              </a:solidFill>
              <a:ln w="57150">
                <a:solidFill>
                  <a:srgbClr val="F5A229"/>
                </a:solidFill>
              </a:ln>
              <a:effectLst/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8B4A-794A-91DB-04226AD3C9B3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8B4A-794A-91DB-04226AD3C9B3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8B4A-794A-91DB-04226AD3C9B3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8B4A-794A-91DB-04226AD3C9B3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8B4A-794A-91DB-04226AD3C9B3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8B4A-794A-91DB-04226AD3C9B3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8B4A-794A-91DB-04226AD3C9B3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7-8B4A-794A-91DB-04226AD3C9B3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8B4A-794A-91DB-04226AD3C9B3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9-8B4A-794A-91DB-04226AD3C9B3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8B4A-794A-91DB-04226AD3C9B3}"/>
              </c:ext>
            </c:extLst>
          </c:dPt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4A-794A-91DB-04226AD3C9B3}"/>
                </c:ext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A-794A-91DB-04226AD3C9B3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A-794A-91DB-04226AD3C9B3}"/>
                </c:ext>
              </c:extLst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A-794A-91DB-04226AD3C9B3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A-794A-91DB-04226AD3C9B3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A-794A-91DB-04226AD3C9B3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4A-794A-91DB-04226AD3C9B3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4A-794A-91DB-04226AD3C9B3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4A-794A-91DB-04226AD3C9B3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4A-794A-91DB-04226AD3C9B3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B4A-794A-91DB-04226AD3C9B3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B4A-794A-91DB-04226AD3C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i="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ocupados'!$D$4:$O$4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'cuartos ocupados'!$D$9:$O$9</c:f>
              <c:numCache>
                <c:formatCode>#,##0</c:formatCode>
                <c:ptCount val="12"/>
                <c:pt idx="0">
                  <c:v>164411</c:v>
                </c:pt>
                <c:pt idx="1">
                  <c:v>178117</c:v>
                </c:pt>
                <c:pt idx="2">
                  <c:v>185320</c:v>
                </c:pt>
                <c:pt idx="3">
                  <c:v>206591</c:v>
                </c:pt>
                <c:pt idx="4">
                  <c:v>205530</c:v>
                </c:pt>
                <c:pt idx="5">
                  <c:v>210068</c:v>
                </c:pt>
                <c:pt idx="6">
                  <c:v>220618</c:v>
                </c:pt>
                <c:pt idx="7">
                  <c:v>226425</c:v>
                </c:pt>
                <c:pt idx="8">
                  <c:v>177687</c:v>
                </c:pt>
                <c:pt idx="9">
                  <c:v>191809</c:v>
                </c:pt>
                <c:pt idx="10">
                  <c:v>214704</c:v>
                </c:pt>
                <c:pt idx="11">
                  <c:v>203321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8B4A-794A-91DB-04226AD3C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ax val="260000"/>
          <c:min val="10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 w="63500">
      <a:solidFill>
        <a:sysClr val="window" lastClr="FFFFFF"/>
      </a:solidFill>
    </a:ln>
    <a:effectLst/>
  </c:spPr>
  <c:externalData r:id="rId2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693859614758716E-2"/>
          <c:y val="4.7130199979093255E-2"/>
          <c:w val="0.91067589875775379"/>
          <c:h val="0.82958062131984767"/>
        </c:manualLayout>
      </c:layout>
      <c:lineChart>
        <c:grouping val="standard"/>
        <c:varyColors val="0"/>
        <c:ser>
          <c:idx val="0"/>
          <c:order val="0"/>
          <c:tx>
            <c:strRef>
              <c:f>'cuartos ocupados'!$C$2</c:f>
              <c:strCache>
                <c:ptCount val="1"/>
                <c:pt idx="0">
                  <c:v>Participación</c:v>
                </c:pt>
              </c:strCache>
            </c:strRef>
          </c:tx>
          <c:spPr>
            <a:ln w="12700">
              <a:solidFill>
                <a:schemeClr val="bg1">
                  <a:lumMod val="85000"/>
                </a:schemeClr>
              </a:solidFill>
            </a:ln>
          </c:spPr>
          <c:marker>
            <c:symbol val="circle"/>
            <c:size val="2"/>
            <c:spPr>
              <a:solidFill>
                <a:schemeClr val="bg1"/>
              </a:solidFill>
              <a:ln w="12700" cmpd="sng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 i="1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ocupados'!$D$1:$O$1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'cuartos ocupados'!$D$2:$O$2</c:f>
              <c:numCache>
                <c:formatCode>0.0%</c:formatCode>
                <c:ptCount val="12"/>
                <c:pt idx="0">
                  <c:v>6.8946964292978155E-2</c:v>
                </c:pt>
                <c:pt idx="1">
                  <c:v>7.4694676384015612E-2</c:v>
                </c:pt>
                <c:pt idx="2">
                  <c:v>7.7715307508467876E-2</c:v>
                </c:pt>
                <c:pt idx="3">
                  <c:v>8.6635458091311707E-2</c:v>
                </c:pt>
                <c:pt idx="4">
                  <c:v>8.61905199234589E-2</c:v>
                </c:pt>
                <c:pt idx="5">
                  <c:v>8.8093563661174337E-2</c:v>
                </c:pt>
                <c:pt idx="6">
                  <c:v>9.251778389759964E-2</c:v>
                </c:pt>
                <c:pt idx="7">
                  <c:v>9.4952992135791267E-2</c:v>
                </c:pt>
                <c:pt idx="8">
                  <c:v>7.4514352715611548E-2</c:v>
                </c:pt>
                <c:pt idx="9">
                  <c:v>8.0436517471895716E-2</c:v>
                </c:pt>
                <c:pt idx="10">
                  <c:v>9.0037704420991183E-2</c:v>
                </c:pt>
                <c:pt idx="11">
                  <c:v>8.5264159496704059E-2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9B-1E49-9477-ABF34DFC33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095808"/>
        <c:axId val="201089928"/>
      </c:lineChart>
      <c:catAx>
        <c:axId val="201095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201089928"/>
        <c:crosses val="autoZero"/>
        <c:auto val="1"/>
        <c:lblAlgn val="ctr"/>
        <c:lblOffset val="100"/>
        <c:noMultiLvlLbl val="0"/>
      </c:catAx>
      <c:valAx>
        <c:axId val="201089928"/>
        <c:scaling>
          <c:orientation val="minMax"/>
          <c:max val="0.11"/>
          <c:min val="0.06"/>
        </c:scaling>
        <c:delete val="1"/>
        <c:axPos val="l"/>
        <c:numFmt formatCode="0%" sourceLinked="0"/>
        <c:majorTickMark val="out"/>
        <c:minorTickMark val="none"/>
        <c:tickLblPos val="nextTo"/>
        <c:crossAx val="2010958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602742460140085E-2"/>
          <c:y val="3.7463545717142541E-2"/>
          <c:w val="0.87329612373002008"/>
          <c:h val="0.86203616264859462"/>
        </c:manualLayout>
      </c:layout>
      <c:lineChart>
        <c:grouping val="standard"/>
        <c:varyColors val="0"/>
        <c:ser>
          <c:idx val="4"/>
          <c:order val="0"/>
          <c:spPr>
            <a:ln w="25400">
              <a:solidFill>
                <a:srgbClr val="1F497D">
                  <a:lumMod val="20000"/>
                  <a:lumOff val="80000"/>
                </a:srgbClr>
              </a:solidFill>
            </a:ln>
            <a:effectLst/>
          </c:spPr>
          <c:marker>
            <c:symbol val="circle"/>
            <c:size val="8"/>
            <c:spPr>
              <a:solidFill>
                <a:srgbClr val="1F497D">
                  <a:lumMod val="20000"/>
                  <a:lumOff val="80000"/>
                </a:srgbClr>
              </a:solidFill>
              <a:ln w="63500">
                <a:solidFill>
                  <a:srgbClr val="1F497D">
                    <a:lumMod val="20000"/>
                    <a:lumOff val="80000"/>
                  </a:srgbClr>
                </a:solidFill>
              </a:ln>
              <a:effectLst/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A66E-4112-B6F6-ED9163AC9874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A66E-4112-B6F6-ED9163AC9874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A66E-4112-B6F6-ED9163AC9874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A66E-4112-B6F6-ED9163AC9874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4-A66E-4112-B6F6-ED9163AC9874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5-A66E-4112-B6F6-ED9163AC9874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6-A66E-4112-B6F6-ED9163AC9874}"/>
              </c:ext>
            </c:extLst>
          </c:dPt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07-A66E-4112-B6F6-ED9163AC9874}"/>
              </c:ext>
            </c:extLst>
          </c:dPt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6E-4112-B6F6-ED9163AC9874}"/>
                </c:ext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6E-4112-B6F6-ED9163AC9874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6E-4112-B6F6-ED9163AC987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 b="0" i="0">
                      <a:solidFill>
                        <a:schemeClr val="tx1"/>
                      </a:solidFill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6E-4112-B6F6-ED9163AC9874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66E-4112-B6F6-ED9163AC9874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66E-4112-B6F6-ED9163AC9874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66E-4112-B6F6-ED9163AC9874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66E-4112-B6F6-ED9163AC9874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6E-4112-B6F6-ED9163AC9874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6E-4112-B6F6-ED9163AC9874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66E-4112-B6F6-ED9163AC9874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66E-4112-B6F6-ED9163AC98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i="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ocupados'!$D$4:$O$4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'cuartos ocupados'!$D$10:$O$10</c:f>
              <c:numCache>
                <c:formatCode>#,##0</c:formatCode>
                <c:ptCount val="12"/>
                <c:pt idx="0">
                  <c:v>171046</c:v>
                </c:pt>
                <c:pt idx="1">
                  <c:v>179449</c:v>
                </c:pt>
                <c:pt idx="2">
                  <c:v>216410</c:v>
                </c:pt>
                <c:pt idx="3">
                  <c:v>206202</c:v>
                </c:pt>
                <c:pt idx="4">
                  <c:v>207898</c:v>
                </c:pt>
                <c:pt idx="5">
                  <c:v>219213</c:v>
                </c:pt>
                <c:pt idx="6">
                  <c:v>245651</c:v>
                </c:pt>
                <c:pt idx="7">
                  <c:v>226226</c:v>
                </c:pt>
                <c:pt idx="8">
                  <c:v>152342</c:v>
                </c:pt>
                <c:pt idx="9">
                  <c:v>138509</c:v>
                </c:pt>
                <c:pt idx="10">
                  <c:v>147119</c:v>
                </c:pt>
                <c:pt idx="11">
                  <c:v>146572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A66E-4112-B6F6-ED9163AC98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12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97-48D4-8B94-61A32D91CD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'cuartos ocupados'!$D$11:$O$11</c:f>
              <c:numCache>
                <c:formatCode>0%</c:formatCode>
                <c:ptCount val="12"/>
                <c:pt idx="0">
                  <c:v>7.5796860549570008E-2</c:v>
                </c:pt>
                <c:pt idx="1">
                  <c:v>7.9520543179962044E-2</c:v>
                </c:pt>
                <c:pt idx="2">
                  <c:v>9.5899340478774395E-2</c:v>
                </c:pt>
                <c:pt idx="3">
                  <c:v>9.1375795043686689E-2</c:v>
                </c:pt>
                <c:pt idx="4">
                  <c:v>9.2127355883999063E-2</c:v>
                </c:pt>
                <c:pt idx="5">
                  <c:v>9.7141454296814242E-2</c:v>
                </c:pt>
                <c:pt idx="6">
                  <c:v>0.10885711791484408</c:v>
                </c:pt>
                <c:pt idx="7">
                  <c:v>0.10024917609699743</c:v>
                </c:pt>
                <c:pt idx="8">
                  <c:v>6.7508420716313702E-2</c:v>
                </c:pt>
                <c:pt idx="9">
                  <c:v>6.137850261251588E-2</c:v>
                </c:pt>
                <c:pt idx="10">
                  <c:v>6.5193914661507368E-2</c:v>
                </c:pt>
                <c:pt idx="11">
                  <c:v>6.4951518565015104E-2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97-48D4-8B94-61A32D91CD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9701333944269838E-2"/>
          <c:y val="5.0417436535172368E-2"/>
          <c:w val="0.84144955672037791"/>
          <c:h val="0.84716931987448063"/>
        </c:manualLayout>
      </c:layout>
      <c:lineChart>
        <c:grouping val="standard"/>
        <c:varyColors val="0"/>
        <c:ser>
          <c:idx val="24"/>
          <c:order val="0"/>
          <c:spPr>
            <a:ln w="47625">
              <a:solidFill>
                <a:srgbClr val="FFC000">
                  <a:lumMod val="60000"/>
                  <a:lumOff val="40000"/>
                </a:srgbClr>
              </a:solidFill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63500">
                <a:solidFill>
                  <a:srgbClr val="FFC000"/>
                </a:solidFill>
              </a:ln>
              <a:effectLst/>
            </c:spPr>
          </c:marker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0-D1D6-411D-B1E5-B3C6C873477F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1-D1D6-411D-B1E5-B3C6C873477F}"/>
              </c:ext>
            </c:extLst>
          </c:dPt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D6-411D-B1E5-B3C6C873477F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D6-411D-B1E5-B3C6C873477F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D6-411D-B1E5-B3C6C873477F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D6-411D-B1E5-B3C6C873477F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1D6-411D-B1E5-B3C6C87347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ocupados'!$D$4:$O$4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'cuartos ocupados'!$D$9:$O$9</c:f>
              <c:numCache>
                <c:formatCode>#,##0</c:formatCode>
                <c:ptCount val="12"/>
                <c:pt idx="0">
                  <c:v>164411</c:v>
                </c:pt>
                <c:pt idx="1">
                  <c:v>178117</c:v>
                </c:pt>
                <c:pt idx="2">
                  <c:v>185320</c:v>
                </c:pt>
                <c:pt idx="3">
                  <c:v>206591</c:v>
                </c:pt>
                <c:pt idx="4">
                  <c:v>205530</c:v>
                </c:pt>
                <c:pt idx="5">
                  <c:v>210068</c:v>
                </c:pt>
                <c:pt idx="6">
                  <c:v>220618</c:v>
                </c:pt>
                <c:pt idx="7">
                  <c:v>226425</c:v>
                </c:pt>
                <c:pt idx="8">
                  <c:v>177687</c:v>
                </c:pt>
                <c:pt idx="9">
                  <c:v>191809</c:v>
                </c:pt>
                <c:pt idx="10">
                  <c:v>214704</c:v>
                </c:pt>
                <c:pt idx="11">
                  <c:v>203321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1D6-411D-B1E5-B3C6C873477F}"/>
            </c:ext>
          </c:extLst>
        </c:ser>
        <c:ser>
          <c:idx val="25"/>
          <c:order val="1"/>
          <c:spPr>
            <a:ln w="47625">
              <a:solidFill>
                <a:srgbClr val="CFDFF4"/>
              </a:solidFill>
            </a:ln>
            <a:effectLst/>
          </c:spPr>
          <c:marker>
            <c:symbol val="circle"/>
            <c:size val="5"/>
            <c:spPr>
              <a:solidFill>
                <a:srgbClr val="518AD7"/>
              </a:solidFill>
              <a:ln w="63500">
                <a:solidFill>
                  <a:srgbClr val="518AD7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ocupados'!$D$4:$O$4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'cuartos ocupados'!$D$10:$O$10</c:f>
              <c:numCache>
                <c:formatCode>#,##0</c:formatCode>
                <c:ptCount val="12"/>
                <c:pt idx="0">
                  <c:v>171046</c:v>
                </c:pt>
                <c:pt idx="1">
                  <c:v>179449</c:v>
                </c:pt>
                <c:pt idx="2">
                  <c:v>216410</c:v>
                </c:pt>
                <c:pt idx="3">
                  <c:v>206202</c:v>
                </c:pt>
                <c:pt idx="4">
                  <c:v>207898</c:v>
                </c:pt>
                <c:pt idx="5">
                  <c:v>219213</c:v>
                </c:pt>
                <c:pt idx="6">
                  <c:v>245651</c:v>
                </c:pt>
                <c:pt idx="7">
                  <c:v>226226</c:v>
                </c:pt>
                <c:pt idx="8">
                  <c:v>152342</c:v>
                </c:pt>
                <c:pt idx="9">
                  <c:v>138509</c:v>
                </c:pt>
                <c:pt idx="10">
                  <c:v>147119</c:v>
                </c:pt>
                <c:pt idx="11">
                  <c:v>146572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D1D6-411D-B1E5-B3C6C873477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12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10"/>
          <c:order val="0"/>
          <c:tx>
            <c:strRef>
              <c:f>'Cuartos ocupados_global_CITY'!$B$7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A0-4E25-8EB5-6003F9851F3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ocupados_global_CITY'!$C$7:$U$7</c:f>
              <c:numCache>
                <c:formatCode>#,##0</c:formatCode>
                <c:ptCount val="19"/>
                <c:pt idx="0">
                  <c:v>1719900</c:v>
                </c:pt>
                <c:pt idx="1">
                  <c:v>1763740</c:v>
                </c:pt>
                <c:pt idx="2">
                  <c:v>1751364</c:v>
                </c:pt>
                <c:pt idx="3">
                  <c:v>1679098</c:v>
                </c:pt>
                <c:pt idx="4">
                  <c:v>1608641</c:v>
                </c:pt>
                <c:pt idx="5">
                  <c:v>1573722</c:v>
                </c:pt>
                <c:pt idx="6">
                  <c:v>1594383</c:v>
                </c:pt>
                <c:pt idx="7">
                  <c:v>1682165</c:v>
                </c:pt>
                <c:pt idx="8">
                  <c:v>1831982</c:v>
                </c:pt>
                <c:pt idx="9">
                  <c:v>1971379</c:v>
                </c:pt>
                <c:pt idx="10">
                  <c:v>2085757</c:v>
                </c:pt>
                <c:pt idx="11">
                  <c:v>2241796</c:v>
                </c:pt>
                <c:pt idx="12">
                  <c:v>2118077</c:v>
                </c:pt>
                <c:pt idx="13">
                  <c:v>2254505</c:v>
                </c:pt>
                <c:pt idx="14">
                  <c:v>1400723</c:v>
                </c:pt>
                <c:pt idx="15">
                  <c:v>2064954</c:v>
                </c:pt>
                <c:pt idx="16">
                  <c:v>2401485</c:v>
                </c:pt>
                <c:pt idx="17">
                  <c:v>2296151</c:v>
                </c:pt>
                <c:pt idx="18" formatCode="General">
                  <c:v>2256637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A0-4E25-8EB5-6003F9851F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400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8"/>
          <c:order val="0"/>
          <c:tx>
            <c:strRef>
              <c:f>'Cuartos ocupados_global_CITY'!$B$3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solidFill>
                <a:srgbClr val="D99694"/>
              </a:solidFill>
            </a:ln>
            <a:effectLst/>
          </c:spPr>
          <c:marker>
            <c:symbol val="circle"/>
            <c:size val="8"/>
            <c:spPr>
              <a:solidFill>
                <a:srgbClr val="CE7674"/>
              </a:solidFill>
              <a:ln>
                <a:solidFill>
                  <a:srgbClr val="D99694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17-4936-A249-ACD285B93E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ocupados_global_CITY'!$C$3:$U$3</c:f>
              <c:numCache>
                <c:formatCode>#,##0</c:formatCode>
                <c:ptCount val="19"/>
                <c:pt idx="0">
                  <c:v>2550892</c:v>
                </c:pt>
                <c:pt idx="1">
                  <c:v>2473651</c:v>
                </c:pt>
                <c:pt idx="2">
                  <c:v>2430437</c:v>
                </c:pt>
                <c:pt idx="3">
                  <c:v>2130329</c:v>
                </c:pt>
                <c:pt idx="4">
                  <c:v>2108996</c:v>
                </c:pt>
                <c:pt idx="5">
                  <c:v>2133534</c:v>
                </c:pt>
                <c:pt idx="6">
                  <c:v>2459341</c:v>
                </c:pt>
                <c:pt idx="7">
                  <c:v>2505832</c:v>
                </c:pt>
                <c:pt idx="8">
                  <c:v>2712484</c:v>
                </c:pt>
                <c:pt idx="9">
                  <c:v>2887814</c:v>
                </c:pt>
                <c:pt idx="10">
                  <c:v>3233540</c:v>
                </c:pt>
                <c:pt idx="11">
                  <c:v>3359762</c:v>
                </c:pt>
                <c:pt idx="12">
                  <c:v>3331990</c:v>
                </c:pt>
                <c:pt idx="13">
                  <c:v>3398496</c:v>
                </c:pt>
                <c:pt idx="14">
                  <c:v>1785741</c:v>
                </c:pt>
                <c:pt idx="15">
                  <c:v>2706377</c:v>
                </c:pt>
                <c:pt idx="16">
                  <c:v>3467623</c:v>
                </c:pt>
                <c:pt idx="17">
                  <c:v>3478358</c:v>
                </c:pt>
                <c:pt idx="18" formatCode="General">
                  <c:v>3134378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17-4936-A249-ACD285B93EE3}"/>
            </c:ext>
          </c:extLst>
        </c:ser>
        <c:ser>
          <c:idx val="9"/>
          <c:order val="1"/>
          <c:tx>
            <c:strRef>
              <c:f>'Cuartos ocupados_global_CITY'!$B$5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solidFill>
                <a:srgbClr val="B9CDE5"/>
              </a:solidFill>
            </a:ln>
            <a:effectLst/>
          </c:spPr>
          <c:marker>
            <c:symbol val="circle"/>
            <c:size val="8"/>
            <c:spPr>
              <a:solidFill>
                <a:srgbClr val="7099CA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017-4936-A249-ACD285B93E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ocupados_global_CITY'!$C$5:$U$5</c:f>
              <c:numCache>
                <c:formatCode>#,##0</c:formatCode>
                <c:ptCount val="19"/>
                <c:pt idx="0">
                  <c:v>1402333</c:v>
                </c:pt>
                <c:pt idx="1">
                  <c:v>1338356</c:v>
                </c:pt>
                <c:pt idx="2">
                  <c:v>1320799</c:v>
                </c:pt>
                <c:pt idx="3">
                  <c:v>1070170</c:v>
                </c:pt>
                <c:pt idx="4">
                  <c:v>1420669</c:v>
                </c:pt>
                <c:pt idx="5">
                  <c:v>1354601</c:v>
                </c:pt>
                <c:pt idx="6">
                  <c:v>1502443</c:v>
                </c:pt>
                <c:pt idx="7">
                  <c:v>1869509</c:v>
                </c:pt>
                <c:pt idx="8">
                  <c:v>2153546</c:v>
                </c:pt>
                <c:pt idx="9">
                  <c:v>2295144</c:v>
                </c:pt>
                <c:pt idx="10">
                  <c:v>2431622</c:v>
                </c:pt>
                <c:pt idx="11">
                  <c:v>2703542</c:v>
                </c:pt>
                <c:pt idx="12">
                  <c:v>2803438</c:v>
                </c:pt>
                <c:pt idx="13">
                  <c:v>2756265</c:v>
                </c:pt>
                <c:pt idx="14">
                  <c:v>1266799</c:v>
                </c:pt>
                <c:pt idx="15">
                  <c:v>1779779</c:v>
                </c:pt>
                <c:pt idx="16">
                  <c:v>2643709</c:v>
                </c:pt>
                <c:pt idx="17">
                  <c:v>2917004</c:v>
                </c:pt>
                <c:pt idx="18" formatCode="General">
                  <c:v>2740276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017-4936-A249-ACD285B93EE3}"/>
            </c:ext>
          </c:extLst>
        </c:ser>
        <c:ser>
          <c:idx val="10"/>
          <c:order val="2"/>
          <c:tx>
            <c:strRef>
              <c:f>'Cuartos ocupados_global_CITY'!$B$7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ECC66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017-4936-A249-ACD285B93E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ocupados_global_CITY'!$C$7:$U$7</c:f>
              <c:numCache>
                <c:formatCode>#,##0</c:formatCode>
                <c:ptCount val="19"/>
                <c:pt idx="0">
                  <c:v>1719900</c:v>
                </c:pt>
                <c:pt idx="1">
                  <c:v>1763740</c:v>
                </c:pt>
                <c:pt idx="2">
                  <c:v>1751364</c:v>
                </c:pt>
                <c:pt idx="3">
                  <c:v>1679098</c:v>
                </c:pt>
                <c:pt idx="4">
                  <c:v>1608641</c:v>
                </c:pt>
                <c:pt idx="5">
                  <c:v>1573722</c:v>
                </c:pt>
                <c:pt idx="6">
                  <c:v>1594383</c:v>
                </c:pt>
                <c:pt idx="7">
                  <c:v>1682165</c:v>
                </c:pt>
                <c:pt idx="8">
                  <c:v>1831982</c:v>
                </c:pt>
                <c:pt idx="9">
                  <c:v>1971379</c:v>
                </c:pt>
                <c:pt idx="10">
                  <c:v>2085757</c:v>
                </c:pt>
                <c:pt idx="11">
                  <c:v>2241796</c:v>
                </c:pt>
                <c:pt idx="12">
                  <c:v>2118077</c:v>
                </c:pt>
                <c:pt idx="13">
                  <c:v>2254505</c:v>
                </c:pt>
                <c:pt idx="14">
                  <c:v>1400723</c:v>
                </c:pt>
                <c:pt idx="15">
                  <c:v>2064954</c:v>
                </c:pt>
                <c:pt idx="16">
                  <c:v>2401485</c:v>
                </c:pt>
                <c:pt idx="17">
                  <c:v>2296151</c:v>
                </c:pt>
                <c:pt idx="18" formatCode="General">
                  <c:v>2256637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017-4936-A249-ACD285B93EE3}"/>
            </c:ext>
          </c:extLst>
        </c:ser>
        <c:ser>
          <c:idx val="11"/>
          <c:order val="3"/>
          <c:tx>
            <c:strRef>
              <c:f>'Cuartos ocupados_global_CITY'!$B$8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solidFill>
                <a:srgbClr val="D7E4BD"/>
              </a:solidFill>
            </a:ln>
            <a:effectLst/>
          </c:spPr>
          <c:marker>
            <c:symbol val="circle"/>
            <c:size val="8"/>
            <c:spPr>
              <a:solidFill>
                <a:srgbClr val="C4D79D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017-4936-A249-ACD285B93E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ocupados_global_CITY'!$C$8:$U$8</c:f>
              <c:numCache>
                <c:formatCode>#,##0</c:formatCode>
                <c:ptCount val="19"/>
                <c:pt idx="0">
                  <c:v>1025286</c:v>
                </c:pt>
                <c:pt idx="1">
                  <c:v>1118422</c:v>
                </c:pt>
                <c:pt idx="2">
                  <c:v>1123015</c:v>
                </c:pt>
                <c:pt idx="3">
                  <c:v>1179420</c:v>
                </c:pt>
                <c:pt idx="4">
                  <c:v>1486097</c:v>
                </c:pt>
                <c:pt idx="5">
                  <c:v>1522881</c:v>
                </c:pt>
                <c:pt idx="6">
                  <c:v>1618177</c:v>
                </c:pt>
                <c:pt idx="7">
                  <c:v>1771916</c:v>
                </c:pt>
                <c:pt idx="8">
                  <c:v>1794509</c:v>
                </c:pt>
                <c:pt idx="9">
                  <c:v>1951440</c:v>
                </c:pt>
                <c:pt idx="10">
                  <c:v>1938746</c:v>
                </c:pt>
                <c:pt idx="11">
                  <c:v>2018858</c:v>
                </c:pt>
                <c:pt idx="12">
                  <c:v>2032910</c:v>
                </c:pt>
                <c:pt idx="13">
                  <c:v>2211524</c:v>
                </c:pt>
                <c:pt idx="14">
                  <c:v>1190995</c:v>
                </c:pt>
                <c:pt idx="15">
                  <c:v>2080448</c:v>
                </c:pt>
                <c:pt idx="16">
                  <c:v>2572623</c:v>
                </c:pt>
                <c:pt idx="17">
                  <c:v>2569683</c:v>
                </c:pt>
                <c:pt idx="18" formatCode="General">
                  <c:v>2321743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017-4936-A249-ACD285B93EE3}"/>
            </c:ext>
          </c:extLst>
        </c:ser>
        <c:ser>
          <c:idx val="12"/>
          <c:order val="4"/>
          <c:tx>
            <c:strRef>
              <c:f>'Cuartos ocupados_global_CITY'!$B$12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solidFill>
                <a:srgbClr val="DBEEF4"/>
              </a:solidFill>
            </a:ln>
            <a:effectLst/>
          </c:spPr>
          <c:marker>
            <c:symbol val="circle"/>
            <c:size val="8"/>
            <c:spPr>
              <a:solidFill>
                <a:srgbClr val="58B0CC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017-4936-A249-ACD285B93E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ocupados_global_CITY'!$C$12:$U$12</c:f>
              <c:numCache>
                <c:formatCode>#,##0</c:formatCode>
                <c:ptCount val="19"/>
                <c:pt idx="0">
                  <c:v>374924</c:v>
                </c:pt>
                <c:pt idx="1">
                  <c:v>357384</c:v>
                </c:pt>
                <c:pt idx="2">
                  <c:v>337419</c:v>
                </c:pt>
                <c:pt idx="3">
                  <c:v>349794</c:v>
                </c:pt>
                <c:pt idx="4">
                  <c:v>497885</c:v>
                </c:pt>
                <c:pt idx="5">
                  <c:v>522386</c:v>
                </c:pt>
                <c:pt idx="6">
                  <c:v>611891</c:v>
                </c:pt>
                <c:pt idx="7">
                  <c:v>631404</c:v>
                </c:pt>
                <c:pt idx="8">
                  <c:v>603976</c:v>
                </c:pt>
                <c:pt idx="9">
                  <c:v>596762</c:v>
                </c:pt>
                <c:pt idx="10">
                  <c:v>749216</c:v>
                </c:pt>
                <c:pt idx="11">
                  <c:v>1005672</c:v>
                </c:pt>
                <c:pt idx="12">
                  <c:v>1047396</c:v>
                </c:pt>
                <c:pt idx="13">
                  <c:v>1100127</c:v>
                </c:pt>
                <c:pt idx="14">
                  <c:v>479775</c:v>
                </c:pt>
                <c:pt idx="15">
                  <c:v>860761</c:v>
                </c:pt>
                <c:pt idx="16">
                  <c:v>963685</c:v>
                </c:pt>
                <c:pt idx="17">
                  <c:v>898491</c:v>
                </c:pt>
                <c:pt idx="18" formatCode="General">
                  <c:v>779299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017-4936-A249-ACD285B93EE3}"/>
            </c:ext>
          </c:extLst>
        </c:ser>
        <c:ser>
          <c:idx val="13"/>
          <c:order val="5"/>
          <c:tx>
            <c:strRef>
              <c:f>'Cuartos ocupados_global_CITY'!$B$14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solidFill>
                <a:srgbClr val="C6D9F1"/>
              </a:solidFill>
            </a:ln>
            <a:effectLst/>
          </c:spPr>
          <c:marker>
            <c:symbol val="circle"/>
            <c:size val="8"/>
            <c:spPr>
              <a:solidFill>
                <a:srgbClr val="94B8E4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017-4936-A249-ACD285B93E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ocupados_global_CITY'!$C$14:$U$14</c:f>
              <c:numCache>
                <c:formatCode>#,##0</c:formatCode>
                <c:ptCount val="19"/>
                <c:pt idx="0">
                  <c:v>612048</c:v>
                </c:pt>
                <c:pt idx="1">
                  <c:v>560825</c:v>
                </c:pt>
                <c:pt idx="2">
                  <c:v>500936</c:v>
                </c:pt>
                <c:pt idx="3">
                  <c:v>403820</c:v>
                </c:pt>
                <c:pt idx="4">
                  <c:v>392428</c:v>
                </c:pt>
                <c:pt idx="5">
                  <c:v>418696</c:v>
                </c:pt>
                <c:pt idx="6">
                  <c:v>452431</c:v>
                </c:pt>
                <c:pt idx="7">
                  <c:v>547829</c:v>
                </c:pt>
                <c:pt idx="8">
                  <c:v>481625</c:v>
                </c:pt>
                <c:pt idx="9">
                  <c:v>308804</c:v>
                </c:pt>
                <c:pt idx="10">
                  <c:v>354855</c:v>
                </c:pt>
                <c:pt idx="11">
                  <c:v>638417</c:v>
                </c:pt>
                <c:pt idx="12">
                  <c:v>686099</c:v>
                </c:pt>
                <c:pt idx="13">
                  <c:v>964369</c:v>
                </c:pt>
                <c:pt idx="14">
                  <c:v>489963</c:v>
                </c:pt>
                <c:pt idx="15">
                  <c:v>911033</c:v>
                </c:pt>
                <c:pt idx="16">
                  <c:v>915273</c:v>
                </c:pt>
                <c:pt idx="17">
                  <c:v>932047</c:v>
                </c:pt>
                <c:pt idx="18" formatCode="General">
                  <c:v>879567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C017-4936-A249-ACD285B93E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DCE6F2"/>
              </a:solidFill>
            </a:ln>
            <a:effectLst/>
          </c:spPr>
          <c:marker>
            <c:symbol val="circle"/>
            <c:size val="8"/>
            <c:spPr>
              <a:solidFill>
                <a:srgbClr val="DCE6F2"/>
              </a:solidFill>
              <a:ln>
                <a:solidFill>
                  <a:srgbClr val="DCE6F2"/>
                </a:solidFill>
              </a:ln>
              <a:effectLst/>
            </c:spPr>
          </c:marker>
          <c:dLbls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47B-41AF-A068-8E0B0E547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ocupados_global_CITY'!$C$20:$U$20</c:f>
              <c:numCache>
                <c:formatCode>#,##0</c:formatCode>
                <c:ptCount val="19"/>
                <c:pt idx="0">
                  <c:v>1719900</c:v>
                </c:pt>
                <c:pt idx="1">
                  <c:v>1763740</c:v>
                </c:pt>
                <c:pt idx="2">
                  <c:v>1751364</c:v>
                </c:pt>
                <c:pt idx="3">
                  <c:v>1679098</c:v>
                </c:pt>
                <c:pt idx="4">
                  <c:v>1608641</c:v>
                </c:pt>
                <c:pt idx="5">
                  <c:v>1573722</c:v>
                </c:pt>
                <c:pt idx="6">
                  <c:v>1594383</c:v>
                </c:pt>
                <c:pt idx="7">
                  <c:v>1682165</c:v>
                </c:pt>
                <c:pt idx="8">
                  <c:v>1831982</c:v>
                </c:pt>
                <c:pt idx="9">
                  <c:v>1971379</c:v>
                </c:pt>
                <c:pt idx="10">
                  <c:v>2085757</c:v>
                </c:pt>
                <c:pt idx="11">
                  <c:v>2241796</c:v>
                </c:pt>
                <c:pt idx="12">
                  <c:v>2118077</c:v>
                </c:pt>
                <c:pt idx="13">
                  <c:v>2254505</c:v>
                </c:pt>
                <c:pt idx="14">
                  <c:v>1400723</c:v>
                </c:pt>
                <c:pt idx="15">
                  <c:v>2064954</c:v>
                </c:pt>
                <c:pt idx="16">
                  <c:v>2401485</c:v>
                </c:pt>
                <c:pt idx="17">
                  <c:v>2296151</c:v>
                </c:pt>
                <c:pt idx="18" formatCode="General">
                  <c:v>2256637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7B-41AF-A068-8E0B0E5477F1}"/>
            </c:ext>
          </c:extLst>
        </c:ser>
        <c:ser>
          <c:idx val="1"/>
          <c:order val="1"/>
          <c:spPr>
            <a:ln>
              <a:solidFill>
                <a:srgbClr val="FFD9EC"/>
              </a:solidFill>
            </a:ln>
            <a:effectLst/>
          </c:spPr>
          <c:marker>
            <c:symbol val="circle"/>
            <c:size val="8"/>
            <c:spPr>
              <a:solidFill>
                <a:srgbClr val="FFD9EC"/>
              </a:solidFill>
              <a:ln>
                <a:solidFill>
                  <a:srgbClr val="FFD9EC"/>
                </a:solidFill>
              </a:ln>
              <a:effectLst/>
            </c:spPr>
          </c:marker>
          <c:dLbls>
            <c:dLbl>
              <c:idx val="18"/>
              <c:layout>
                <c:manualLayout>
                  <c:x val="0"/>
                  <c:y val="2.2831358061312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7B-41AF-A068-8E0B0E547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ocupados_global_CITY'!$C$21:$U$21</c:f>
              <c:numCache>
                <c:formatCode>#,##0</c:formatCode>
                <c:ptCount val="19"/>
                <c:pt idx="0">
                  <c:v>3953225</c:v>
                </c:pt>
                <c:pt idx="1">
                  <c:v>3812007</c:v>
                </c:pt>
                <c:pt idx="2">
                  <c:v>3751236</c:v>
                </c:pt>
                <c:pt idx="3">
                  <c:v>3200499</c:v>
                </c:pt>
                <c:pt idx="4">
                  <c:v>3529665</c:v>
                </c:pt>
                <c:pt idx="5">
                  <c:v>3488135</c:v>
                </c:pt>
                <c:pt idx="6">
                  <c:v>3961784</c:v>
                </c:pt>
                <c:pt idx="7">
                  <c:v>4375341</c:v>
                </c:pt>
                <c:pt idx="8">
                  <c:v>4866030</c:v>
                </c:pt>
                <c:pt idx="9">
                  <c:v>5182958</c:v>
                </c:pt>
                <c:pt idx="10">
                  <c:v>5665162</c:v>
                </c:pt>
                <c:pt idx="11">
                  <c:v>6063304</c:v>
                </c:pt>
                <c:pt idx="12">
                  <c:v>6135428</c:v>
                </c:pt>
                <c:pt idx="13">
                  <c:v>6154761</c:v>
                </c:pt>
                <c:pt idx="14">
                  <c:v>3052540</c:v>
                </c:pt>
                <c:pt idx="15">
                  <c:v>4486156</c:v>
                </c:pt>
                <c:pt idx="16">
                  <c:v>6111332</c:v>
                </c:pt>
                <c:pt idx="17">
                  <c:v>6395362</c:v>
                </c:pt>
                <c:pt idx="18" formatCode="General">
                  <c:v>5874654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7B-41AF-A068-8E0B0E5477F1}"/>
            </c:ext>
          </c:extLst>
        </c:ser>
        <c:ser>
          <c:idx val="2"/>
          <c:order val="2"/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>
                <a:solidFill>
                  <a:srgbClr val="FFD579"/>
                </a:solidFill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7B-41AF-A068-8E0B0E547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'Cuartos ocupados_global_CITY'!$C$2:$U$2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'Cuartos ocupados_global_CITY'!$C$22:$U$22</c:f>
              <c:numCache>
                <c:formatCode>#,##0</c:formatCode>
                <c:ptCount val="19"/>
                <c:pt idx="0">
                  <c:v>2012258</c:v>
                </c:pt>
                <c:pt idx="1">
                  <c:v>2036631</c:v>
                </c:pt>
                <c:pt idx="2">
                  <c:v>1961370</c:v>
                </c:pt>
                <c:pt idx="3">
                  <c:v>1933034</c:v>
                </c:pt>
                <c:pt idx="4">
                  <c:v>2376410</c:v>
                </c:pt>
                <c:pt idx="5">
                  <c:v>2463963</c:v>
                </c:pt>
                <c:pt idx="6">
                  <c:v>2682499</c:v>
                </c:pt>
                <c:pt idx="7">
                  <c:v>2951149</c:v>
                </c:pt>
                <c:pt idx="8">
                  <c:v>2880110</c:v>
                </c:pt>
                <c:pt idx="9">
                  <c:v>2857006</c:v>
                </c:pt>
                <c:pt idx="10">
                  <c:v>3042817</c:v>
                </c:pt>
                <c:pt idx="11">
                  <c:v>3662947</c:v>
                </c:pt>
                <c:pt idx="12">
                  <c:v>3766405</c:v>
                </c:pt>
                <c:pt idx="13">
                  <c:v>4276020</c:v>
                </c:pt>
                <c:pt idx="14">
                  <c:v>2160733</c:v>
                </c:pt>
                <c:pt idx="15">
                  <c:v>3852242</c:v>
                </c:pt>
                <c:pt idx="16">
                  <c:v>4451581</c:v>
                </c:pt>
                <c:pt idx="17">
                  <c:v>4400221</c:v>
                </c:pt>
                <c:pt idx="18" formatCode="General">
                  <c:v>3980609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7B-41AF-A068-8E0B0E5477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At val="0.2"/>
        <c:auto val="1"/>
        <c:lblAlgn val="ctr"/>
        <c:lblOffset val="100"/>
        <c:noMultiLvlLbl val="1"/>
      </c:catAx>
      <c:valAx>
        <c:axId val="278021112"/>
        <c:scaling>
          <c:orientation val="minMax"/>
          <c:min val="0.30000000000000004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275658912651555E-2"/>
          <c:y val="4.4021055658011038E-2"/>
          <c:w val="0.92215778044966734"/>
          <c:h val="0.84489231552490862"/>
        </c:manualLayout>
      </c:layout>
      <c:lineChart>
        <c:grouping val="standard"/>
        <c:varyColors val="0"/>
        <c:ser>
          <c:idx val="0"/>
          <c:order val="0"/>
          <c:tx>
            <c:strRef>
              <c:f>'% de ocup'!$C$5</c:f>
              <c:strCache>
                <c:ptCount val="1"/>
                <c:pt idx="0">
                  <c:v>Porcentaje de ocup</c:v>
                </c:pt>
              </c:strCache>
            </c:strRef>
          </c:tx>
          <c:spPr>
            <a:ln w="38100">
              <a:solidFill>
                <a:srgbClr val="FFD579"/>
              </a:solidFill>
            </a:ln>
          </c:spPr>
          <c:marker>
            <c:symbol val="circle"/>
            <c:size val="6"/>
            <c:spPr>
              <a:solidFill>
                <a:srgbClr val="FFCE43"/>
              </a:solidFill>
              <a:ln w="57150" cmpd="sng">
                <a:solidFill>
                  <a:srgbClr val="FFD579"/>
                </a:solidFill>
              </a:ln>
              <a:effectLst/>
            </c:spPr>
          </c:marker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 i="0">
                    <a:latin typeface="Roboto Th" pitchFamily="2" charset="0"/>
                    <a:ea typeface="Roboto Th" pitchFamily="2" charset="0"/>
                    <a:cs typeface="Roboto Lt" panose="02000000000000000000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'% de ocup'!$D$4:$R$4</c:f>
              <c:strCache>
                <c:ptCount val="15"/>
                <c:pt idx="0">
                  <c:v>'10</c:v>
                </c:pt>
                <c:pt idx="1">
                  <c:v>'11</c:v>
                </c:pt>
                <c:pt idx="2">
                  <c:v>'12</c:v>
                </c:pt>
                <c:pt idx="3">
                  <c:v>'13</c:v>
                </c:pt>
                <c:pt idx="4">
                  <c:v>'14</c:v>
                </c:pt>
                <c:pt idx="5">
                  <c:v>'15</c:v>
                </c:pt>
                <c:pt idx="6">
                  <c:v>'16</c:v>
                </c:pt>
                <c:pt idx="7">
                  <c:v>'17</c:v>
                </c:pt>
                <c:pt idx="8">
                  <c:v>'18</c:v>
                </c:pt>
                <c:pt idx="9">
                  <c:v>'19</c:v>
                </c:pt>
                <c:pt idx="10">
                  <c:v>'20</c:v>
                </c:pt>
                <c:pt idx="11">
                  <c:v>'21</c:v>
                </c:pt>
                <c:pt idx="12">
                  <c:v>'22</c:v>
                </c:pt>
                <c:pt idx="13">
                  <c:v>'23</c:v>
                </c:pt>
                <c:pt idx="14">
                  <c:v>'24</c:v>
                </c:pt>
              </c:strCache>
            </c:strRef>
          </c:cat>
          <c:val>
            <c:numRef>
              <c:f>'% de ocup'!$D$5:$R$5</c:f>
              <c:numCache>
                <c:formatCode>0.0%</c:formatCode>
                <c:ptCount val="15"/>
                <c:pt idx="0">
                  <c:v>0.48199999999999998</c:v>
                </c:pt>
                <c:pt idx="1">
                  <c:v>0.47399999999999998</c:v>
                </c:pt>
                <c:pt idx="2">
                  <c:v>0.47499999999999998</c:v>
                </c:pt>
                <c:pt idx="3">
                  <c:v>0.50600000000000001</c:v>
                </c:pt>
                <c:pt idx="4">
                  <c:v>0.55200000000000005</c:v>
                </c:pt>
                <c:pt idx="5">
                  <c:v>0.59</c:v>
                </c:pt>
                <c:pt idx="6">
                  <c:v>0.61399999999999999</c:v>
                </c:pt>
                <c:pt idx="7">
                  <c:v>0.60799999999999998</c:v>
                </c:pt>
                <c:pt idx="8">
                  <c:v>0.60099999999999998</c:v>
                </c:pt>
                <c:pt idx="9">
                  <c:v>0.64100000000000001</c:v>
                </c:pt>
                <c:pt idx="10">
                  <c:v>0.39040000000000002</c:v>
                </c:pt>
                <c:pt idx="11">
                  <c:v>0.58099999999999996</c:v>
                </c:pt>
                <c:pt idx="12">
                  <c:v>0.66710000000000003</c:v>
                </c:pt>
                <c:pt idx="13" formatCode="0%">
                  <c:v>0.67090000000000005</c:v>
                </c:pt>
                <c:pt idx="14" formatCode="0.00%">
                  <c:v>0.61099999999999999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20-46DC-B9C8-13681BFD29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5399928"/>
        <c:axId val="275401496"/>
      </c:lineChart>
      <c:catAx>
        <c:axId val="275399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5401496"/>
        <c:crosses val="autoZero"/>
        <c:auto val="1"/>
        <c:lblAlgn val="ctr"/>
        <c:lblOffset val="100"/>
        <c:noMultiLvlLbl val="0"/>
      </c:catAx>
      <c:valAx>
        <c:axId val="275401496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lang="en-US" sz="1200" b="0" i="0">
                <a:solidFill>
                  <a:srgbClr val="BFBFBF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5399928"/>
        <c:crosses val="autoZero"/>
        <c:crossBetween val="between"/>
        <c:majorUnit val="0.2"/>
      </c:valAx>
      <c:spPr>
        <a:ln>
          <a:solidFill>
            <a:schemeClr val="bg1">
              <a:lumMod val="9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7743759697574504E-2"/>
          <c:y val="6.7591807762954453E-2"/>
          <c:w val="0.92902896721312755"/>
          <c:h val="0.84076466668302752"/>
        </c:manualLayout>
      </c:layout>
      <c:lineChart>
        <c:grouping val="standard"/>
        <c:varyColors val="0"/>
        <c:ser>
          <c:idx val="0"/>
          <c:order val="0"/>
          <c:tx>
            <c:strRef>
              <c:f>'Visitantes anuales'!$B$22</c:f>
              <c:strCache>
                <c:ptCount val="1"/>
              </c:strCache>
            </c:strRef>
          </c:tx>
          <c:spPr>
            <a:ln w="38100" cmpd="sng">
              <a:solidFill>
                <a:srgbClr val="C6D9F1"/>
              </a:solidFill>
            </a:ln>
            <a:effectLst/>
          </c:spPr>
          <c:marker>
            <c:symbol val="circle"/>
            <c:size val="5"/>
            <c:spPr>
              <a:solidFill>
                <a:srgbClr val="5B9BD5">
                  <a:lumMod val="75000"/>
                </a:srgbClr>
              </a:solidFill>
              <a:ln w="38100" cmpd="sng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dPt>
            <c:idx val="17"/>
            <c:bubble3D val="0"/>
            <c:extLst>
              <c:ext xmlns:c16="http://schemas.microsoft.com/office/drawing/2014/chart" uri="{C3380CC4-5D6E-409C-BE32-E72D297353CC}">
                <c16:uniqueId val="{00000000-2302-4355-BA73-624DB50F70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c:spPr>
            <c:trendlineType val="movingAvg"/>
            <c:period val="2"/>
            <c:dispRSqr val="0"/>
            <c:dispEq val="0"/>
          </c:trendline>
          <c:val>
            <c:numRef>
              <c:f>'Visitantes anuales'!$C$6:$U$6</c:f>
              <c:numCache>
                <c:formatCode>#,##0</c:formatCode>
                <c:ptCount val="19"/>
                <c:pt idx="0">
                  <c:v>496053</c:v>
                </c:pt>
                <c:pt idx="1">
                  <c:v>440515</c:v>
                </c:pt>
                <c:pt idx="2">
                  <c:v>487284</c:v>
                </c:pt>
                <c:pt idx="3">
                  <c:v>497586</c:v>
                </c:pt>
                <c:pt idx="4">
                  <c:v>420747</c:v>
                </c:pt>
                <c:pt idx="5">
                  <c:v>402232</c:v>
                </c:pt>
                <c:pt idx="6">
                  <c:v>407057</c:v>
                </c:pt>
                <c:pt idx="7">
                  <c:v>455809</c:v>
                </c:pt>
                <c:pt idx="8">
                  <c:v>523909</c:v>
                </c:pt>
                <c:pt idx="9">
                  <c:v>579233</c:v>
                </c:pt>
                <c:pt idx="10">
                  <c:v>663798</c:v>
                </c:pt>
                <c:pt idx="11">
                  <c:v>750724</c:v>
                </c:pt>
                <c:pt idx="12">
                  <c:v>812988</c:v>
                </c:pt>
                <c:pt idx="13">
                  <c:v>976439</c:v>
                </c:pt>
                <c:pt idx="14">
                  <c:v>608190</c:v>
                </c:pt>
                <c:pt idx="15">
                  <c:v>947693</c:v>
                </c:pt>
                <c:pt idx="16">
                  <c:v>954801</c:v>
                </c:pt>
                <c:pt idx="17">
                  <c:v>820758</c:v>
                </c:pt>
                <c:pt idx="18">
                  <c:v>773747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02-4355-BA73-624DB50F70DC}"/>
            </c:ext>
          </c:extLst>
        </c:ser>
        <c:ser>
          <c:idx val="1"/>
          <c:order val="1"/>
          <c:tx>
            <c:strRef>
              <c:f>'Visitantes anuales'!$B$7</c:f>
              <c:strCache>
                <c:ptCount val="1"/>
                <c:pt idx="0">
                  <c:v>  5 estrellas</c:v>
                </c:pt>
              </c:strCache>
            </c:strRef>
          </c:tx>
          <c:spPr>
            <a:ln w="38100" cmpd="sng">
              <a:solidFill>
                <a:srgbClr val="FFD579"/>
              </a:solidFill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38100" cmpd="sng">
                <a:solidFill>
                  <a:srgbClr val="FFC000"/>
                </a:solidFill>
              </a:ln>
              <a:effectLst/>
            </c:spPr>
          </c:marker>
          <c:dPt>
            <c:idx val="17"/>
            <c:bubble3D val="0"/>
            <c:extLst>
              <c:ext xmlns:c16="http://schemas.microsoft.com/office/drawing/2014/chart" uri="{C3380CC4-5D6E-409C-BE32-E72D297353CC}">
                <c16:uniqueId val="{00000003-2302-4355-BA73-624DB50F70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c:spPr>
            <c:trendlineType val="movingAvg"/>
            <c:period val="2"/>
            <c:dispRSqr val="0"/>
            <c:dispEq val="0"/>
          </c:trendline>
          <c:val>
            <c:numRef>
              <c:f>'Visitantes anuales'!$C$7:$U$7</c:f>
              <c:numCache>
                <c:formatCode>#,##0</c:formatCode>
                <c:ptCount val="19"/>
                <c:pt idx="0">
                  <c:v>372635</c:v>
                </c:pt>
                <c:pt idx="1">
                  <c:v>412483</c:v>
                </c:pt>
                <c:pt idx="2">
                  <c:v>411466</c:v>
                </c:pt>
                <c:pt idx="3">
                  <c:v>578263</c:v>
                </c:pt>
                <c:pt idx="4">
                  <c:v>811998</c:v>
                </c:pt>
                <c:pt idx="5">
                  <c:v>792482</c:v>
                </c:pt>
                <c:pt idx="6">
                  <c:v>838670</c:v>
                </c:pt>
                <c:pt idx="7">
                  <c:v>903243</c:v>
                </c:pt>
                <c:pt idx="8">
                  <c:v>988662</c:v>
                </c:pt>
                <c:pt idx="9">
                  <c:v>918309</c:v>
                </c:pt>
                <c:pt idx="10">
                  <c:v>944426</c:v>
                </c:pt>
                <c:pt idx="11">
                  <c:v>1159948</c:v>
                </c:pt>
                <c:pt idx="12">
                  <c:v>1226813</c:v>
                </c:pt>
                <c:pt idx="13">
                  <c:v>1397235</c:v>
                </c:pt>
                <c:pt idx="14">
                  <c:v>890306</c:v>
                </c:pt>
                <c:pt idx="15">
                  <c:v>1290020</c:v>
                </c:pt>
                <c:pt idx="16">
                  <c:v>1356290</c:v>
                </c:pt>
                <c:pt idx="17">
                  <c:v>1259434</c:v>
                </c:pt>
                <c:pt idx="18">
                  <c:v>1231879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302-4355-BA73-624DB50F70DC}"/>
            </c:ext>
          </c:extLst>
        </c:ser>
        <c:ser>
          <c:idx val="2"/>
          <c:order val="2"/>
          <c:tx>
            <c:strRef>
              <c:f>'Visitantes anuales'!$B$8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38100" cmpd="sng">
              <a:solidFill>
                <a:srgbClr val="C3D69B"/>
              </a:solidFill>
            </a:ln>
            <a:effectLst/>
          </c:spPr>
          <c:marker>
            <c:symbol val="circle"/>
            <c:size val="5"/>
            <c:spPr>
              <a:solidFill>
                <a:srgbClr val="70AD47">
                  <a:lumMod val="75000"/>
                </a:srgbClr>
              </a:solidFill>
              <a:ln w="38100" cmpd="sng">
                <a:solidFill>
                  <a:srgbClr val="70AD47">
                    <a:lumMod val="75000"/>
                  </a:srgbClr>
                </a:solidFill>
              </a:ln>
              <a:effectLst/>
            </c:spPr>
          </c:marker>
          <c:dPt>
            <c:idx val="17"/>
            <c:bubble3D val="0"/>
            <c:extLst>
              <c:ext xmlns:c16="http://schemas.microsoft.com/office/drawing/2014/chart" uri="{C3380CC4-5D6E-409C-BE32-E72D297353CC}">
                <c16:uniqueId val="{00000006-2302-4355-BA73-624DB50F70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c:spPr>
            <c:trendlineType val="movingAvg"/>
            <c:period val="2"/>
            <c:dispRSqr val="0"/>
            <c:dispEq val="0"/>
          </c:trendline>
          <c:cat>
            <c:strRef>
              <c:f>'Visitantes anuales'!$C$3:$U$5</c:f>
              <c:strCache>
                <c:ptCount val="19"/>
                <c:pt idx="0">
                  <c:v>'06</c:v>
                </c:pt>
                <c:pt idx="1">
                  <c:v>'07</c:v>
                </c:pt>
                <c:pt idx="2">
                  <c:v>'08</c:v>
                </c:pt>
                <c:pt idx="3">
                  <c:v>'09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</c:strCache>
            </c:strRef>
          </c:cat>
          <c:val>
            <c:numRef>
              <c:f>'Visitantes anuales'!$C$8:$U$8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1591233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2462870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302-4355-BA73-624DB50F70D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095024"/>
        <c:axId val="201092280"/>
      </c:lineChart>
      <c:catAx>
        <c:axId val="20109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2280"/>
        <c:crosses val="autoZero"/>
        <c:auto val="1"/>
        <c:lblAlgn val="ctr"/>
        <c:lblOffset val="100"/>
        <c:noMultiLvlLbl val="0"/>
      </c:catAx>
      <c:valAx>
        <c:axId val="201092280"/>
        <c:scaling>
          <c:orientation val="minMax"/>
          <c:max val="4000000"/>
          <c:min val="0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sz="900" b="0" i="0">
                <a:solidFill>
                  <a:srgbClr val="BFBFBF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5024"/>
        <c:crosses val="autoZero"/>
        <c:crossBetween val="between"/>
        <c:majorUnit val="1000000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30158070344804427"/>
          <c:w val="0.95560532022886324"/>
          <c:h val="0.65518036735331409"/>
        </c:manualLayout>
      </c:layout>
      <c:lineChart>
        <c:grouping val="standard"/>
        <c:varyColors val="0"/>
        <c:ser>
          <c:idx val="0"/>
          <c:order val="0"/>
          <c:tx>
            <c:strRef>
              <c:f>'% de ocup'!$C$6</c:f>
              <c:strCache>
                <c:ptCount val="1"/>
              </c:strCache>
            </c:strRef>
          </c:tx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F418-4EC1-90D6-6A9D11E841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de ocup'!$D$4:$R$4</c:f>
              <c:strCache>
                <c:ptCount val="15"/>
                <c:pt idx="0">
                  <c:v>'10</c:v>
                </c:pt>
                <c:pt idx="1">
                  <c:v>'11</c:v>
                </c:pt>
                <c:pt idx="2">
                  <c:v>'12</c:v>
                </c:pt>
                <c:pt idx="3">
                  <c:v>'13</c:v>
                </c:pt>
                <c:pt idx="4">
                  <c:v>'14</c:v>
                </c:pt>
                <c:pt idx="5">
                  <c:v>'15</c:v>
                </c:pt>
                <c:pt idx="6">
                  <c:v>'16</c:v>
                </c:pt>
                <c:pt idx="7">
                  <c:v>'17</c:v>
                </c:pt>
                <c:pt idx="8">
                  <c:v>'18</c:v>
                </c:pt>
                <c:pt idx="9">
                  <c:v>'19</c:v>
                </c:pt>
                <c:pt idx="10">
                  <c:v>'20</c:v>
                </c:pt>
                <c:pt idx="11">
                  <c:v>'21</c:v>
                </c:pt>
                <c:pt idx="12">
                  <c:v>'22</c:v>
                </c:pt>
                <c:pt idx="13">
                  <c:v>'23</c:v>
                </c:pt>
                <c:pt idx="14">
                  <c:v>'24</c:v>
                </c:pt>
              </c:strCache>
            </c:strRef>
          </c:cat>
          <c:val>
            <c:numRef>
              <c:f>'% de ocup'!$D$6:$R$6</c:f>
              <c:numCache>
                <c:formatCode>0.0%</c:formatCode>
                <c:ptCount val="15"/>
                <c:pt idx="1">
                  <c:v>-1.6597510373443997E-2</c:v>
                </c:pt>
                <c:pt idx="2">
                  <c:v>2.109704641350213E-3</c:v>
                </c:pt>
                <c:pt idx="3">
                  <c:v>6.5263157894736898E-2</c:v>
                </c:pt>
                <c:pt idx="4">
                  <c:v>9.0909090909090995E-2</c:v>
                </c:pt>
                <c:pt idx="5">
                  <c:v>6.8840579710144775E-2</c:v>
                </c:pt>
                <c:pt idx="6">
                  <c:v>4.0677966101694954E-2</c:v>
                </c:pt>
                <c:pt idx="7">
                  <c:v>-9.7719869706840486E-3</c:v>
                </c:pt>
                <c:pt idx="8">
                  <c:v>-1.1513157894736852E-2</c:v>
                </c:pt>
                <c:pt idx="9">
                  <c:v>6.6555740432612379E-2</c:v>
                </c:pt>
                <c:pt idx="10">
                  <c:v>-0.39095163806552258</c:v>
                </c:pt>
                <c:pt idx="11">
                  <c:v>0.48821721311475391</c:v>
                </c:pt>
                <c:pt idx="12">
                  <c:v>0.14819277108433748</c:v>
                </c:pt>
                <c:pt idx="13">
                  <c:v>5.6962974066856924E-3</c:v>
                </c:pt>
                <c:pt idx="14">
                  <c:v>-8.9283052615889189E-2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18-4EC1-90D6-6A9D11E841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9701333944269838E-2"/>
          <c:y val="9.5041563228767029E-2"/>
          <c:w val="0.88806253574191807"/>
          <c:h val="0.79626288272022872"/>
        </c:manualLayout>
      </c:layout>
      <c:lineChart>
        <c:grouping val="standard"/>
        <c:varyColors val="0"/>
        <c:ser>
          <c:idx val="24"/>
          <c:order val="0"/>
          <c:spPr>
            <a:ln w="63500">
              <a:solidFill>
                <a:srgbClr val="FFC000">
                  <a:lumMod val="60000"/>
                  <a:lumOff val="40000"/>
                </a:srgbClr>
              </a:solidFill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63500">
                <a:solidFill>
                  <a:srgbClr val="FFC000"/>
                </a:solidFill>
              </a:ln>
              <a:effectLst/>
            </c:spPr>
          </c:marker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0-F7B8-4EC6-A304-F8F007B0E78B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1-F7B8-4EC6-A304-F8F007B0E78B}"/>
              </c:ext>
            </c:extLst>
          </c:dPt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7B8-4EC6-A304-F8F007B0E7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'% de ocup'!$F$147:$Q$147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'% de ocup'!$D$149:$D$160</c:f>
              <c:numCache>
                <c:formatCode>0%</c:formatCode>
                <c:ptCount val="12"/>
                <c:pt idx="0">
                  <c:v>0.53060000000000007</c:v>
                </c:pt>
                <c:pt idx="1">
                  <c:v>0.63649999999999995</c:v>
                </c:pt>
                <c:pt idx="2">
                  <c:v>0.60750000000000004</c:v>
                </c:pt>
                <c:pt idx="3">
                  <c:v>0.70099999999999996</c:v>
                </c:pt>
                <c:pt idx="4">
                  <c:v>0.67079999999999995</c:v>
                </c:pt>
                <c:pt idx="5">
                  <c:v>0.70979999999999999</c:v>
                </c:pt>
                <c:pt idx="6">
                  <c:v>0.72620000000000007</c:v>
                </c:pt>
                <c:pt idx="7">
                  <c:v>0.73309999999999997</c:v>
                </c:pt>
                <c:pt idx="8">
                  <c:v>0.58740000000000003</c:v>
                </c:pt>
                <c:pt idx="9">
                  <c:v>0.62180000000000002</c:v>
                </c:pt>
                <c:pt idx="10">
                  <c:v>0.71200000000000008</c:v>
                </c:pt>
                <c:pt idx="11">
                  <c:v>0.66269999999999996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B8-4EC6-A304-F8F007B0E78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0.25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9701333944269838E-2"/>
          <c:y val="9.5041563228767029E-2"/>
          <c:w val="0.88806253574191807"/>
          <c:h val="0.79626288272022872"/>
        </c:manualLayout>
      </c:layout>
      <c:lineChart>
        <c:grouping val="standard"/>
        <c:varyColors val="0"/>
        <c:ser>
          <c:idx val="25"/>
          <c:order val="0"/>
          <c:spPr>
            <a:ln w="63500">
              <a:solidFill>
                <a:srgbClr val="CFDFF4"/>
              </a:solidFill>
            </a:ln>
            <a:effectLst/>
          </c:spPr>
          <c:marker>
            <c:symbol val="circle"/>
            <c:size val="5"/>
            <c:spPr>
              <a:solidFill>
                <a:srgbClr val="518AD7"/>
              </a:solidFill>
              <a:ln w="63500">
                <a:solidFill>
                  <a:srgbClr val="518AD7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'% de ocup'!$F$147:$Q$147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'% de ocup'!$D$161:$D$172</c:f>
              <c:numCache>
                <c:formatCode>0%</c:formatCode>
                <c:ptCount val="12"/>
                <c:pt idx="0">
                  <c:v>0.5474</c:v>
                </c:pt>
                <c:pt idx="1">
                  <c:v>0.61329999999999996</c:v>
                </c:pt>
                <c:pt idx="2">
                  <c:v>0.69169999999999998</c:v>
                </c:pt>
                <c:pt idx="3">
                  <c:v>0.68110000000000004</c:v>
                </c:pt>
                <c:pt idx="4">
                  <c:v>0.66449999999999998</c:v>
                </c:pt>
                <c:pt idx="5">
                  <c:v>0.72400000000000009</c:v>
                </c:pt>
                <c:pt idx="6">
                  <c:v>0.78549999999999998</c:v>
                </c:pt>
                <c:pt idx="7">
                  <c:v>0.72299999999999998</c:v>
                </c:pt>
                <c:pt idx="8">
                  <c:v>0.50309999999999999</c:v>
                </c:pt>
                <c:pt idx="9">
                  <c:v>0.44270000000000004</c:v>
                </c:pt>
                <c:pt idx="10">
                  <c:v>0.48590000000000005</c:v>
                </c:pt>
                <c:pt idx="11">
                  <c:v>0.46850000000000003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3F-424E-AB8F-75A429B1670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0.25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9701333944269838E-2"/>
          <c:y val="9.5041563228767029E-2"/>
          <c:w val="0.88806253574191807"/>
          <c:h val="0.79626288272022872"/>
        </c:manualLayout>
      </c:layout>
      <c:lineChart>
        <c:grouping val="standard"/>
        <c:varyColors val="0"/>
        <c:ser>
          <c:idx val="24"/>
          <c:order val="0"/>
          <c:spPr>
            <a:ln w="63500">
              <a:solidFill>
                <a:srgbClr val="FFC000">
                  <a:lumMod val="60000"/>
                  <a:lumOff val="40000"/>
                </a:srgbClr>
              </a:solidFill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63500">
                <a:solidFill>
                  <a:srgbClr val="FFC000"/>
                </a:solidFill>
              </a:ln>
              <a:effectLst/>
            </c:spPr>
          </c:marker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0-0E1D-4489-A828-3A93B2B2C743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1-0E1D-4489-A828-3A93B2B2C743}"/>
              </c:ext>
            </c:extLst>
          </c:dPt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1D-4489-A828-3A93B2B2C743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1D-4489-A828-3A93B2B2C7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'% de ocup'!$F$147:$Q$147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'% de ocup'!$D$149:$D$160</c:f>
              <c:numCache>
                <c:formatCode>0%</c:formatCode>
                <c:ptCount val="12"/>
                <c:pt idx="0">
                  <c:v>0.53060000000000007</c:v>
                </c:pt>
                <c:pt idx="1">
                  <c:v>0.63649999999999995</c:v>
                </c:pt>
                <c:pt idx="2">
                  <c:v>0.60750000000000004</c:v>
                </c:pt>
                <c:pt idx="3">
                  <c:v>0.70099999999999996</c:v>
                </c:pt>
                <c:pt idx="4">
                  <c:v>0.67079999999999995</c:v>
                </c:pt>
                <c:pt idx="5">
                  <c:v>0.70979999999999999</c:v>
                </c:pt>
                <c:pt idx="6">
                  <c:v>0.72620000000000007</c:v>
                </c:pt>
                <c:pt idx="7">
                  <c:v>0.73309999999999997</c:v>
                </c:pt>
                <c:pt idx="8">
                  <c:v>0.58740000000000003</c:v>
                </c:pt>
                <c:pt idx="9">
                  <c:v>0.62180000000000002</c:v>
                </c:pt>
                <c:pt idx="10">
                  <c:v>0.71200000000000008</c:v>
                </c:pt>
                <c:pt idx="11">
                  <c:v>0.66269999999999996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E1D-4489-A828-3A93B2B2C743}"/>
            </c:ext>
          </c:extLst>
        </c:ser>
        <c:ser>
          <c:idx val="25"/>
          <c:order val="1"/>
          <c:spPr>
            <a:ln w="63500">
              <a:solidFill>
                <a:srgbClr val="4F81BD">
                  <a:lumMod val="40000"/>
                  <a:lumOff val="60000"/>
                </a:srgbClr>
              </a:solidFill>
            </a:ln>
            <a:effectLst/>
          </c:spPr>
          <c:marker>
            <c:symbol val="circle"/>
            <c:size val="5"/>
            <c:spPr>
              <a:solidFill>
                <a:srgbClr val="1F497D">
                  <a:lumMod val="60000"/>
                  <a:lumOff val="40000"/>
                </a:srgbClr>
              </a:solidFill>
              <a:ln w="63500">
                <a:solidFill>
                  <a:srgbClr val="1F497D">
                    <a:lumMod val="60000"/>
                    <a:lumOff val="40000"/>
                  </a:srgbClr>
                </a:solidFill>
              </a:ln>
              <a:effectLst/>
            </c:spPr>
          </c:marker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5-0E1D-4489-A828-3A93B2B2C743}"/>
              </c:ext>
            </c:extLst>
          </c:dPt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1D-4489-A828-3A93B2B2C743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1D-4489-A828-3A93B2B2C743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1D-4489-A828-3A93B2B2C7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'% de ocup'!$F$147:$Q$147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'% de ocup'!$D$161:$D$172</c:f>
              <c:numCache>
                <c:formatCode>0%</c:formatCode>
                <c:ptCount val="12"/>
                <c:pt idx="0">
                  <c:v>0.5474</c:v>
                </c:pt>
                <c:pt idx="1">
                  <c:v>0.61329999999999996</c:v>
                </c:pt>
                <c:pt idx="2">
                  <c:v>0.69169999999999998</c:v>
                </c:pt>
                <c:pt idx="3">
                  <c:v>0.68110000000000004</c:v>
                </c:pt>
                <c:pt idx="4">
                  <c:v>0.66449999999999998</c:v>
                </c:pt>
                <c:pt idx="5">
                  <c:v>0.72400000000000009</c:v>
                </c:pt>
                <c:pt idx="6">
                  <c:v>0.78549999999999998</c:v>
                </c:pt>
                <c:pt idx="7">
                  <c:v>0.72299999999999998</c:v>
                </c:pt>
                <c:pt idx="8">
                  <c:v>0.50309999999999999</c:v>
                </c:pt>
                <c:pt idx="9">
                  <c:v>0.44270000000000004</c:v>
                </c:pt>
                <c:pt idx="10">
                  <c:v>0.48590000000000005</c:v>
                </c:pt>
                <c:pt idx="11">
                  <c:v>0.46850000000000003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0E1D-4489-A828-3A93B2B2C74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0.25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936919582299922E-2"/>
          <c:y val="0.13193275748758038"/>
          <c:w val="0.95185003250740452"/>
          <c:h val="0.736967197787597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Hoja9!$D$1</c:f>
              <c:strCache>
                <c:ptCount val="1"/>
                <c:pt idx="0">
                  <c:v>% de ocup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4A4-4F22-90FF-B000812D320D}"/>
              </c:ext>
            </c:extLst>
          </c:dPt>
          <c:dPt>
            <c:idx val="7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A4-4F22-90FF-B000812D320D}"/>
              </c:ext>
            </c:extLst>
          </c:dPt>
          <c:dPt>
            <c:idx val="13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A4-4F22-90FF-B000812D320D}"/>
              </c:ext>
            </c:extLst>
          </c:dPt>
          <c:dPt>
            <c:idx val="14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4A4-4F22-90FF-B000812D320D}"/>
              </c:ext>
            </c:extLst>
          </c:dPt>
          <c:dPt>
            <c:idx val="19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4A4-4F22-90FF-B000812D320D}"/>
              </c:ext>
            </c:extLst>
          </c:dPt>
          <c:dPt>
            <c:idx val="20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4A4-4F22-90FF-B000812D320D}"/>
              </c:ext>
            </c:extLst>
          </c:dPt>
          <c:dPt>
            <c:idx val="23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4A4-4F22-90FF-B000812D320D}"/>
              </c:ext>
            </c:extLst>
          </c:dPt>
          <c:dPt>
            <c:idx val="24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4A4-4F22-90FF-B000812D320D}"/>
              </c:ext>
            </c:extLst>
          </c:dPt>
          <c:dPt>
            <c:idx val="25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4A4-4F22-90FF-B000812D320D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4A4-4F22-90FF-B000812D320D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4A4-4F22-90FF-B000812D320D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F4A4-4F22-90FF-B000812D320D}"/>
              </c:ext>
            </c:extLst>
          </c:dPt>
          <c:dPt>
            <c:idx val="3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4A4-4F22-90FF-B000812D320D}"/>
              </c:ext>
            </c:extLst>
          </c:dPt>
          <c:dPt>
            <c:idx val="3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F4A4-4F22-90FF-B000812D320D}"/>
              </c:ext>
            </c:extLst>
          </c:dPt>
          <c:dPt>
            <c:idx val="33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F4A4-4F22-90FF-B000812D320D}"/>
              </c:ext>
            </c:extLst>
          </c:dPt>
          <c:dPt>
            <c:idx val="43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F4A4-4F22-90FF-B000812D320D}"/>
              </c:ext>
            </c:extLst>
          </c:dPt>
          <c:dPt>
            <c:idx val="44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F4A4-4F22-90FF-B000812D320D}"/>
              </c:ext>
            </c:extLst>
          </c:dPt>
          <c:dPt>
            <c:idx val="45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F4A4-4F22-90FF-B000812D320D}"/>
              </c:ext>
            </c:extLst>
          </c:dPt>
          <c:dPt>
            <c:idx val="46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F4A4-4F22-90FF-B000812D320D}"/>
              </c:ext>
            </c:extLst>
          </c:dPt>
          <c:dPt>
            <c:idx val="51"/>
            <c:invertIfNegative val="0"/>
            <c:bubble3D val="0"/>
            <c:spPr>
              <a:solidFill>
                <a:srgbClr val="FFD5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F4A4-4F22-90FF-B000812D320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Hoja9!$C$2:$C$53</c:f>
              <c:strCache>
                <c:ptCount val="52"/>
                <c:pt idx="0">
                  <c:v>Semana 1</c:v>
                </c:pt>
                <c:pt idx="1">
                  <c:v>Semana 2</c:v>
                </c:pt>
                <c:pt idx="2">
                  <c:v>Semana 3</c:v>
                </c:pt>
                <c:pt idx="3">
                  <c:v>Semana 4</c:v>
                </c:pt>
                <c:pt idx="4">
                  <c:v>Semana 5</c:v>
                </c:pt>
                <c:pt idx="5">
                  <c:v>Semana 6</c:v>
                </c:pt>
                <c:pt idx="6">
                  <c:v>Semana 7</c:v>
                </c:pt>
                <c:pt idx="7">
                  <c:v>Semana 8</c:v>
                </c:pt>
                <c:pt idx="8">
                  <c:v>Semana 9</c:v>
                </c:pt>
                <c:pt idx="9">
                  <c:v>Semana 10</c:v>
                </c:pt>
                <c:pt idx="10">
                  <c:v>Semana 11</c:v>
                </c:pt>
                <c:pt idx="11">
                  <c:v>Semana 12</c:v>
                </c:pt>
                <c:pt idx="12">
                  <c:v>Semana 13</c:v>
                </c:pt>
                <c:pt idx="13">
                  <c:v>Semana 14</c:v>
                </c:pt>
                <c:pt idx="14">
                  <c:v>Semana 15</c:v>
                </c:pt>
                <c:pt idx="15">
                  <c:v>Semana 16</c:v>
                </c:pt>
                <c:pt idx="16">
                  <c:v>Semana 17</c:v>
                </c:pt>
                <c:pt idx="17">
                  <c:v>Semana 18</c:v>
                </c:pt>
                <c:pt idx="18">
                  <c:v>Semana 19</c:v>
                </c:pt>
                <c:pt idx="19">
                  <c:v>Semana 20</c:v>
                </c:pt>
                <c:pt idx="20">
                  <c:v>Semana 21</c:v>
                </c:pt>
                <c:pt idx="21">
                  <c:v>Semana 22</c:v>
                </c:pt>
                <c:pt idx="22">
                  <c:v>Semana 23</c:v>
                </c:pt>
                <c:pt idx="23">
                  <c:v>Semana 24</c:v>
                </c:pt>
                <c:pt idx="24">
                  <c:v>Semana 25</c:v>
                </c:pt>
                <c:pt idx="25">
                  <c:v>Semana 26</c:v>
                </c:pt>
                <c:pt idx="26">
                  <c:v>Semana 27</c:v>
                </c:pt>
                <c:pt idx="27">
                  <c:v>Semana 28</c:v>
                </c:pt>
                <c:pt idx="28">
                  <c:v>Semana 29</c:v>
                </c:pt>
                <c:pt idx="29">
                  <c:v>Semana 30</c:v>
                </c:pt>
                <c:pt idx="30">
                  <c:v>Semana 31</c:v>
                </c:pt>
                <c:pt idx="31">
                  <c:v>Semana 32</c:v>
                </c:pt>
                <c:pt idx="32">
                  <c:v>Semana 33</c:v>
                </c:pt>
                <c:pt idx="33">
                  <c:v>Semana 34</c:v>
                </c:pt>
                <c:pt idx="34">
                  <c:v>Semana 35</c:v>
                </c:pt>
                <c:pt idx="35">
                  <c:v>Semana 36</c:v>
                </c:pt>
                <c:pt idx="36">
                  <c:v>Semana 37</c:v>
                </c:pt>
                <c:pt idx="37">
                  <c:v>Semana 38</c:v>
                </c:pt>
                <c:pt idx="38">
                  <c:v>Semana 39</c:v>
                </c:pt>
                <c:pt idx="39">
                  <c:v>Semana 40</c:v>
                </c:pt>
                <c:pt idx="40">
                  <c:v>Semana 41</c:v>
                </c:pt>
                <c:pt idx="41">
                  <c:v>Semana 42</c:v>
                </c:pt>
                <c:pt idx="42">
                  <c:v>Semana 43</c:v>
                </c:pt>
                <c:pt idx="43">
                  <c:v>Semana 44</c:v>
                </c:pt>
                <c:pt idx="44">
                  <c:v>Semana 45</c:v>
                </c:pt>
                <c:pt idx="45">
                  <c:v>Semana 46</c:v>
                </c:pt>
                <c:pt idx="46">
                  <c:v>Semana 47</c:v>
                </c:pt>
                <c:pt idx="47">
                  <c:v>Semana 48</c:v>
                </c:pt>
                <c:pt idx="48">
                  <c:v>Semana 49</c:v>
                </c:pt>
                <c:pt idx="49">
                  <c:v>Semana 50</c:v>
                </c:pt>
                <c:pt idx="50">
                  <c:v>Semana 51</c:v>
                </c:pt>
                <c:pt idx="51">
                  <c:v>Semana 52</c:v>
                </c:pt>
              </c:strCache>
            </c:strRef>
          </c:cat>
          <c:val>
            <c:numRef>
              <c:f>Hoja9!$D$2:$D$53</c:f>
              <c:numCache>
                <c:formatCode>0%</c:formatCode>
                <c:ptCount val="52"/>
                <c:pt idx="0">
                  <c:v>0.58389999999999997</c:v>
                </c:pt>
                <c:pt idx="1">
                  <c:v>0.44490000000000002</c:v>
                </c:pt>
                <c:pt idx="2">
                  <c:v>0.54349999999999998</c:v>
                </c:pt>
                <c:pt idx="3">
                  <c:v>0.57530000000000003</c:v>
                </c:pt>
                <c:pt idx="4">
                  <c:v>0.53369999999999995</c:v>
                </c:pt>
                <c:pt idx="5">
                  <c:v>0.59670000000000001</c:v>
                </c:pt>
                <c:pt idx="6">
                  <c:v>0.67859999999999998</c:v>
                </c:pt>
                <c:pt idx="7">
                  <c:v>0.72409999999999997</c:v>
                </c:pt>
                <c:pt idx="8">
                  <c:v>0.59760000000000002</c:v>
                </c:pt>
                <c:pt idx="9">
                  <c:v>0.59250000000000003</c:v>
                </c:pt>
                <c:pt idx="10">
                  <c:v>0.67090000000000005</c:v>
                </c:pt>
                <c:pt idx="11">
                  <c:v>0.60909999999999997</c:v>
                </c:pt>
                <c:pt idx="12">
                  <c:v>0.58240000000000003</c:v>
                </c:pt>
                <c:pt idx="13">
                  <c:v>0.71479999999999999</c:v>
                </c:pt>
                <c:pt idx="14">
                  <c:v>0.74900000000000011</c:v>
                </c:pt>
                <c:pt idx="15">
                  <c:v>0.68090000000000006</c:v>
                </c:pt>
                <c:pt idx="16">
                  <c:v>0.67040000000000011</c:v>
                </c:pt>
                <c:pt idx="17">
                  <c:v>0.66549999999999998</c:v>
                </c:pt>
                <c:pt idx="18">
                  <c:v>0.63829999999999998</c:v>
                </c:pt>
                <c:pt idx="19">
                  <c:v>0.74150000000000005</c:v>
                </c:pt>
                <c:pt idx="20">
                  <c:v>0.76719999999999999</c:v>
                </c:pt>
                <c:pt idx="21">
                  <c:v>0.64170000000000005</c:v>
                </c:pt>
                <c:pt idx="22">
                  <c:v>0.66060000000000008</c:v>
                </c:pt>
                <c:pt idx="23">
                  <c:v>0.71540000000000004</c:v>
                </c:pt>
                <c:pt idx="24">
                  <c:v>0.76749999999999996</c:v>
                </c:pt>
                <c:pt idx="25">
                  <c:v>0.72599999999999998</c:v>
                </c:pt>
                <c:pt idx="26">
                  <c:v>0.5131</c:v>
                </c:pt>
                <c:pt idx="27">
                  <c:v>0.63270000000000004</c:v>
                </c:pt>
                <c:pt idx="28">
                  <c:v>0.80859999999999999</c:v>
                </c:pt>
                <c:pt idx="29">
                  <c:v>0.83829999999999993</c:v>
                </c:pt>
                <c:pt idx="30">
                  <c:v>0.85089999999999999</c:v>
                </c:pt>
                <c:pt idx="31">
                  <c:v>0.78090000000000004</c:v>
                </c:pt>
                <c:pt idx="32">
                  <c:v>0.74680000000000002</c:v>
                </c:pt>
                <c:pt idx="33">
                  <c:v>0.71099999999999997</c:v>
                </c:pt>
                <c:pt idx="34">
                  <c:v>0.56059999999999999</c:v>
                </c:pt>
                <c:pt idx="35">
                  <c:v>0.55610000000000004</c:v>
                </c:pt>
                <c:pt idx="36">
                  <c:v>0.58119999999999994</c:v>
                </c:pt>
                <c:pt idx="37">
                  <c:v>0.57269999999999999</c:v>
                </c:pt>
                <c:pt idx="38">
                  <c:v>0.60350000000000004</c:v>
                </c:pt>
                <c:pt idx="39">
                  <c:v>0.5887</c:v>
                </c:pt>
                <c:pt idx="40">
                  <c:v>0.63950000000000007</c:v>
                </c:pt>
                <c:pt idx="41">
                  <c:v>0.6543000000000001</c:v>
                </c:pt>
                <c:pt idx="42">
                  <c:v>0.66839999999999999</c:v>
                </c:pt>
                <c:pt idx="43">
                  <c:v>0.71479999999999999</c:v>
                </c:pt>
                <c:pt idx="44">
                  <c:v>0.75109999999999999</c:v>
                </c:pt>
                <c:pt idx="45">
                  <c:v>0.71849999999999992</c:v>
                </c:pt>
                <c:pt idx="46">
                  <c:v>0.71400000000000008</c:v>
                </c:pt>
                <c:pt idx="47">
                  <c:v>0.64180000000000004</c:v>
                </c:pt>
                <c:pt idx="48">
                  <c:v>0.58530000000000004</c:v>
                </c:pt>
                <c:pt idx="49">
                  <c:v>0.57169999999999999</c:v>
                </c:pt>
                <c:pt idx="50">
                  <c:v>0.64209999999999989</c:v>
                </c:pt>
                <c:pt idx="51">
                  <c:v>0.80859999999999999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F4A4-4F22-90FF-B000812D32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9519503"/>
        <c:axId val="959561071"/>
      </c:barChart>
      <c:catAx>
        <c:axId val="959519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959561071"/>
        <c:crosses val="autoZero"/>
        <c:auto val="1"/>
        <c:lblAlgn val="ctr"/>
        <c:lblOffset val="100"/>
        <c:noMultiLvlLbl val="0"/>
      </c:catAx>
      <c:valAx>
        <c:axId val="959561071"/>
        <c:scaling>
          <c:orientation val="minMax"/>
          <c:max val="1"/>
          <c:min val="0.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9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959519503"/>
        <c:crosses val="autoZero"/>
        <c:crossBetween val="between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Th" panose="02000000000000000000" pitchFamily="2" charset="0"/>
          <a:ea typeface="Roboto Th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266889924286547E-2"/>
          <c:y val="0.17712691771269176"/>
          <c:w val="0.94443271533035655"/>
          <c:h val="0.6837418642491863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9B0-4DB4-9378-6B7ED813E534}"/>
              </c:ext>
            </c:extLst>
          </c:dPt>
          <c:dPt>
            <c:idx val="6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9B0-4DB4-9378-6B7ED813E534}"/>
              </c:ext>
            </c:extLst>
          </c:dPt>
          <c:dPt>
            <c:idx val="12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B0-4DB4-9378-6B7ED813E534}"/>
              </c:ext>
            </c:extLst>
          </c:dPt>
          <c:dPt>
            <c:idx val="13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B0-4DB4-9378-6B7ED813E534}"/>
              </c:ext>
            </c:extLst>
          </c:dPt>
          <c:dPt>
            <c:idx val="14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9B0-4DB4-9378-6B7ED813E534}"/>
              </c:ext>
            </c:extLst>
          </c:dPt>
          <c:dPt>
            <c:idx val="23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B0-4DB4-9378-6B7ED813E534}"/>
              </c:ext>
            </c:extLst>
          </c:dPt>
          <c:dPt>
            <c:idx val="24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9B0-4DB4-9378-6B7ED813E534}"/>
              </c:ext>
            </c:extLst>
          </c:dPt>
          <c:dPt>
            <c:idx val="25"/>
            <c:invertIfNegative val="0"/>
            <c:bubble3D val="0"/>
            <c:spPr>
              <a:solidFill>
                <a:srgbClr val="FFCE4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9B0-4DB4-9378-6B7ED813E534}"/>
              </c:ext>
            </c:extLst>
          </c:dPt>
          <c:dPt>
            <c:idx val="28"/>
            <c:invertIfNegative val="0"/>
            <c:bubble3D val="0"/>
            <c:spPr>
              <a:solidFill>
                <a:srgbClr val="C3D69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9B0-4DB4-9378-6B7ED813E534}"/>
              </c:ext>
            </c:extLst>
          </c:dPt>
          <c:dPt>
            <c:idx val="29"/>
            <c:invertIfNegative val="0"/>
            <c:bubble3D val="0"/>
            <c:spPr>
              <a:solidFill>
                <a:srgbClr val="C3D69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69B0-4DB4-9378-6B7ED813E534}"/>
              </c:ext>
            </c:extLst>
          </c:dPt>
          <c:dPt>
            <c:idx val="30"/>
            <c:invertIfNegative val="0"/>
            <c:bubble3D val="0"/>
            <c:spPr>
              <a:solidFill>
                <a:srgbClr val="C3D69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69B0-4DB4-9378-6B7ED813E534}"/>
              </c:ext>
            </c:extLst>
          </c:dPt>
          <c:dPt>
            <c:idx val="31"/>
            <c:invertIfNegative val="0"/>
            <c:bubble3D val="0"/>
            <c:spPr>
              <a:solidFill>
                <a:srgbClr val="C3D69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69B0-4DB4-9378-6B7ED813E534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de ocup'!$B$95:$AW$95</c:f>
              <c:strCache>
                <c:ptCount val="48"/>
                <c:pt idx="0">
                  <c:v>Semana 1</c:v>
                </c:pt>
                <c:pt idx="1">
                  <c:v>Semana 2 </c:v>
                </c:pt>
                <c:pt idx="2">
                  <c:v>Semana 3 </c:v>
                </c:pt>
                <c:pt idx="3">
                  <c:v>Semana 4 </c:v>
                </c:pt>
                <c:pt idx="4">
                  <c:v>Semana 5</c:v>
                </c:pt>
                <c:pt idx="5">
                  <c:v>Semana 6</c:v>
                </c:pt>
                <c:pt idx="6">
                  <c:v>Semana 7</c:v>
                </c:pt>
                <c:pt idx="7">
                  <c:v>Semana 8</c:v>
                </c:pt>
                <c:pt idx="8">
                  <c:v>Semana 9</c:v>
                </c:pt>
                <c:pt idx="9">
                  <c:v>Semana 10</c:v>
                </c:pt>
                <c:pt idx="10">
                  <c:v>Semana 11</c:v>
                </c:pt>
                <c:pt idx="11">
                  <c:v>Semana 12</c:v>
                </c:pt>
                <c:pt idx="12">
                  <c:v>Semana 13</c:v>
                </c:pt>
                <c:pt idx="13">
                  <c:v>Semana 14</c:v>
                </c:pt>
                <c:pt idx="14">
                  <c:v>Semana 15</c:v>
                </c:pt>
                <c:pt idx="15">
                  <c:v>Semana 16</c:v>
                </c:pt>
                <c:pt idx="16">
                  <c:v>Semana 17</c:v>
                </c:pt>
                <c:pt idx="17">
                  <c:v>Semana 18</c:v>
                </c:pt>
                <c:pt idx="18">
                  <c:v>Semana 19</c:v>
                </c:pt>
                <c:pt idx="19">
                  <c:v>Semana 20</c:v>
                </c:pt>
                <c:pt idx="20">
                  <c:v>Semana 21</c:v>
                </c:pt>
                <c:pt idx="21">
                  <c:v>Semana 22</c:v>
                </c:pt>
                <c:pt idx="22">
                  <c:v>Semana 23</c:v>
                </c:pt>
                <c:pt idx="23">
                  <c:v>Semana 24</c:v>
                </c:pt>
                <c:pt idx="24">
                  <c:v>Semana 25</c:v>
                </c:pt>
                <c:pt idx="25">
                  <c:v>Semana 26</c:v>
                </c:pt>
                <c:pt idx="26">
                  <c:v>Semana 27</c:v>
                </c:pt>
                <c:pt idx="27">
                  <c:v>Semana 28</c:v>
                </c:pt>
                <c:pt idx="28">
                  <c:v>Semana 29</c:v>
                </c:pt>
                <c:pt idx="29">
                  <c:v>Semana 30</c:v>
                </c:pt>
                <c:pt idx="30">
                  <c:v>Semana 31</c:v>
                </c:pt>
                <c:pt idx="31">
                  <c:v>Semana 32</c:v>
                </c:pt>
                <c:pt idx="32">
                  <c:v>Semana 33</c:v>
                </c:pt>
                <c:pt idx="33">
                  <c:v>Semana 34</c:v>
                </c:pt>
                <c:pt idx="34">
                  <c:v>Semana 35</c:v>
                </c:pt>
                <c:pt idx="35">
                  <c:v>Semana 36</c:v>
                </c:pt>
                <c:pt idx="36">
                  <c:v>Semana 37</c:v>
                </c:pt>
                <c:pt idx="37">
                  <c:v>Semana 38</c:v>
                </c:pt>
                <c:pt idx="38">
                  <c:v>Semana 39</c:v>
                </c:pt>
                <c:pt idx="39">
                  <c:v>Semana 40</c:v>
                </c:pt>
                <c:pt idx="40">
                  <c:v>Semana 41</c:v>
                </c:pt>
                <c:pt idx="41">
                  <c:v>Semana 42</c:v>
                </c:pt>
                <c:pt idx="42">
                  <c:v>Semana 43</c:v>
                </c:pt>
                <c:pt idx="43">
                  <c:v>Semana 44</c:v>
                </c:pt>
                <c:pt idx="44">
                  <c:v>Semana 45</c:v>
                </c:pt>
                <c:pt idx="45">
                  <c:v>Semana 46</c:v>
                </c:pt>
                <c:pt idx="46">
                  <c:v>Semana 47</c:v>
                </c:pt>
                <c:pt idx="47">
                  <c:v>Semana 48</c:v>
                </c:pt>
              </c:strCache>
            </c:strRef>
          </c:cat>
          <c:val>
            <c:numRef>
              <c:f>'% de ocup'!$B$98:$AW$98</c:f>
              <c:numCache>
                <c:formatCode>0.0%</c:formatCode>
                <c:ptCount val="48"/>
                <c:pt idx="0">
                  <c:v>0.64800000000000002</c:v>
                </c:pt>
                <c:pt idx="1">
                  <c:v>0.51090000000000002</c:v>
                </c:pt>
                <c:pt idx="2">
                  <c:v>0.53390000000000004</c:v>
                </c:pt>
                <c:pt idx="3">
                  <c:v>0.56509999999999994</c:v>
                </c:pt>
                <c:pt idx="4">
                  <c:v>0.55490000000000006</c:v>
                </c:pt>
                <c:pt idx="5">
                  <c:v>0.69540000000000002</c:v>
                </c:pt>
                <c:pt idx="6">
                  <c:v>0.64829999999999999</c:v>
                </c:pt>
                <c:pt idx="7">
                  <c:v>0.59050000000000002</c:v>
                </c:pt>
                <c:pt idx="8">
                  <c:v>0.58279999999999998</c:v>
                </c:pt>
                <c:pt idx="9">
                  <c:v>0.66069999999999995</c:v>
                </c:pt>
                <c:pt idx="10">
                  <c:v>0.7016</c:v>
                </c:pt>
                <c:pt idx="11">
                  <c:v>0.6321</c:v>
                </c:pt>
                <c:pt idx="12">
                  <c:v>0.79519999999999991</c:v>
                </c:pt>
                <c:pt idx="13">
                  <c:v>0.81680000000000008</c:v>
                </c:pt>
                <c:pt idx="14">
                  <c:v>0.72959999999999992</c:v>
                </c:pt>
                <c:pt idx="15">
                  <c:v>0.64690000000000003</c:v>
                </c:pt>
                <c:pt idx="16">
                  <c:v>0.66110000000000002</c:v>
                </c:pt>
                <c:pt idx="17">
                  <c:v>0.67120000000000002</c:v>
                </c:pt>
                <c:pt idx="18">
                  <c:v>0.58450000000000002</c:v>
                </c:pt>
                <c:pt idx="19">
                  <c:v>0.66120000000000001</c:v>
                </c:pt>
                <c:pt idx="20">
                  <c:v>0.68590000000000007</c:v>
                </c:pt>
                <c:pt idx="21">
                  <c:v>0.66069999999999995</c:v>
                </c:pt>
                <c:pt idx="22">
                  <c:v>0.68279999999999996</c:v>
                </c:pt>
                <c:pt idx="23">
                  <c:v>0.71959999999999991</c:v>
                </c:pt>
                <c:pt idx="24">
                  <c:v>0.75409999999999999</c:v>
                </c:pt>
                <c:pt idx="25">
                  <c:v>0.7702</c:v>
                </c:pt>
                <c:pt idx="26">
                  <c:v>0.72489999999999999</c:v>
                </c:pt>
                <c:pt idx="27">
                  <c:v>0.75180000000000002</c:v>
                </c:pt>
                <c:pt idx="28">
                  <c:v>0.78520000000000001</c:v>
                </c:pt>
                <c:pt idx="29">
                  <c:v>0.88139999999999996</c:v>
                </c:pt>
                <c:pt idx="30">
                  <c:v>0.8237000000000001</c:v>
                </c:pt>
                <c:pt idx="31">
                  <c:v>0.79</c:v>
                </c:pt>
                <c:pt idx="32">
                  <c:v>0.71489999999999998</c:v>
                </c:pt>
                <c:pt idx="33">
                  <c:v>0.69379999999999997</c:v>
                </c:pt>
                <c:pt idx="34">
                  <c:v>0.58260000000000001</c:v>
                </c:pt>
                <c:pt idx="35">
                  <c:v>0.54730000000000001</c:v>
                </c:pt>
                <c:pt idx="36">
                  <c:v>0.52739999999999998</c:v>
                </c:pt>
                <c:pt idx="37">
                  <c:v>0.47</c:v>
                </c:pt>
                <c:pt idx="38">
                  <c:v>0.48060000000000003</c:v>
                </c:pt>
                <c:pt idx="39">
                  <c:v>0.3982</c:v>
                </c:pt>
                <c:pt idx="40">
                  <c:v>0.42930000000000001</c:v>
                </c:pt>
                <c:pt idx="41">
                  <c:v>0.45500000000000002</c:v>
                </c:pt>
                <c:pt idx="42">
                  <c:v>0.50929999999999997</c:v>
                </c:pt>
                <c:pt idx="43">
                  <c:v>0.41210000000000002</c:v>
                </c:pt>
                <c:pt idx="44">
                  <c:v>0.441</c:v>
                </c:pt>
                <c:pt idx="45">
                  <c:v>0.46639999999999998</c:v>
                </c:pt>
                <c:pt idx="46">
                  <c:v>0.52110000000000001</c:v>
                </c:pt>
                <c:pt idx="47">
                  <c:v>0.53949999999999998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69B0-4DB4-9378-6B7ED813E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9519503"/>
        <c:axId val="959561071"/>
      </c:barChart>
      <c:catAx>
        <c:axId val="959519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959561071"/>
        <c:crosses val="autoZero"/>
        <c:auto val="1"/>
        <c:lblAlgn val="ctr"/>
        <c:lblOffset val="100"/>
        <c:noMultiLvlLbl val="0"/>
      </c:catAx>
      <c:valAx>
        <c:axId val="959561071"/>
        <c:scaling>
          <c:orientation val="minMax"/>
          <c:max val="1"/>
          <c:min val="0.35000000000000003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9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959519503"/>
        <c:crosses val="autoZero"/>
        <c:crossBetween val="between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7002173091458811E-2"/>
          <c:y val="3.7463545717142541E-2"/>
          <c:w val="0.91994397765811597"/>
          <c:h val="0.88369740067638358"/>
        </c:manualLayout>
      </c:layout>
      <c:lineChart>
        <c:grouping val="standard"/>
        <c:varyColors val="0"/>
        <c:ser>
          <c:idx val="8"/>
          <c:order val="0"/>
          <c:tx>
            <c:strRef>
              <c:f>'Porcentaje ocupación_City'!$B$3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solidFill>
                <a:srgbClr val="B9CDE5"/>
              </a:solidFill>
            </a:ln>
            <a:effectLst/>
          </c:spPr>
          <c:marker>
            <c:symbol val="circle"/>
            <c:size val="8"/>
            <c:spPr>
              <a:solidFill>
                <a:srgbClr val="B9CDE5"/>
              </a:solidFill>
              <a:ln>
                <a:noFill/>
              </a:ln>
              <a:effectLst/>
            </c:spPr>
          </c:marker>
          <c:dLbls>
            <c:dLbl>
              <c:idx val="18"/>
              <c:layout>
                <c:manualLayout>
                  <c:x val="-1.8532486170106062E-2"/>
                  <c:y val="2.6256066490679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F9-4FC3-98F4-6F5510FD5B4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/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'Porcentaje ocupación_City'!$C$3:$U$3</c:f>
              <c:numCache>
                <c:formatCode>0.0%</c:formatCode>
                <c:ptCount val="19"/>
                <c:pt idx="0">
                  <c:v>0.80359999999999998</c:v>
                </c:pt>
                <c:pt idx="1">
                  <c:v>0.75960000000000005</c:v>
                </c:pt>
                <c:pt idx="2">
                  <c:v>0.71499999999999997</c:v>
                </c:pt>
                <c:pt idx="3">
                  <c:v>0.59499999999999997</c:v>
                </c:pt>
                <c:pt idx="4">
                  <c:v>0.65429999999999999</c:v>
                </c:pt>
                <c:pt idx="5">
                  <c:v>0.62549999999999994</c:v>
                </c:pt>
                <c:pt idx="6">
                  <c:v>0.64790000000000003</c:v>
                </c:pt>
                <c:pt idx="7">
                  <c:v>0.67620000000000002</c:v>
                </c:pt>
                <c:pt idx="8">
                  <c:v>0.72899999999999998</c:v>
                </c:pt>
                <c:pt idx="9">
                  <c:v>0.76470000000000005</c:v>
                </c:pt>
                <c:pt idx="10">
                  <c:v>0.78490000000000004</c:v>
                </c:pt>
                <c:pt idx="11">
                  <c:v>0.77449999999999997</c:v>
                </c:pt>
                <c:pt idx="12">
                  <c:v>0.77749999999999997</c:v>
                </c:pt>
                <c:pt idx="13">
                  <c:v>0.77470000000000006</c:v>
                </c:pt>
                <c:pt idx="14">
                  <c:v>0.33829999999999999</c:v>
                </c:pt>
                <c:pt idx="15">
                  <c:v>0.4839</c:v>
                </c:pt>
                <c:pt idx="16">
                  <c:v>0.66669999999999996</c:v>
                </c:pt>
                <c:pt idx="17">
                  <c:v>0.73609999999999998</c:v>
                </c:pt>
                <c:pt idx="18">
                  <c:v>0.75219999999999998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F9-4FC3-98F4-6F5510FD5B42}"/>
            </c:ext>
          </c:extLst>
        </c:ser>
        <c:ser>
          <c:idx val="9"/>
          <c:order val="1"/>
          <c:tx>
            <c:strRef>
              <c:f>'Porcentaje ocupación_City'!$B$4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solidFill>
                <a:srgbClr val="D7E4BD"/>
              </a:solidFill>
            </a:ln>
            <a:effectLst/>
          </c:spPr>
          <c:marker>
            <c:symbol val="circle"/>
            <c:size val="8"/>
            <c:spPr>
              <a:solidFill>
                <a:srgbClr val="D7E4BD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F9-4FC3-98F4-6F5510FD5B4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'Porcentaje ocupación_City'!$C$4:$U$4</c:f>
              <c:numCache>
                <c:formatCode>0.0%</c:formatCode>
                <c:ptCount val="19"/>
                <c:pt idx="0">
                  <c:v>0.78010000000000002</c:v>
                </c:pt>
                <c:pt idx="1">
                  <c:v>0.75919999999999999</c:v>
                </c:pt>
                <c:pt idx="2">
                  <c:v>0.62029999999999996</c:v>
                </c:pt>
                <c:pt idx="3">
                  <c:v>0.56140000000000001</c:v>
                </c:pt>
                <c:pt idx="4">
                  <c:v>0.61660000000000004</c:v>
                </c:pt>
                <c:pt idx="5">
                  <c:v>0.63570000000000004</c:v>
                </c:pt>
                <c:pt idx="6">
                  <c:v>0.65880000000000005</c:v>
                </c:pt>
                <c:pt idx="7">
                  <c:v>0.70089999999999997</c:v>
                </c:pt>
                <c:pt idx="8">
                  <c:v>0.68669999999999998</c:v>
                </c:pt>
                <c:pt idx="9">
                  <c:v>0.75900000000000001</c:v>
                </c:pt>
                <c:pt idx="10">
                  <c:v>0.7399</c:v>
                </c:pt>
                <c:pt idx="11">
                  <c:v>0.75060000000000004</c:v>
                </c:pt>
                <c:pt idx="12">
                  <c:v>0.75760000000000005</c:v>
                </c:pt>
                <c:pt idx="13">
                  <c:v>0.73099999999999998</c:v>
                </c:pt>
                <c:pt idx="14">
                  <c:v>0.36549999999999999</c:v>
                </c:pt>
                <c:pt idx="15">
                  <c:v>0.63200000000000001</c:v>
                </c:pt>
                <c:pt idx="16">
                  <c:v>0.77090000000000003</c:v>
                </c:pt>
                <c:pt idx="17">
                  <c:v>0.76819999999999999</c:v>
                </c:pt>
                <c:pt idx="18">
                  <c:v>0.76340000000000008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2F9-4FC3-98F4-6F5510FD5B42}"/>
            </c:ext>
          </c:extLst>
        </c:ser>
        <c:ser>
          <c:idx val="11"/>
          <c:order val="2"/>
          <c:tx>
            <c:strRef>
              <c:f>'Porcentaje ocupación_City'!$B$6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solidFill>
                <a:srgbClr val="D99694"/>
              </a:solidFill>
            </a:ln>
            <a:effectLst/>
          </c:spPr>
          <c:marker>
            <c:symbol val="circle"/>
            <c:size val="8"/>
            <c:spPr>
              <a:solidFill>
                <a:srgbClr val="D99694"/>
              </a:solidFill>
              <a:ln>
                <a:solidFill>
                  <a:srgbClr val="D99694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F9-4FC3-98F4-6F5510FD5B4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/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'Porcentaje ocupación_City'!$C$6:$U$6</c:f>
              <c:numCache>
                <c:formatCode>0.0%</c:formatCode>
                <c:ptCount val="19"/>
                <c:pt idx="0">
                  <c:v>0.6542</c:v>
                </c:pt>
                <c:pt idx="1">
                  <c:v>0.63639999999999997</c:v>
                </c:pt>
                <c:pt idx="2">
                  <c:v>0.62619999999999998</c:v>
                </c:pt>
                <c:pt idx="3">
                  <c:v>0.55469999999999997</c:v>
                </c:pt>
                <c:pt idx="4">
                  <c:v>0.54459999999999997</c:v>
                </c:pt>
                <c:pt idx="5">
                  <c:v>0.5423</c:v>
                </c:pt>
                <c:pt idx="6">
                  <c:v>0.58279999999999998</c:v>
                </c:pt>
                <c:pt idx="7">
                  <c:v>0.57589999999999997</c:v>
                </c:pt>
                <c:pt idx="8">
                  <c:v>0.6341</c:v>
                </c:pt>
                <c:pt idx="9">
                  <c:v>0.66090000000000004</c:v>
                </c:pt>
                <c:pt idx="10">
                  <c:v>0.71860000000000002</c:v>
                </c:pt>
                <c:pt idx="11">
                  <c:v>0.7409</c:v>
                </c:pt>
                <c:pt idx="12">
                  <c:v>0.72030000000000005</c:v>
                </c:pt>
                <c:pt idx="13">
                  <c:v>0.72440000000000004</c:v>
                </c:pt>
                <c:pt idx="14">
                  <c:v>0.37790000000000001</c:v>
                </c:pt>
                <c:pt idx="15">
                  <c:v>0.56289999999999996</c:v>
                </c:pt>
                <c:pt idx="16">
                  <c:v>0.72399999999999998</c:v>
                </c:pt>
                <c:pt idx="17">
                  <c:v>0.7198</c:v>
                </c:pt>
                <c:pt idx="18">
                  <c:v>0.69930000000000003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2F9-4FC3-98F4-6F5510FD5B42}"/>
            </c:ext>
          </c:extLst>
        </c:ser>
        <c:ser>
          <c:idx val="12"/>
          <c:order val="3"/>
          <c:tx>
            <c:strRef>
              <c:f>'Porcentaje ocupación_City'!$B$7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solidFill>
                <a:srgbClr val="DBEEF4"/>
              </a:solidFill>
            </a:ln>
            <a:effectLst/>
          </c:spPr>
          <c:marker>
            <c:symbol val="circle"/>
            <c:size val="8"/>
            <c:spPr>
              <a:solidFill>
                <a:srgbClr val="DBEEF4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2F9-4FC3-98F4-6F5510FD5B4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/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'Porcentaje ocupación_City'!$C$7:$U$7</c:f>
              <c:numCache>
                <c:formatCode>0.0%</c:formatCode>
                <c:ptCount val="19"/>
                <c:pt idx="0">
                  <c:v>0.55610000000000004</c:v>
                </c:pt>
                <c:pt idx="1">
                  <c:v>0.52390000000000003</c:v>
                </c:pt>
                <c:pt idx="2">
                  <c:v>0.48480000000000001</c:v>
                </c:pt>
                <c:pt idx="3">
                  <c:v>0.52290000000000003</c:v>
                </c:pt>
                <c:pt idx="4">
                  <c:v>0.53979999999999995</c:v>
                </c:pt>
                <c:pt idx="5">
                  <c:v>0.54600000000000004</c:v>
                </c:pt>
                <c:pt idx="6">
                  <c:v>0.59119999999999995</c:v>
                </c:pt>
                <c:pt idx="7">
                  <c:v>0.59609999999999996</c:v>
                </c:pt>
                <c:pt idx="8">
                  <c:v>0.60250000000000004</c:v>
                </c:pt>
                <c:pt idx="9">
                  <c:v>0.65469999999999995</c:v>
                </c:pt>
                <c:pt idx="10">
                  <c:v>0.61929999999999996</c:v>
                </c:pt>
                <c:pt idx="11">
                  <c:v>0.63400000000000001</c:v>
                </c:pt>
                <c:pt idx="12">
                  <c:v>0.63949999999999996</c:v>
                </c:pt>
                <c:pt idx="13">
                  <c:v>0.64510000000000001</c:v>
                </c:pt>
                <c:pt idx="14">
                  <c:v>0.27129999999999999</c:v>
                </c:pt>
                <c:pt idx="15">
                  <c:v>0.49230000000000002</c:v>
                </c:pt>
                <c:pt idx="16">
                  <c:v>0.67920000000000003</c:v>
                </c:pt>
                <c:pt idx="17">
                  <c:v>0.65080000000000005</c:v>
                </c:pt>
                <c:pt idx="18">
                  <c:v>0.66139999999999999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2F9-4FC3-98F4-6F5510FD5B42}"/>
            </c:ext>
          </c:extLst>
        </c:ser>
        <c:ser>
          <c:idx val="13"/>
          <c:order val="4"/>
          <c:tx>
            <c:strRef>
              <c:f>'Porcentaje ocupación_City'!$B$8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C000">
                  <a:lumMod val="60000"/>
                  <a:lumOff val="40000"/>
                </a:srgbClr>
              </a:solidFill>
            </a:ln>
            <a:effectLst/>
          </c:spPr>
          <c:marker>
            <c:symbol val="circle"/>
            <c:size val="8"/>
            <c:spPr>
              <a:solidFill>
                <a:srgbClr val="FFD966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2F9-4FC3-98F4-6F5510FD5B4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/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'Porcentaje ocupación_City'!$C$8:$U$8</c:f>
              <c:numCache>
                <c:formatCode>0.0%</c:formatCode>
                <c:ptCount val="19"/>
                <c:pt idx="0">
                  <c:v>0.58109999999999995</c:v>
                </c:pt>
                <c:pt idx="1">
                  <c:v>0.59350000000000003</c:v>
                </c:pt>
                <c:pt idx="2">
                  <c:v>0.56899999999999995</c:v>
                </c:pt>
                <c:pt idx="3">
                  <c:v>0.51839999999999997</c:v>
                </c:pt>
                <c:pt idx="4">
                  <c:v>0.48110000000000003</c:v>
                </c:pt>
                <c:pt idx="5">
                  <c:v>0.47289999999999999</c:v>
                </c:pt>
                <c:pt idx="6">
                  <c:v>0.47470000000000001</c:v>
                </c:pt>
                <c:pt idx="7">
                  <c:v>0.50470000000000004</c:v>
                </c:pt>
                <c:pt idx="8">
                  <c:v>0.55069999999999997</c:v>
                </c:pt>
                <c:pt idx="9">
                  <c:v>0.58950000000000002</c:v>
                </c:pt>
                <c:pt idx="10">
                  <c:v>0.61350000000000005</c:v>
                </c:pt>
                <c:pt idx="11">
                  <c:v>0.60760000000000003</c:v>
                </c:pt>
                <c:pt idx="12">
                  <c:v>0.60299999999999998</c:v>
                </c:pt>
                <c:pt idx="13">
                  <c:v>0.64080000000000004</c:v>
                </c:pt>
                <c:pt idx="14">
                  <c:v>0.39119999999999999</c:v>
                </c:pt>
                <c:pt idx="15">
                  <c:v>0.57950000000000002</c:v>
                </c:pt>
                <c:pt idx="16">
                  <c:v>0.66659999999999997</c:v>
                </c:pt>
                <c:pt idx="17">
                  <c:v>0.67159999999999997</c:v>
                </c:pt>
                <c:pt idx="18">
                  <c:v>0.61099999999999999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B2F9-4FC3-98F4-6F5510FD5B42}"/>
            </c:ext>
          </c:extLst>
        </c:ser>
        <c:ser>
          <c:idx val="14"/>
          <c:order val="5"/>
          <c:tx>
            <c:strRef>
              <c:f>'Porcentaje ocupación_City'!$B$9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solidFill>
                <a:srgbClr val="C6D9F1"/>
              </a:solidFill>
            </a:ln>
            <a:effectLst/>
          </c:spPr>
          <c:marker>
            <c:symbol val="circle"/>
            <c:size val="8"/>
            <c:spPr>
              <a:solidFill>
                <a:srgbClr val="C6D9F1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2F9-4FC3-98F4-6F5510FD5B4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/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'Porcentaje ocupación_City'!$C$9:$U$9</c:f>
              <c:numCache>
                <c:formatCode>0.0%</c:formatCode>
                <c:ptCount val="19"/>
                <c:pt idx="0">
                  <c:v>0.67090000000000005</c:v>
                </c:pt>
                <c:pt idx="1">
                  <c:v>0.62219999999999998</c:v>
                </c:pt>
                <c:pt idx="2">
                  <c:v>0.55210000000000004</c:v>
                </c:pt>
                <c:pt idx="3">
                  <c:v>0.4481</c:v>
                </c:pt>
                <c:pt idx="4">
                  <c:v>0.47360000000000002</c:v>
                </c:pt>
                <c:pt idx="5">
                  <c:v>0.51829999999999998</c:v>
                </c:pt>
                <c:pt idx="6">
                  <c:v>0.55820000000000003</c:v>
                </c:pt>
                <c:pt idx="7">
                  <c:v>0.63260000000000005</c:v>
                </c:pt>
                <c:pt idx="8">
                  <c:v>0.57550000000000001</c:v>
                </c:pt>
                <c:pt idx="9">
                  <c:v>0.59309999999999996</c:v>
                </c:pt>
                <c:pt idx="10">
                  <c:v>0.54630000000000001</c:v>
                </c:pt>
                <c:pt idx="11">
                  <c:v>0.51880000000000004</c:v>
                </c:pt>
                <c:pt idx="12">
                  <c:v>0.4783</c:v>
                </c:pt>
                <c:pt idx="13">
                  <c:v>0.64219999999999999</c:v>
                </c:pt>
                <c:pt idx="14">
                  <c:v>0.3105</c:v>
                </c:pt>
                <c:pt idx="15">
                  <c:v>0.54900000000000004</c:v>
                </c:pt>
                <c:pt idx="16">
                  <c:v>0.60240000000000005</c:v>
                </c:pt>
                <c:pt idx="17">
                  <c:v>0.63580000000000003</c:v>
                </c:pt>
                <c:pt idx="18">
                  <c:v>0.65319999999999989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2F9-4FC3-98F4-6F5510FD5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0.82000000000000006"/>
          <c:min val="0.4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en-US" sz="1000" b="0" i="0" u="none" strike="noStrike" kern="1200" baseline="0">
          <a:solidFill>
            <a:schemeClr val="tx1"/>
          </a:solidFill>
          <a:latin typeface="Roboto Th" pitchFamily="2" charset="0"/>
          <a:ea typeface="Roboto Th" pitchFamily="2" charset="0"/>
          <a:cs typeface="+mn-cs"/>
        </a:defRPr>
      </a:pPr>
      <a:endParaRPr lang="es-MX"/>
    </a:p>
  </c:txPr>
  <c:externalData r:id="rId2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8"/>
          <c:order val="0"/>
          <c:tx>
            <c:strRef>
              <c:f>'Porcentaje ocupación_City'!$B$27</c:f>
              <c:strCache>
                <c:ptCount val="1"/>
                <c:pt idx="0">
                  <c:v>Vallartas</c:v>
                </c:pt>
              </c:strCache>
            </c:strRef>
          </c:tx>
          <c:spPr>
            <a:ln>
              <a:solidFill>
                <a:srgbClr val="FFD9EC"/>
              </a:solidFill>
            </a:ln>
          </c:spPr>
          <c:marker>
            <c:symbol val="circle"/>
            <c:size val="8"/>
            <c:spPr>
              <a:solidFill>
                <a:srgbClr val="FFD9EC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5A-4606-A252-D568F08074C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'Porcentaje ocupación_City'!$C$2:$U$2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'Porcentaje ocupación_City'!$C$27:$U$27</c:f>
              <c:numCache>
                <c:formatCode>0.0%</c:formatCode>
                <c:ptCount val="19"/>
                <c:pt idx="0">
                  <c:v>0.72889999999999999</c:v>
                </c:pt>
                <c:pt idx="1">
                  <c:v>0.69799999999999995</c:v>
                </c:pt>
                <c:pt idx="2">
                  <c:v>0.67059999999999997</c:v>
                </c:pt>
                <c:pt idx="3">
                  <c:v>0.57484999999999997</c:v>
                </c:pt>
                <c:pt idx="4">
                  <c:v>0.59945000000000004</c:v>
                </c:pt>
                <c:pt idx="5">
                  <c:v>0.58389999999999997</c:v>
                </c:pt>
                <c:pt idx="6">
                  <c:v>0.61535000000000006</c:v>
                </c:pt>
                <c:pt idx="7">
                  <c:v>0.62605</c:v>
                </c:pt>
                <c:pt idx="8">
                  <c:v>0.68154999999999999</c:v>
                </c:pt>
                <c:pt idx="9">
                  <c:v>0.7128000000000001</c:v>
                </c:pt>
                <c:pt idx="10">
                  <c:v>0.75175000000000003</c:v>
                </c:pt>
                <c:pt idx="11">
                  <c:v>0.75770000000000004</c:v>
                </c:pt>
                <c:pt idx="12">
                  <c:v>0.74890000000000001</c:v>
                </c:pt>
                <c:pt idx="13">
                  <c:v>0.74955000000000005</c:v>
                </c:pt>
                <c:pt idx="14">
                  <c:v>0.35809999999999997</c:v>
                </c:pt>
                <c:pt idx="15">
                  <c:v>0.52339999999999998</c:v>
                </c:pt>
                <c:pt idx="16">
                  <c:v>0.69534999999999991</c:v>
                </c:pt>
                <c:pt idx="17">
                  <c:v>0.72794999999999999</c:v>
                </c:pt>
                <c:pt idx="18">
                  <c:v>0.72299999999999998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5A-4606-A252-D568F08074C6}"/>
            </c:ext>
          </c:extLst>
        </c:ser>
        <c:ser>
          <c:idx val="10"/>
          <c:order val="1"/>
          <c:tx>
            <c:strRef>
              <c:f>'Porcentaje ocupación_City'!$B$8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>
                <a:noFill/>
              </a:ln>
              <a:effectLst/>
            </c:spPr>
          </c:marker>
          <c:dLbls>
            <c:dLbl>
              <c:idx val="18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5A-4606-A252-D568F08074C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'Porcentaje ocupación_City'!$C$8:$U$8</c:f>
              <c:numCache>
                <c:formatCode>0.0%</c:formatCode>
                <c:ptCount val="19"/>
                <c:pt idx="0">
                  <c:v>0.58109999999999995</c:v>
                </c:pt>
                <c:pt idx="1">
                  <c:v>0.59350000000000003</c:v>
                </c:pt>
                <c:pt idx="2">
                  <c:v>0.56899999999999995</c:v>
                </c:pt>
                <c:pt idx="3">
                  <c:v>0.51839999999999997</c:v>
                </c:pt>
                <c:pt idx="4">
                  <c:v>0.48110000000000003</c:v>
                </c:pt>
                <c:pt idx="5">
                  <c:v>0.47289999999999999</c:v>
                </c:pt>
                <c:pt idx="6">
                  <c:v>0.47470000000000001</c:v>
                </c:pt>
                <c:pt idx="7">
                  <c:v>0.50470000000000004</c:v>
                </c:pt>
                <c:pt idx="8">
                  <c:v>0.55069999999999997</c:v>
                </c:pt>
                <c:pt idx="9">
                  <c:v>0.58950000000000002</c:v>
                </c:pt>
                <c:pt idx="10">
                  <c:v>0.61350000000000005</c:v>
                </c:pt>
                <c:pt idx="11">
                  <c:v>0.60760000000000003</c:v>
                </c:pt>
                <c:pt idx="12">
                  <c:v>0.60299999999999998</c:v>
                </c:pt>
                <c:pt idx="13">
                  <c:v>0.64080000000000004</c:v>
                </c:pt>
                <c:pt idx="14">
                  <c:v>0.39119999999999999</c:v>
                </c:pt>
                <c:pt idx="15">
                  <c:v>0.57950000000000002</c:v>
                </c:pt>
                <c:pt idx="16">
                  <c:v>0.66659999999999997</c:v>
                </c:pt>
                <c:pt idx="17">
                  <c:v>0.67159999999999997</c:v>
                </c:pt>
                <c:pt idx="18">
                  <c:v>0.61099999999999999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F5A-4606-A252-D568F08074C6}"/>
            </c:ext>
          </c:extLst>
        </c:ser>
        <c:ser>
          <c:idx val="12"/>
          <c:order val="2"/>
          <c:tx>
            <c:strRef>
              <c:f>'Porcentaje ocupación_City'!$B$23</c:f>
              <c:strCache>
                <c:ptCount val="1"/>
                <c:pt idx="0">
                  <c:v>Los Cabos juntos</c:v>
                </c:pt>
              </c:strCache>
            </c:strRef>
          </c:tx>
          <c:spPr>
            <a:ln>
              <a:solidFill>
                <a:srgbClr val="4F81BD">
                  <a:lumMod val="20000"/>
                  <a:lumOff val="80000"/>
                </a:srgbClr>
              </a:solidFill>
            </a:ln>
          </c:spPr>
          <c:marker>
            <c:symbol val="circle"/>
            <c:size val="8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rgbClr val="4F81BD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5A-4606-A252-D568F08074C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'Porcentaje ocupación_City'!$C$23:$U$23</c:f>
              <c:numCache>
                <c:formatCode>0.0%</c:formatCode>
                <c:ptCount val="19"/>
                <c:pt idx="0">
                  <c:v>0.72550000000000003</c:v>
                </c:pt>
                <c:pt idx="1">
                  <c:v>0.69069999999999998</c:v>
                </c:pt>
                <c:pt idx="2">
                  <c:v>0.58620000000000005</c:v>
                </c:pt>
                <c:pt idx="3">
                  <c:v>0.50475000000000003</c:v>
                </c:pt>
                <c:pt idx="4">
                  <c:v>0.54510000000000003</c:v>
                </c:pt>
                <c:pt idx="5">
                  <c:v>0.57699999999999996</c:v>
                </c:pt>
                <c:pt idx="6">
                  <c:v>0.60850000000000004</c:v>
                </c:pt>
                <c:pt idx="7">
                  <c:v>0.66674999999999995</c:v>
                </c:pt>
                <c:pt idx="8">
                  <c:v>0.63109999999999999</c:v>
                </c:pt>
                <c:pt idx="9">
                  <c:v>0.67605000000000004</c:v>
                </c:pt>
                <c:pt idx="10">
                  <c:v>0.6431</c:v>
                </c:pt>
                <c:pt idx="11">
                  <c:v>0.63470000000000004</c:v>
                </c:pt>
                <c:pt idx="12">
                  <c:v>0.61795</c:v>
                </c:pt>
                <c:pt idx="13">
                  <c:v>0.68659999999999999</c:v>
                </c:pt>
                <c:pt idx="14">
                  <c:v>0.33799999999999997</c:v>
                </c:pt>
                <c:pt idx="15">
                  <c:v>0.59050000000000002</c:v>
                </c:pt>
                <c:pt idx="16">
                  <c:v>0.68664999999999998</c:v>
                </c:pt>
                <c:pt idx="17">
                  <c:v>0.70199999999999996</c:v>
                </c:pt>
                <c:pt idx="18">
                  <c:v>0.71510000000000007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F5A-4606-A252-D568F08074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At val="0.2"/>
        <c:auto val="1"/>
        <c:lblAlgn val="ctr"/>
        <c:lblOffset val="100"/>
        <c:noMultiLvlLbl val="1"/>
      </c:catAx>
      <c:valAx>
        <c:axId val="278021112"/>
        <c:scaling>
          <c:orientation val="minMax"/>
          <c:min val="0.30000000000000004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4526508434951874E-2"/>
          <c:y val="2.6493931548528336E-2"/>
          <c:w val="0.91050693518148362"/>
          <c:h val="0.794303162458323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'Comparativo ciudades (2)'!$C$11</c:f>
              <c:strCache>
                <c:ptCount val="1"/>
                <c:pt idx="0">
                  <c:v>Porcentaje de ocupación</c:v>
                </c:pt>
              </c:strCache>
            </c:strRef>
          </c:tx>
          <c:spPr>
            <a:solidFill>
              <a:srgbClr val="FFD579"/>
            </a:solidFill>
            <a:ln w="57150"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'Comparativo ciudades (2)'!$D$4:$N$4</c:f>
              <c:strCache>
                <c:ptCount val="11"/>
                <c:pt idx="0">
                  <c:v>La Paz</c:v>
                </c:pt>
                <c:pt idx="1">
                  <c:v>San Miguel</c:v>
                </c:pt>
                <c:pt idx="2">
                  <c:v>Puerto Vallarta</c:v>
                </c:pt>
                <c:pt idx="3">
                  <c:v>Nuevo Nayarit</c:v>
                </c:pt>
                <c:pt idx="4">
                  <c:v>Bahías de Huatulco</c:v>
                </c:pt>
                <c:pt idx="5">
                  <c:v>Puerto Escondido</c:v>
                </c:pt>
                <c:pt idx="6">
                  <c:v>Playa del Carmen</c:v>
                </c:pt>
                <c:pt idx="7">
                  <c:v>Mazatlán</c:v>
                </c:pt>
                <c:pt idx="8">
                  <c:v>Cabo San Lucas</c:v>
                </c:pt>
                <c:pt idx="9">
                  <c:v>San José del Cabo</c:v>
                </c:pt>
                <c:pt idx="10">
                  <c:v>Corredor los Cabos</c:v>
                </c:pt>
              </c:strCache>
            </c:strRef>
          </c:cat>
          <c:val>
            <c:numRef>
              <c:f>'Comparativo ciudades (2)'!$D$11:$N$11</c:f>
              <c:numCache>
                <c:formatCode>0.00%</c:formatCode>
                <c:ptCount val="11"/>
                <c:pt idx="0">
                  <c:v>0.70099999999999996</c:v>
                </c:pt>
                <c:pt idx="1">
                  <c:v>0.379</c:v>
                </c:pt>
                <c:pt idx="2">
                  <c:v>0.71899999999999997</c:v>
                </c:pt>
                <c:pt idx="3">
                  <c:v>0.73499999999999999</c:v>
                </c:pt>
                <c:pt idx="4">
                  <c:v>0.63600000000000001</c:v>
                </c:pt>
                <c:pt idx="5" formatCode="0%">
                  <c:v>0.41</c:v>
                </c:pt>
                <c:pt idx="6" formatCode="0%">
                  <c:v>0.7</c:v>
                </c:pt>
                <c:pt idx="7">
                  <c:v>0.67100000000000004</c:v>
                </c:pt>
                <c:pt idx="8">
                  <c:v>0.76780000000000004</c:v>
                </c:pt>
                <c:pt idx="9">
                  <c:v>0.65139999999999998</c:v>
                </c:pt>
                <c:pt idx="10">
                  <c:v>0.63519999999999999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E4-4190-874E-CADDCB310C75}"/>
            </c:ext>
          </c:extLst>
        </c:ser>
        <c:ser>
          <c:idx val="1"/>
          <c:order val="1"/>
          <c:tx>
            <c:strRef>
              <c:f>'Comparativo ciudades (2)'!$C$29</c:f>
              <c:strCache>
                <c:ptCount val="1"/>
                <c:pt idx="0">
                  <c:v>Porcentaje de ocupación</c:v>
                </c:pt>
              </c:strCache>
            </c:strRef>
          </c:tx>
          <c:spPr>
            <a:solidFill>
              <a:srgbClr val="FFC000"/>
            </a:solidFill>
            <a:ln w="57150"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'Comparativo ciudades (2)'!$D$29:$N$29</c:f>
              <c:numCache>
                <c:formatCode>0%</c:formatCode>
                <c:ptCount val="11"/>
                <c:pt idx="0">
                  <c:v>0.66749999999999998</c:v>
                </c:pt>
                <c:pt idx="1">
                  <c:v>0.39179999999999998</c:v>
                </c:pt>
                <c:pt idx="2">
                  <c:v>0.69930000000000003</c:v>
                </c:pt>
                <c:pt idx="3">
                  <c:v>0.75219999999999998</c:v>
                </c:pt>
                <c:pt idx="4">
                  <c:v>0.65319999999999989</c:v>
                </c:pt>
                <c:pt idx="5">
                  <c:v>0.45850000000000002</c:v>
                </c:pt>
                <c:pt idx="6">
                  <c:v>0.68799999999999994</c:v>
                </c:pt>
                <c:pt idx="7">
                  <c:v>0.61099999999999999</c:v>
                </c:pt>
                <c:pt idx="8">
                  <c:v>0.76340000000000008</c:v>
                </c:pt>
                <c:pt idx="9">
                  <c:v>0.66139999999999999</c:v>
                </c:pt>
                <c:pt idx="10">
                  <c:v>0.65319999999999989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E4-4190-874E-CADDCB310C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977407"/>
        <c:axId val="294122783"/>
      </c:barChart>
      <c:catAx>
        <c:axId val="29397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4122783"/>
        <c:crosses val="autoZero"/>
        <c:auto val="1"/>
        <c:lblAlgn val="ctr"/>
        <c:lblOffset val="100"/>
        <c:noMultiLvlLbl val="0"/>
      </c:catAx>
      <c:valAx>
        <c:axId val="294122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3977407"/>
        <c:crosses val="autoZero"/>
        <c:crossBetween val="between"/>
      </c:valAx>
      <c:spPr>
        <a:noFill/>
        <a:ln>
          <a:solidFill>
            <a:sysClr val="window" lastClr="FFFFFF">
              <a:lumMod val="95000"/>
            </a:sys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757694306829172E-2"/>
          <c:y val="9.1409803350333024E-2"/>
          <c:w val="0.96296073406657001"/>
          <c:h val="0.78745713529668926"/>
        </c:manualLayout>
      </c:layout>
      <c:lineChart>
        <c:grouping val="standard"/>
        <c:varyColors val="0"/>
        <c:ser>
          <c:idx val="0"/>
          <c:order val="0"/>
          <c:tx>
            <c:strRef>
              <c:f>'Estadía promedio.'!$C$5</c:f>
              <c:strCache>
                <c:ptCount val="1"/>
                <c:pt idx="0">
                  <c:v>Estadia promedio</c:v>
                </c:pt>
              </c:strCache>
            </c:strRef>
          </c:tx>
          <c:spPr>
            <a:ln w="38100">
              <a:solidFill>
                <a:srgbClr val="FFD579"/>
              </a:solidFill>
            </a:ln>
          </c:spPr>
          <c:marker>
            <c:symbol val="diamond"/>
            <c:size val="6"/>
            <c:spPr>
              <a:solidFill>
                <a:schemeClr val="bg1"/>
              </a:solidFill>
              <a:ln w="57150" cmpd="sng">
                <a:solidFill>
                  <a:srgbClr val="FFD579"/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promedio.'!$D$4:$R$4</c:f>
              <c:strCache>
                <c:ptCount val="15"/>
                <c:pt idx="0">
                  <c:v>'10</c:v>
                </c:pt>
                <c:pt idx="1">
                  <c:v>'11</c:v>
                </c:pt>
                <c:pt idx="2">
                  <c:v>'12</c:v>
                </c:pt>
                <c:pt idx="3">
                  <c:v>'13</c:v>
                </c:pt>
                <c:pt idx="4">
                  <c:v>'14</c:v>
                </c:pt>
                <c:pt idx="5">
                  <c:v>'15</c:v>
                </c:pt>
                <c:pt idx="6">
                  <c:v>'16</c:v>
                </c:pt>
                <c:pt idx="7">
                  <c:v>'17</c:v>
                </c:pt>
                <c:pt idx="8">
                  <c:v>'18</c:v>
                </c:pt>
                <c:pt idx="9">
                  <c:v>'19</c:v>
                </c:pt>
                <c:pt idx="10">
                  <c:v>'20</c:v>
                </c:pt>
                <c:pt idx="11">
                  <c:v>'21</c:v>
                </c:pt>
                <c:pt idx="12">
                  <c:v>'22</c:v>
                </c:pt>
                <c:pt idx="13">
                  <c:v>'23</c:v>
                </c:pt>
                <c:pt idx="14">
                  <c:v>'24</c:v>
                </c:pt>
              </c:strCache>
            </c:strRef>
          </c:cat>
          <c:val>
            <c:numRef>
              <c:f>'Estadía promedio.'!$D$5:$R$5</c:f>
              <c:numCache>
                <c:formatCode>General</c:formatCode>
                <c:ptCount val="15"/>
                <c:pt idx="0">
                  <c:v>2.87</c:v>
                </c:pt>
                <c:pt idx="1">
                  <c:v>3.02</c:v>
                </c:pt>
                <c:pt idx="2">
                  <c:v>2.86</c:v>
                </c:pt>
                <c:pt idx="3">
                  <c:v>2.72</c:v>
                </c:pt>
                <c:pt idx="4">
                  <c:v>2.78</c:v>
                </c:pt>
                <c:pt idx="5">
                  <c:v>2.94</c:v>
                </c:pt>
                <c:pt idx="6">
                  <c:v>2.81</c:v>
                </c:pt>
                <c:pt idx="7">
                  <c:v>2.5</c:v>
                </c:pt>
                <c:pt idx="8">
                  <c:v>2.39</c:v>
                </c:pt>
                <c:pt idx="9">
                  <c:v>2.37</c:v>
                </c:pt>
                <c:pt idx="10">
                  <c:v>1.98</c:v>
                </c:pt>
                <c:pt idx="11">
                  <c:v>2.31</c:v>
                </c:pt>
                <c:pt idx="12">
                  <c:v>2.31</c:v>
                </c:pt>
                <c:pt idx="13">
                  <c:v>2.66</c:v>
                </c:pt>
                <c:pt idx="14">
                  <c:v>2.4500000000000002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BB-4B9C-8AEB-6273788794F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3542984"/>
        <c:axId val="203544944"/>
      </c:lineChart>
      <c:catAx>
        <c:axId val="203542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8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3544944"/>
        <c:crosses val="autoZero"/>
        <c:auto val="1"/>
        <c:lblAlgn val="ctr"/>
        <c:lblOffset val="100"/>
        <c:noMultiLvlLbl val="0"/>
      </c:catAx>
      <c:valAx>
        <c:axId val="203544944"/>
        <c:scaling>
          <c:orientation val="minMax"/>
          <c:min val="1.5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lang="en-US" sz="1200" b="0" i="0">
                <a:solidFill>
                  <a:srgbClr val="BFBFBF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3542984"/>
        <c:crosses val="autoZero"/>
        <c:crossBetween val="between"/>
        <c:majorUnit val="0.5"/>
      </c:valAx>
      <c:spPr>
        <a:ln>
          <a:solidFill>
            <a:schemeClr val="bg1">
              <a:lumMod val="9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947373393801968E-2"/>
          <c:y val="3.5057721022697788E-2"/>
          <c:w val="0.89504063637395137"/>
          <c:h val="0.89967928690400334"/>
        </c:manualLayout>
      </c:layout>
      <c:lineChart>
        <c:grouping val="standard"/>
        <c:varyColors val="0"/>
        <c:ser>
          <c:idx val="8"/>
          <c:order val="0"/>
          <c:tx>
            <c:strRef>
              <c:f>'Visitantes anuales_CITY'!$A$5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C000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52-4DBE-A110-DD1E6D859A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anuales_CITY'!$B$5:$T$5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1587954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2694903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52-4DBE-A110-DD1E6D859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3000000"/>
          <c:min val="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4935064935064935E-2"/>
          <c:y val="3.0325779025739331E-2"/>
          <c:w val="0.92519480519480524"/>
          <c:h val="0.92643532757555813"/>
        </c:manualLayout>
      </c:layout>
      <c:lineChart>
        <c:grouping val="standard"/>
        <c:varyColors val="0"/>
        <c:ser>
          <c:idx val="0"/>
          <c:order val="0"/>
          <c:tx>
            <c:strRef>
              <c:f>'Estadía promedio.'!$C$6</c:f>
              <c:strCache>
                <c:ptCount val="1"/>
              </c:strCache>
            </c:strRef>
          </c:tx>
          <c:spPr>
            <a:ln w="6350">
              <a:solidFill>
                <a:sysClr val="window" lastClr="FFFFFF">
                  <a:lumMod val="85000"/>
                </a:sysClr>
              </a:solidFill>
            </a:ln>
          </c:spPr>
          <c:marker>
            <c:symbol val="circle"/>
            <c:size val="5"/>
            <c:spPr>
              <a:solidFill>
                <a:sysClr val="window" lastClr="FFFFFF">
                  <a:lumMod val="85000"/>
                </a:sysClr>
              </a:solidFill>
              <a:ln w="6350">
                <a:solidFill>
                  <a:sysClr val="window" lastClr="FFFFFF">
                    <a:lumMod val="85000"/>
                  </a:sysClr>
                </a:solidFill>
              </a:ln>
            </c:spPr>
          </c:marker>
          <c:dLbls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DF6-48B2-A275-31CCCE475D1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2000" i="1">
                    <a:solidFill>
                      <a:schemeClr val="bg1">
                        <a:lumMod val="85000"/>
                      </a:schemeClr>
                    </a:solidFill>
                    <a:latin typeface="Playfair Display" pitchFamily="2" charset="77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promedio.'!$D$4:$R$4</c:f>
              <c:strCache>
                <c:ptCount val="15"/>
                <c:pt idx="0">
                  <c:v>'10</c:v>
                </c:pt>
                <c:pt idx="1">
                  <c:v>'11</c:v>
                </c:pt>
                <c:pt idx="2">
                  <c:v>'12</c:v>
                </c:pt>
                <c:pt idx="3">
                  <c:v>'13</c:v>
                </c:pt>
                <c:pt idx="4">
                  <c:v>'14</c:v>
                </c:pt>
                <c:pt idx="5">
                  <c:v>'15</c:v>
                </c:pt>
                <c:pt idx="6">
                  <c:v>'16</c:v>
                </c:pt>
                <c:pt idx="7">
                  <c:v>'17</c:v>
                </c:pt>
                <c:pt idx="8">
                  <c:v>'18</c:v>
                </c:pt>
                <c:pt idx="9">
                  <c:v>'19</c:v>
                </c:pt>
                <c:pt idx="10">
                  <c:v>'20</c:v>
                </c:pt>
                <c:pt idx="11">
                  <c:v>'21</c:v>
                </c:pt>
                <c:pt idx="12">
                  <c:v>'22</c:v>
                </c:pt>
                <c:pt idx="13">
                  <c:v>'23</c:v>
                </c:pt>
                <c:pt idx="14">
                  <c:v>'24</c:v>
                </c:pt>
              </c:strCache>
            </c:strRef>
          </c:cat>
          <c:val>
            <c:numRef>
              <c:f>'Estadía promedio.'!$D$6:$R$6</c:f>
              <c:numCache>
                <c:formatCode>0.0%</c:formatCode>
                <c:ptCount val="15"/>
                <c:pt idx="1">
                  <c:v>5.2264808362369304E-2</c:v>
                </c:pt>
                <c:pt idx="2">
                  <c:v>-5.2980132450331174E-2</c:v>
                </c:pt>
                <c:pt idx="3">
                  <c:v>-4.8951048951048841E-2</c:v>
                </c:pt>
                <c:pt idx="4">
                  <c:v>2.205882352941162E-2</c:v>
                </c:pt>
                <c:pt idx="5">
                  <c:v>5.7553956834532433E-2</c:v>
                </c:pt>
                <c:pt idx="6">
                  <c:v>-4.4217687074829898E-2</c:v>
                </c:pt>
                <c:pt idx="7">
                  <c:v>-0.11032028469750892</c:v>
                </c:pt>
                <c:pt idx="8">
                  <c:v>-4.3999999999999949E-2</c:v>
                </c:pt>
                <c:pt idx="9">
                  <c:v>-8.3682008368200899E-3</c:v>
                </c:pt>
                <c:pt idx="10">
                  <c:v>-0.1645569620253165</c:v>
                </c:pt>
                <c:pt idx="11">
                  <c:v>0.16666666666666671</c:v>
                </c:pt>
                <c:pt idx="12">
                  <c:v>0</c:v>
                </c:pt>
                <c:pt idx="13">
                  <c:v>0.15151515151515155</c:v>
                </c:pt>
                <c:pt idx="14">
                  <c:v>-7.8947368421052613E-2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DF6-48B2-A275-31CCCE475D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</c:plotArea>
    <c:plotVisOnly val="1"/>
    <c:dispBlanksAs val="gap"/>
    <c:showDLblsOverMax val="0"/>
    <c:extLst/>
  </c:chart>
  <c:spPr>
    <a:ln w="9525" cap="flat" cmpd="sng" algn="ctr">
      <a:round/>
    </a:ln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2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2199979748988377E-2"/>
          <c:y val="5.3290226974280083E-2"/>
          <c:w val="0.85339547619047618"/>
          <c:h val="0.84888734391203569"/>
        </c:manualLayout>
      </c:layout>
      <c:lineChart>
        <c:grouping val="standard"/>
        <c:varyColors val="0"/>
        <c:ser>
          <c:idx val="0"/>
          <c:order val="0"/>
          <c:tx>
            <c:strRef>
              <c:f>'Estadía promedio.'!$B$17</c:f>
              <c:strCache>
                <c:ptCount val="1"/>
                <c:pt idx="0">
                  <c:v>2023</c:v>
                </c:pt>
              </c:strCache>
            </c:strRef>
          </c:tx>
          <c:spPr>
            <a:ln w="63500" cap="rnd">
              <a:solidFill>
                <a:srgbClr val="F7D79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ECC66"/>
              </a:solidFill>
              <a:ln w="9525">
                <a:solidFill>
                  <a:srgbClr val="F7D790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3.2041675370901357E-2"/>
                  <c:y val="-4.609703316590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3B-4949-91C4-7192FD152E74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3B-4949-91C4-7192FD152E7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C000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'Estadía promedio.'!$A$18:$A$29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'Estadía promedio.'!$B$18:$B$29</c:f>
              <c:numCache>
                <c:formatCode>General</c:formatCode>
                <c:ptCount val="12"/>
                <c:pt idx="0">
                  <c:v>2.29</c:v>
                </c:pt>
                <c:pt idx="1">
                  <c:v>2.31</c:v>
                </c:pt>
                <c:pt idx="2">
                  <c:v>2.15</c:v>
                </c:pt>
                <c:pt idx="3">
                  <c:v>2.2799999999999998</c:v>
                </c:pt>
                <c:pt idx="4">
                  <c:v>2.2799999999999998</c:v>
                </c:pt>
                <c:pt idx="5">
                  <c:v>2.42</c:v>
                </c:pt>
                <c:pt idx="6">
                  <c:v>2.4</c:v>
                </c:pt>
                <c:pt idx="7">
                  <c:v>2.61</c:v>
                </c:pt>
                <c:pt idx="8">
                  <c:v>2.41</c:v>
                </c:pt>
                <c:pt idx="9">
                  <c:v>2.36</c:v>
                </c:pt>
                <c:pt idx="10">
                  <c:v>2.4700000000000002</c:v>
                </c:pt>
                <c:pt idx="11">
                  <c:v>2.4700000000000002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C3B-4949-91C4-7192FD152E74}"/>
            </c:ext>
          </c:extLst>
        </c:ser>
        <c:ser>
          <c:idx val="1"/>
          <c:order val="1"/>
          <c:tx>
            <c:strRef>
              <c:f>'Estadía promedio.'!$C$17</c:f>
              <c:strCache>
                <c:ptCount val="1"/>
                <c:pt idx="0">
                  <c:v>2024</c:v>
                </c:pt>
              </c:strCache>
            </c:strRef>
          </c:tx>
          <c:spPr>
            <a:ln w="63500" cap="rnd">
              <a:solidFill>
                <a:srgbClr val="CFDFF4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8AC9DA"/>
              </a:solidFill>
              <a:ln w="9525">
                <a:solidFill>
                  <a:srgbClr val="CFDFF4"/>
                </a:solidFill>
              </a:ln>
              <a:effectLst/>
            </c:spPr>
          </c:marker>
          <c:dLbls>
            <c:dLbl>
              <c:idx val="11"/>
              <c:layout>
                <c:manualLayout>
                  <c:x val="-2.532099703601888E-2"/>
                  <c:y val="3.47974525400190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67-4484-8CD7-B7F18351D10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4F81BD">
                    <a:lumMod val="20000"/>
                    <a:lumOff val="80000"/>
                  </a:srgb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'Estadía promedio.'!$A$18:$A$29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'Estadía promedio.'!$C$18:$C$29</c:f>
              <c:numCache>
                <c:formatCode>General</c:formatCode>
                <c:ptCount val="12"/>
                <c:pt idx="0">
                  <c:v>2.5099999999999998</c:v>
                </c:pt>
                <c:pt idx="1">
                  <c:v>2.4700000000000002</c:v>
                </c:pt>
                <c:pt idx="2">
                  <c:v>2.4300000000000002</c:v>
                </c:pt>
                <c:pt idx="3">
                  <c:v>2.36</c:v>
                </c:pt>
                <c:pt idx="4">
                  <c:v>2.38</c:v>
                </c:pt>
                <c:pt idx="5">
                  <c:v>2.44</c:v>
                </c:pt>
                <c:pt idx="6">
                  <c:v>2.48</c:v>
                </c:pt>
                <c:pt idx="7">
                  <c:v>2.4900000000000002</c:v>
                </c:pt>
                <c:pt idx="8">
                  <c:v>2.44</c:v>
                </c:pt>
                <c:pt idx="9">
                  <c:v>2.4500000000000002</c:v>
                </c:pt>
                <c:pt idx="10">
                  <c:v>2.44</c:v>
                </c:pt>
                <c:pt idx="11">
                  <c:v>2.4700000000000002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C3B-4949-91C4-7192FD152E7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95786927"/>
        <c:axId val="1295792207"/>
      </c:lineChart>
      <c:catAx>
        <c:axId val="1295786927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1295792207"/>
        <c:crosses val="autoZero"/>
        <c:auto val="1"/>
        <c:lblAlgn val="ctr"/>
        <c:lblOffset val="100"/>
        <c:noMultiLvlLbl val="0"/>
      </c:catAx>
      <c:valAx>
        <c:axId val="1295792207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1295786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latin typeface="Roboto Th" pitchFamily="2" charset="0"/>
          <a:ea typeface="Roboto Th" pitchFamily="2" charset="0"/>
        </a:defRPr>
      </a:pPr>
      <a:endParaRPr lang="es-MX"/>
    </a:p>
  </c:txPr>
  <c:externalData r:id="rId2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2240725311244208E-2"/>
          <c:y val="2.1566766351209552E-2"/>
          <c:w val="0.92237474419156884"/>
          <c:h val="0.90260210989809575"/>
        </c:manualLayout>
      </c:layout>
      <c:lineChart>
        <c:grouping val="standard"/>
        <c:varyColors val="0"/>
        <c:ser>
          <c:idx val="8"/>
          <c:order val="0"/>
          <c:tx>
            <c:strRef>
              <c:f>'Estadía promedio'!$B$3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noFill/>
            </a:ln>
            <a:effectLst/>
          </c:spPr>
          <c:marker>
            <c:symbol val="none"/>
          </c:marker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promedio'!$C$3:$U$3</c:f>
              <c:numCache>
                <c:formatCode>General</c:formatCode>
                <c:ptCount val="19"/>
                <c:pt idx="0">
                  <c:v>4.18</c:v>
                </c:pt>
                <c:pt idx="1">
                  <c:v>3.75</c:v>
                </c:pt>
                <c:pt idx="2">
                  <c:v>4.4000000000000004</c:v>
                </c:pt>
                <c:pt idx="3">
                  <c:v>4.18</c:v>
                </c:pt>
                <c:pt idx="4">
                  <c:v>5.16</c:v>
                </c:pt>
                <c:pt idx="5">
                  <c:v>5.07</c:v>
                </c:pt>
                <c:pt idx="6">
                  <c:v>4.88</c:v>
                </c:pt>
                <c:pt idx="7">
                  <c:v>4.38</c:v>
                </c:pt>
                <c:pt idx="8">
                  <c:v>4.66</c:v>
                </c:pt>
                <c:pt idx="9">
                  <c:v>4.6900000000000004</c:v>
                </c:pt>
                <c:pt idx="10">
                  <c:v>4.58</c:v>
                </c:pt>
                <c:pt idx="11">
                  <c:v>4.7699999999999996</c:v>
                </c:pt>
                <c:pt idx="12">
                  <c:v>5.28</c:v>
                </c:pt>
                <c:pt idx="13">
                  <c:v>5.25</c:v>
                </c:pt>
                <c:pt idx="14">
                  <c:v>2.71</c:v>
                </c:pt>
                <c:pt idx="15">
                  <c:v>4.74</c:v>
                </c:pt>
                <c:pt idx="16">
                  <c:v>5.52</c:v>
                </c:pt>
                <c:pt idx="17">
                  <c:v>5.85</c:v>
                </c:pt>
                <c:pt idx="18">
                  <c:v>5.45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71-4E0F-9737-240D6CA78172}"/>
            </c:ext>
          </c:extLst>
        </c:ser>
        <c:ser>
          <c:idx val="9"/>
          <c:order val="1"/>
          <c:tx>
            <c:strRef>
              <c:f>'Estadía promedio'!$B$4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noFill/>
            </a:ln>
            <a:effectLst/>
          </c:spPr>
          <c:marker>
            <c:symbol val="none"/>
          </c:marker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promedio'!$C$4:$U$4</c:f>
              <c:numCache>
                <c:formatCode>General</c:formatCode>
                <c:ptCount val="19"/>
                <c:pt idx="0">
                  <c:v>5.55</c:v>
                </c:pt>
                <c:pt idx="1">
                  <c:v>4.9400000000000004</c:v>
                </c:pt>
                <c:pt idx="2">
                  <c:v>5.15</c:v>
                </c:pt>
                <c:pt idx="3">
                  <c:v>5.25</c:v>
                </c:pt>
                <c:pt idx="4">
                  <c:v>5.4</c:v>
                </c:pt>
                <c:pt idx="5">
                  <c:v>4.95</c:v>
                </c:pt>
                <c:pt idx="6">
                  <c:v>4.8099999999999996</c:v>
                </c:pt>
                <c:pt idx="7">
                  <c:v>4.79</c:v>
                </c:pt>
                <c:pt idx="8">
                  <c:v>5.3</c:v>
                </c:pt>
                <c:pt idx="9">
                  <c:v>5.47</c:v>
                </c:pt>
                <c:pt idx="10">
                  <c:v>5.46</c:v>
                </c:pt>
                <c:pt idx="11">
                  <c:v>5.21</c:v>
                </c:pt>
                <c:pt idx="12">
                  <c:v>5.01</c:v>
                </c:pt>
                <c:pt idx="13">
                  <c:v>5.24</c:v>
                </c:pt>
                <c:pt idx="14">
                  <c:v>5.14</c:v>
                </c:pt>
                <c:pt idx="15">
                  <c:v>5.1100000000000003</c:v>
                </c:pt>
                <c:pt idx="16">
                  <c:v>5.09</c:v>
                </c:pt>
                <c:pt idx="17">
                  <c:v>5.0999999999999996</c:v>
                </c:pt>
                <c:pt idx="18">
                  <c:v>5.1100000000000003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71-4E0F-9737-240D6CA78172}"/>
            </c:ext>
          </c:extLst>
        </c:ser>
        <c:ser>
          <c:idx val="11"/>
          <c:order val="2"/>
          <c:tx>
            <c:strRef>
              <c:f>'Estadía promedio'!$B$6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noFill/>
            </a:ln>
            <a:effectLst/>
          </c:spPr>
          <c:marker>
            <c:symbol val="circle"/>
            <c:size val="8"/>
            <c:spPr>
              <a:noFill/>
              <a:ln>
                <a:noFill/>
              </a:ln>
              <a:effectLst/>
            </c:spPr>
          </c:marker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promedio'!$C$6:$U$6</c:f>
              <c:numCache>
                <c:formatCode>General</c:formatCode>
                <c:ptCount val="19"/>
                <c:pt idx="0">
                  <c:v>3.75</c:v>
                </c:pt>
                <c:pt idx="1">
                  <c:v>3.99</c:v>
                </c:pt>
                <c:pt idx="2">
                  <c:v>3.07</c:v>
                </c:pt>
                <c:pt idx="3">
                  <c:v>3.8</c:v>
                </c:pt>
                <c:pt idx="4">
                  <c:v>5.19</c:v>
                </c:pt>
                <c:pt idx="5">
                  <c:v>4.67</c:v>
                </c:pt>
                <c:pt idx="6">
                  <c:v>4.6100000000000003</c:v>
                </c:pt>
                <c:pt idx="7">
                  <c:v>4.4000000000000004</c:v>
                </c:pt>
                <c:pt idx="8">
                  <c:v>4.4800000000000004</c:v>
                </c:pt>
                <c:pt idx="9">
                  <c:v>4.5</c:v>
                </c:pt>
                <c:pt idx="10">
                  <c:v>4.78</c:v>
                </c:pt>
                <c:pt idx="11">
                  <c:v>4.2699999999999996</c:v>
                </c:pt>
                <c:pt idx="12">
                  <c:v>4.17</c:v>
                </c:pt>
                <c:pt idx="13">
                  <c:v>4.4000000000000004</c:v>
                </c:pt>
                <c:pt idx="14">
                  <c:v>3.4</c:v>
                </c:pt>
                <c:pt idx="15">
                  <c:v>3.92</c:v>
                </c:pt>
                <c:pt idx="16">
                  <c:v>3.77</c:v>
                </c:pt>
                <c:pt idx="17">
                  <c:v>3.71</c:v>
                </c:pt>
                <c:pt idx="18">
                  <c:v>3.73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71-4E0F-9737-240D6CA78172}"/>
            </c:ext>
          </c:extLst>
        </c:ser>
        <c:ser>
          <c:idx val="12"/>
          <c:order val="3"/>
          <c:tx>
            <c:strRef>
              <c:f>'Estadía promedio'!$B$7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noFill/>
            </a:ln>
            <a:effectLst/>
          </c:spPr>
          <c:marker>
            <c:symbol val="circle"/>
            <c:size val="8"/>
            <c:spPr>
              <a:noFill/>
              <a:ln>
                <a:noFill/>
              </a:ln>
              <a:effectLst/>
            </c:spPr>
          </c:marker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promedio'!$C$7:$U$7</c:f>
              <c:numCache>
                <c:formatCode>General</c:formatCode>
                <c:ptCount val="19"/>
                <c:pt idx="0">
                  <c:v>3</c:v>
                </c:pt>
                <c:pt idx="1">
                  <c:v>2.81</c:v>
                </c:pt>
                <c:pt idx="2">
                  <c:v>2.0099999999999998</c:v>
                </c:pt>
                <c:pt idx="3">
                  <c:v>2.33</c:v>
                </c:pt>
                <c:pt idx="4">
                  <c:v>3.29</c:v>
                </c:pt>
                <c:pt idx="5">
                  <c:v>3.44</c:v>
                </c:pt>
                <c:pt idx="6">
                  <c:v>4.62</c:v>
                </c:pt>
                <c:pt idx="7">
                  <c:v>4.58</c:v>
                </c:pt>
                <c:pt idx="8">
                  <c:v>4.12</c:v>
                </c:pt>
                <c:pt idx="9">
                  <c:v>4.88</c:v>
                </c:pt>
                <c:pt idx="10">
                  <c:v>3.84</c:v>
                </c:pt>
                <c:pt idx="11">
                  <c:v>4.05</c:v>
                </c:pt>
                <c:pt idx="12">
                  <c:v>3.92</c:v>
                </c:pt>
                <c:pt idx="13">
                  <c:v>4.09</c:v>
                </c:pt>
                <c:pt idx="14">
                  <c:v>3.36</c:v>
                </c:pt>
                <c:pt idx="15">
                  <c:v>4.45</c:v>
                </c:pt>
                <c:pt idx="16">
                  <c:v>4.5</c:v>
                </c:pt>
                <c:pt idx="17">
                  <c:v>4.5199999999999996</c:v>
                </c:pt>
                <c:pt idx="18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71-4E0F-9737-240D6CA78172}"/>
            </c:ext>
          </c:extLst>
        </c:ser>
        <c:ser>
          <c:idx val="13"/>
          <c:order val="4"/>
          <c:tx>
            <c:strRef>
              <c:f>'Estadía promedio'!$B$8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noFill/>
            </a:ln>
            <a:effectLst/>
          </c:spPr>
          <c:marker>
            <c:symbol val="circle"/>
            <c:size val="8"/>
            <c:spPr>
              <a:noFill/>
              <a:ln>
                <a:noFill/>
              </a:ln>
              <a:effectLst/>
            </c:spPr>
          </c:marker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promedio'!$C$8:$U$8</c:f>
              <c:numCache>
                <c:formatCode>General</c:formatCode>
                <c:ptCount val="19"/>
                <c:pt idx="0">
                  <c:v>3.57</c:v>
                </c:pt>
                <c:pt idx="1">
                  <c:v>3.63</c:v>
                </c:pt>
                <c:pt idx="2">
                  <c:v>3.62</c:v>
                </c:pt>
                <c:pt idx="3">
                  <c:v>3.67</c:v>
                </c:pt>
                <c:pt idx="4">
                  <c:v>3.68</c:v>
                </c:pt>
                <c:pt idx="5">
                  <c:v>3.55</c:v>
                </c:pt>
                <c:pt idx="6">
                  <c:v>3.43</c:v>
                </c:pt>
                <c:pt idx="7">
                  <c:v>3.33</c:v>
                </c:pt>
                <c:pt idx="8">
                  <c:v>3.45</c:v>
                </c:pt>
                <c:pt idx="9">
                  <c:v>3.39</c:v>
                </c:pt>
                <c:pt idx="10">
                  <c:v>3.53</c:v>
                </c:pt>
                <c:pt idx="11">
                  <c:v>3.44</c:v>
                </c:pt>
                <c:pt idx="12">
                  <c:v>3.45</c:v>
                </c:pt>
                <c:pt idx="13">
                  <c:v>3.64</c:v>
                </c:pt>
                <c:pt idx="14">
                  <c:v>3.26</c:v>
                </c:pt>
                <c:pt idx="15">
                  <c:v>3.25</c:v>
                </c:pt>
                <c:pt idx="16">
                  <c:v>3.18</c:v>
                </c:pt>
                <c:pt idx="17">
                  <c:v>3.17</c:v>
                </c:pt>
                <c:pt idx="18">
                  <c:v>3.01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71-4E0F-9737-240D6CA78172}"/>
            </c:ext>
          </c:extLst>
        </c:ser>
        <c:ser>
          <c:idx val="0"/>
          <c:order val="5"/>
          <c:tx>
            <c:strRef>
              <c:f>'Estadía promedio'!$B$11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ECC66"/>
              </a:solidFill>
              <a:ln>
                <a:noFill/>
              </a:ln>
              <a:effectLst/>
            </c:spPr>
          </c:marker>
          <c:dLbls>
            <c:dLbl>
              <c:idx val="18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71-4E0F-9737-240D6CA781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promedio'!$C$11:$U$11</c:f>
              <c:numCache>
                <c:formatCode>General</c:formatCode>
                <c:ptCount val="19"/>
                <c:pt idx="0">
                  <c:v>3.34</c:v>
                </c:pt>
                <c:pt idx="1">
                  <c:v>3.49</c:v>
                </c:pt>
                <c:pt idx="2">
                  <c:v>3.42</c:v>
                </c:pt>
                <c:pt idx="3">
                  <c:v>3.07</c:v>
                </c:pt>
                <c:pt idx="4">
                  <c:v>2.87</c:v>
                </c:pt>
                <c:pt idx="5">
                  <c:v>3.02</c:v>
                </c:pt>
                <c:pt idx="6">
                  <c:v>2.86</c:v>
                </c:pt>
                <c:pt idx="7">
                  <c:v>2.72</c:v>
                </c:pt>
                <c:pt idx="8">
                  <c:v>2.78</c:v>
                </c:pt>
                <c:pt idx="9">
                  <c:v>2.94</c:v>
                </c:pt>
                <c:pt idx="10">
                  <c:v>2.81</c:v>
                </c:pt>
                <c:pt idx="11">
                  <c:v>2.5</c:v>
                </c:pt>
                <c:pt idx="12">
                  <c:v>2.39</c:v>
                </c:pt>
                <c:pt idx="13">
                  <c:v>2.37</c:v>
                </c:pt>
                <c:pt idx="14">
                  <c:v>1.98</c:v>
                </c:pt>
                <c:pt idx="15">
                  <c:v>2.31</c:v>
                </c:pt>
                <c:pt idx="16">
                  <c:v>2.31</c:v>
                </c:pt>
                <c:pt idx="17">
                  <c:v>2.66</c:v>
                </c:pt>
                <c:pt idx="18">
                  <c:v>2.4500000000000002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571-4E0F-9737-240D6CA781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6"/>
          <c:min val="1.8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20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2240725311244208E-2"/>
          <c:y val="2.1566766351209552E-2"/>
          <c:w val="0.92237474419156884"/>
          <c:h val="0.90260210989809575"/>
        </c:manualLayout>
      </c:layout>
      <c:lineChart>
        <c:grouping val="standard"/>
        <c:varyColors val="0"/>
        <c:ser>
          <c:idx val="8"/>
          <c:order val="0"/>
          <c:tx>
            <c:strRef>
              <c:f>'Estadía promedio'!$B$3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solidFill>
                <a:srgbClr val="B9CDE5"/>
              </a:solidFill>
            </a:ln>
            <a:effectLst/>
          </c:spPr>
          <c:marker>
            <c:symbol val="circle"/>
            <c:size val="8"/>
            <c:spPr>
              <a:solidFill>
                <a:srgbClr val="9DB9DB"/>
              </a:solidFill>
              <a:ln>
                <a:noFill/>
              </a:ln>
              <a:effectLst/>
            </c:spPr>
          </c:marker>
          <c:dLbls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776-44A6-BB42-907CE3CC08C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promedio'!$C$3:$U$3</c:f>
              <c:numCache>
                <c:formatCode>General</c:formatCode>
                <c:ptCount val="19"/>
                <c:pt idx="0">
                  <c:v>4.18</c:v>
                </c:pt>
                <c:pt idx="1">
                  <c:v>3.75</c:v>
                </c:pt>
                <c:pt idx="2">
                  <c:v>4.4000000000000004</c:v>
                </c:pt>
                <c:pt idx="3">
                  <c:v>4.18</c:v>
                </c:pt>
                <c:pt idx="4">
                  <c:v>5.16</c:v>
                </c:pt>
                <c:pt idx="5">
                  <c:v>5.07</c:v>
                </c:pt>
                <c:pt idx="6">
                  <c:v>4.88</c:v>
                </c:pt>
                <c:pt idx="7">
                  <c:v>4.38</c:v>
                </c:pt>
                <c:pt idx="8">
                  <c:v>4.66</c:v>
                </c:pt>
                <c:pt idx="9">
                  <c:v>4.6900000000000004</c:v>
                </c:pt>
                <c:pt idx="10">
                  <c:v>4.58</c:v>
                </c:pt>
                <c:pt idx="11">
                  <c:v>4.7699999999999996</c:v>
                </c:pt>
                <c:pt idx="12">
                  <c:v>5.28</c:v>
                </c:pt>
                <c:pt idx="13">
                  <c:v>5.25</c:v>
                </c:pt>
                <c:pt idx="14">
                  <c:v>2.71</c:v>
                </c:pt>
                <c:pt idx="15">
                  <c:v>4.74</c:v>
                </c:pt>
                <c:pt idx="16">
                  <c:v>5.52</c:v>
                </c:pt>
                <c:pt idx="17">
                  <c:v>5.85</c:v>
                </c:pt>
                <c:pt idx="18">
                  <c:v>5.45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776-44A6-BB42-907CE3CC08C4}"/>
            </c:ext>
          </c:extLst>
        </c:ser>
        <c:ser>
          <c:idx val="9"/>
          <c:order val="1"/>
          <c:tx>
            <c:strRef>
              <c:f>'Estadía promedio'!$B$4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solidFill>
                <a:srgbClr val="D7E4BD"/>
              </a:solidFill>
            </a:ln>
            <a:effectLst/>
          </c:spPr>
          <c:marker>
            <c:symbol val="circle"/>
            <c:size val="8"/>
            <c:spPr>
              <a:solidFill>
                <a:srgbClr val="C4D79D"/>
              </a:solidFill>
              <a:ln>
                <a:noFill/>
              </a:ln>
              <a:effectLst/>
            </c:spPr>
          </c:marker>
          <c:dLbls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776-44A6-BB42-907CE3CC08C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promedio'!$C$4:$U$4</c:f>
              <c:numCache>
                <c:formatCode>General</c:formatCode>
                <c:ptCount val="19"/>
                <c:pt idx="0">
                  <c:v>5.55</c:v>
                </c:pt>
                <c:pt idx="1">
                  <c:v>4.9400000000000004</c:v>
                </c:pt>
                <c:pt idx="2">
                  <c:v>5.15</c:v>
                </c:pt>
                <c:pt idx="3">
                  <c:v>5.25</c:v>
                </c:pt>
                <c:pt idx="4">
                  <c:v>5.4</c:v>
                </c:pt>
                <c:pt idx="5">
                  <c:v>4.95</c:v>
                </c:pt>
                <c:pt idx="6">
                  <c:v>4.8099999999999996</c:v>
                </c:pt>
                <c:pt idx="7">
                  <c:v>4.79</c:v>
                </c:pt>
                <c:pt idx="8">
                  <c:v>5.3</c:v>
                </c:pt>
                <c:pt idx="9">
                  <c:v>5.47</c:v>
                </c:pt>
                <c:pt idx="10">
                  <c:v>5.46</c:v>
                </c:pt>
                <c:pt idx="11">
                  <c:v>5.21</c:v>
                </c:pt>
                <c:pt idx="12">
                  <c:v>5.01</c:v>
                </c:pt>
                <c:pt idx="13">
                  <c:v>5.24</c:v>
                </c:pt>
                <c:pt idx="14">
                  <c:v>5.14</c:v>
                </c:pt>
                <c:pt idx="15">
                  <c:v>5.1100000000000003</c:v>
                </c:pt>
                <c:pt idx="16">
                  <c:v>5.09</c:v>
                </c:pt>
                <c:pt idx="17">
                  <c:v>5.0999999999999996</c:v>
                </c:pt>
                <c:pt idx="18">
                  <c:v>5.1100000000000003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776-44A6-BB42-907CE3CC08C4}"/>
            </c:ext>
          </c:extLst>
        </c:ser>
        <c:ser>
          <c:idx val="11"/>
          <c:order val="2"/>
          <c:tx>
            <c:strRef>
              <c:f>'Estadía promedio'!$B$6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solidFill>
                <a:srgbClr val="DBEEF4"/>
              </a:solidFill>
            </a:ln>
            <a:effectLst/>
          </c:spPr>
          <c:marker>
            <c:symbol val="circle"/>
            <c:size val="8"/>
            <c:spPr>
              <a:solidFill>
                <a:srgbClr val="BCDFEA"/>
              </a:solidFill>
              <a:ln>
                <a:noFill/>
              </a:ln>
              <a:effectLst/>
            </c:spPr>
          </c:marker>
          <c:dLbls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776-44A6-BB42-907CE3CC08C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promedio'!$C$6:$U$6</c:f>
              <c:numCache>
                <c:formatCode>General</c:formatCode>
                <c:ptCount val="19"/>
                <c:pt idx="0">
                  <c:v>3.75</c:v>
                </c:pt>
                <c:pt idx="1">
                  <c:v>3.99</c:v>
                </c:pt>
                <c:pt idx="2">
                  <c:v>3.07</c:v>
                </c:pt>
                <c:pt idx="3">
                  <c:v>3.8</c:v>
                </c:pt>
                <c:pt idx="4">
                  <c:v>5.19</c:v>
                </c:pt>
                <c:pt idx="5">
                  <c:v>4.67</c:v>
                </c:pt>
                <c:pt idx="6">
                  <c:v>4.6100000000000003</c:v>
                </c:pt>
                <c:pt idx="7">
                  <c:v>4.4000000000000004</c:v>
                </c:pt>
                <c:pt idx="8">
                  <c:v>4.4800000000000004</c:v>
                </c:pt>
                <c:pt idx="9">
                  <c:v>4.5</c:v>
                </c:pt>
                <c:pt idx="10">
                  <c:v>4.78</c:v>
                </c:pt>
                <c:pt idx="11">
                  <c:v>4.2699999999999996</c:v>
                </c:pt>
                <c:pt idx="12">
                  <c:v>4.17</c:v>
                </c:pt>
                <c:pt idx="13">
                  <c:v>4.4000000000000004</c:v>
                </c:pt>
                <c:pt idx="14">
                  <c:v>3.4</c:v>
                </c:pt>
                <c:pt idx="15">
                  <c:v>3.92</c:v>
                </c:pt>
                <c:pt idx="16">
                  <c:v>3.77</c:v>
                </c:pt>
                <c:pt idx="17">
                  <c:v>3.71</c:v>
                </c:pt>
                <c:pt idx="18">
                  <c:v>3.73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776-44A6-BB42-907CE3CC08C4}"/>
            </c:ext>
          </c:extLst>
        </c:ser>
        <c:ser>
          <c:idx val="12"/>
          <c:order val="3"/>
          <c:tx>
            <c:strRef>
              <c:f>'Estadía promedio'!$B$7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solidFill>
                <a:srgbClr val="C6D9F1"/>
              </a:solidFill>
            </a:ln>
            <a:effectLst/>
          </c:spPr>
          <c:marker>
            <c:symbol val="circle"/>
            <c:size val="8"/>
            <c:spPr>
              <a:solidFill>
                <a:srgbClr val="8DB4E3"/>
              </a:solidFill>
              <a:ln>
                <a:noFill/>
              </a:ln>
              <a:effectLst/>
            </c:spPr>
          </c:marker>
          <c:dLbls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776-44A6-BB42-907CE3CC08C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promedio'!$C$7:$U$7</c:f>
              <c:numCache>
                <c:formatCode>General</c:formatCode>
                <c:ptCount val="19"/>
                <c:pt idx="0">
                  <c:v>3</c:v>
                </c:pt>
                <c:pt idx="1">
                  <c:v>2.81</c:v>
                </c:pt>
                <c:pt idx="2">
                  <c:v>2.0099999999999998</c:v>
                </c:pt>
                <c:pt idx="3">
                  <c:v>2.33</c:v>
                </c:pt>
                <c:pt idx="4">
                  <c:v>3.29</c:v>
                </c:pt>
                <c:pt idx="5">
                  <c:v>3.44</c:v>
                </c:pt>
                <c:pt idx="6">
                  <c:v>4.62</c:v>
                </c:pt>
                <c:pt idx="7">
                  <c:v>4.58</c:v>
                </c:pt>
                <c:pt idx="8">
                  <c:v>4.12</c:v>
                </c:pt>
                <c:pt idx="9">
                  <c:v>4.88</c:v>
                </c:pt>
                <c:pt idx="10">
                  <c:v>3.84</c:v>
                </c:pt>
                <c:pt idx="11">
                  <c:v>4.05</c:v>
                </c:pt>
                <c:pt idx="12">
                  <c:v>3.92</c:v>
                </c:pt>
                <c:pt idx="13">
                  <c:v>4.09</c:v>
                </c:pt>
                <c:pt idx="14">
                  <c:v>3.36</c:v>
                </c:pt>
                <c:pt idx="15">
                  <c:v>4.45</c:v>
                </c:pt>
                <c:pt idx="16">
                  <c:v>4.5</c:v>
                </c:pt>
                <c:pt idx="17">
                  <c:v>4.5199999999999996</c:v>
                </c:pt>
                <c:pt idx="18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776-44A6-BB42-907CE3CC08C4}"/>
            </c:ext>
          </c:extLst>
        </c:ser>
        <c:ser>
          <c:idx val="13"/>
          <c:order val="4"/>
          <c:tx>
            <c:strRef>
              <c:f>'Estadía promedio'!$B$8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solidFill>
                <a:srgbClr val="D99694"/>
              </a:solidFill>
            </a:ln>
            <a:effectLst/>
          </c:spPr>
          <c:marker>
            <c:symbol val="circle"/>
            <c:size val="8"/>
            <c:spPr>
              <a:solidFill>
                <a:srgbClr val="CA6E6C"/>
              </a:solidFill>
              <a:ln>
                <a:solidFill>
                  <a:srgbClr val="D99694"/>
                </a:solidFill>
              </a:ln>
              <a:effectLst/>
            </c:spPr>
          </c:marker>
          <c:dLbls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776-44A6-BB42-907CE3CC08C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promedio'!$C$8:$U$8</c:f>
              <c:numCache>
                <c:formatCode>General</c:formatCode>
                <c:ptCount val="19"/>
                <c:pt idx="0">
                  <c:v>3.57</c:v>
                </c:pt>
                <c:pt idx="1">
                  <c:v>3.63</c:v>
                </c:pt>
                <c:pt idx="2">
                  <c:v>3.62</c:v>
                </c:pt>
                <c:pt idx="3">
                  <c:v>3.67</c:v>
                </c:pt>
                <c:pt idx="4">
                  <c:v>3.68</c:v>
                </c:pt>
                <c:pt idx="5">
                  <c:v>3.55</c:v>
                </c:pt>
                <c:pt idx="6">
                  <c:v>3.43</c:v>
                </c:pt>
                <c:pt idx="7">
                  <c:v>3.33</c:v>
                </c:pt>
                <c:pt idx="8">
                  <c:v>3.45</c:v>
                </c:pt>
                <c:pt idx="9">
                  <c:v>3.39</c:v>
                </c:pt>
                <c:pt idx="10">
                  <c:v>3.53</c:v>
                </c:pt>
                <c:pt idx="11">
                  <c:v>3.44</c:v>
                </c:pt>
                <c:pt idx="12">
                  <c:v>3.45</c:v>
                </c:pt>
                <c:pt idx="13">
                  <c:v>3.64</c:v>
                </c:pt>
                <c:pt idx="14">
                  <c:v>3.26</c:v>
                </c:pt>
                <c:pt idx="15">
                  <c:v>3.25</c:v>
                </c:pt>
                <c:pt idx="16">
                  <c:v>3.18</c:v>
                </c:pt>
                <c:pt idx="17">
                  <c:v>3.17</c:v>
                </c:pt>
                <c:pt idx="18">
                  <c:v>3.01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776-44A6-BB42-907CE3CC08C4}"/>
            </c:ext>
          </c:extLst>
        </c:ser>
        <c:ser>
          <c:idx val="0"/>
          <c:order val="5"/>
          <c:tx>
            <c:strRef>
              <c:f>'Estadía promedio'!$B$11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C43F"/>
              </a:solidFill>
              <a:ln>
                <a:noFill/>
              </a:ln>
              <a:effectLst/>
            </c:spPr>
          </c:marker>
          <c:dLbls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776-44A6-BB42-907CE3CC08C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promedio'!$C$11:$U$11</c:f>
              <c:numCache>
                <c:formatCode>General</c:formatCode>
                <c:ptCount val="19"/>
                <c:pt idx="0">
                  <c:v>3.34</c:v>
                </c:pt>
                <c:pt idx="1">
                  <c:v>3.49</c:v>
                </c:pt>
                <c:pt idx="2">
                  <c:v>3.42</c:v>
                </c:pt>
                <c:pt idx="3">
                  <c:v>3.07</c:v>
                </c:pt>
                <c:pt idx="4">
                  <c:v>2.87</c:v>
                </c:pt>
                <c:pt idx="5">
                  <c:v>3.02</c:v>
                </c:pt>
                <c:pt idx="6">
                  <c:v>2.86</c:v>
                </c:pt>
                <c:pt idx="7">
                  <c:v>2.72</c:v>
                </c:pt>
                <c:pt idx="8">
                  <c:v>2.78</c:v>
                </c:pt>
                <c:pt idx="9">
                  <c:v>2.94</c:v>
                </c:pt>
                <c:pt idx="10">
                  <c:v>2.81</c:v>
                </c:pt>
                <c:pt idx="11">
                  <c:v>2.5</c:v>
                </c:pt>
                <c:pt idx="12">
                  <c:v>2.39</c:v>
                </c:pt>
                <c:pt idx="13">
                  <c:v>2.37</c:v>
                </c:pt>
                <c:pt idx="14">
                  <c:v>1.98</c:v>
                </c:pt>
                <c:pt idx="15">
                  <c:v>2.31</c:v>
                </c:pt>
                <c:pt idx="16">
                  <c:v>2.31</c:v>
                </c:pt>
                <c:pt idx="17">
                  <c:v>2.66</c:v>
                </c:pt>
                <c:pt idx="18">
                  <c:v>2.4500000000000002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C776-44A6-BB42-907CE3CC08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6"/>
          <c:min val="1.8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20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8"/>
          <c:order val="0"/>
          <c:tx>
            <c:strRef>
              <c:f>'Estadía promedio'!$B$11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</c:spPr>
          <c:marker>
            <c:symbol val="circle"/>
            <c:size val="8"/>
            <c:spPr>
              <a:solidFill>
                <a:srgbClr val="FECC66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BA-411A-9555-32E3FAAC077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promedio'!$C$11:$U$11</c:f>
              <c:numCache>
                <c:formatCode>General</c:formatCode>
                <c:ptCount val="19"/>
                <c:pt idx="0">
                  <c:v>3.34</c:v>
                </c:pt>
                <c:pt idx="1">
                  <c:v>3.49</c:v>
                </c:pt>
                <c:pt idx="2">
                  <c:v>3.42</c:v>
                </c:pt>
                <c:pt idx="3">
                  <c:v>3.07</c:v>
                </c:pt>
                <c:pt idx="4">
                  <c:v>2.87</c:v>
                </c:pt>
                <c:pt idx="5">
                  <c:v>3.02</c:v>
                </c:pt>
                <c:pt idx="6">
                  <c:v>2.86</c:v>
                </c:pt>
                <c:pt idx="7">
                  <c:v>2.72</c:v>
                </c:pt>
                <c:pt idx="8">
                  <c:v>2.78</c:v>
                </c:pt>
                <c:pt idx="9">
                  <c:v>2.94</c:v>
                </c:pt>
                <c:pt idx="10">
                  <c:v>2.81</c:v>
                </c:pt>
                <c:pt idx="11">
                  <c:v>2.5</c:v>
                </c:pt>
                <c:pt idx="12">
                  <c:v>2.39</c:v>
                </c:pt>
                <c:pt idx="13">
                  <c:v>2.37</c:v>
                </c:pt>
                <c:pt idx="14">
                  <c:v>1.98</c:v>
                </c:pt>
                <c:pt idx="15">
                  <c:v>2.31</c:v>
                </c:pt>
                <c:pt idx="16">
                  <c:v>2.31</c:v>
                </c:pt>
                <c:pt idx="17">
                  <c:v>2.66</c:v>
                </c:pt>
                <c:pt idx="18">
                  <c:v>2.4500000000000002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BA-411A-9555-32E3FAAC0770}"/>
            </c:ext>
          </c:extLst>
        </c:ser>
        <c:ser>
          <c:idx val="10"/>
          <c:order val="1"/>
          <c:tx>
            <c:strRef>
              <c:f>'Estadía promedio'!$B$22</c:f>
              <c:strCache>
                <c:ptCount val="1"/>
                <c:pt idx="0">
                  <c:v>Vallartas</c:v>
                </c:pt>
              </c:strCache>
            </c:strRef>
          </c:tx>
          <c:spPr>
            <a:ln>
              <a:solidFill>
                <a:srgbClr val="FFA3D1"/>
              </a:solidFill>
            </a:ln>
            <a:effectLst/>
          </c:spPr>
          <c:marker>
            <c:symbol val="circle"/>
            <c:size val="8"/>
            <c:spPr>
              <a:solidFill>
                <a:srgbClr val="FF4FA7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BBA-411A-9555-32E3FAAC077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promedio'!$C$22:$U$22</c:f>
              <c:numCache>
                <c:formatCode>General</c:formatCode>
                <c:ptCount val="19"/>
                <c:pt idx="0">
                  <c:v>3.88</c:v>
                </c:pt>
                <c:pt idx="1">
                  <c:v>3.69</c:v>
                </c:pt>
                <c:pt idx="2">
                  <c:v>4.01</c:v>
                </c:pt>
                <c:pt idx="3">
                  <c:v>3.92</c:v>
                </c:pt>
                <c:pt idx="4">
                  <c:v>4.42</c:v>
                </c:pt>
                <c:pt idx="5">
                  <c:v>4.3099999999999996</c:v>
                </c:pt>
                <c:pt idx="6">
                  <c:v>4.16</c:v>
                </c:pt>
                <c:pt idx="7">
                  <c:v>3.85</c:v>
                </c:pt>
                <c:pt idx="8">
                  <c:v>4.05</c:v>
                </c:pt>
                <c:pt idx="9">
                  <c:v>4.04</c:v>
                </c:pt>
                <c:pt idx="10">
                  <c:v>4.0599999999999996</c:v>
                </c:pt>
                <c:pt idx="11">
                  <c:v>4.1100000000000003</c:v>
                </c:pt>
                <c:pt idx="12">
                  <c:v>4.37</c:v>
                </c:pt>
                <c:pt idx="13">
                  <c:v>4.45</c:v>
                </c:pt>
                <c:pt idx="14">
                  <c:v>3</c:v>
                </c:pt>
                <c:pt idx="15">
                  <c:v>4</c:v>
                </c:pt>
                <c:pt idx="16">
                  <c:v>4.3499999999999996</c:v>
                </c:pt>
                <c:pt idx="17">
                  <c:v>4.51</c:v>
                </c:pt>
                <c:pt idx="18">
                  <c:v>3.86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BA-411A-9555-32E3FAAC0770}"/>
            </c:ext>
          </c:extLst>
        </c:ser>
        <c:ser>
          <c:idx val="12"/>
          <c:order val="2"/>
          <c:tx>
            <c:strRef>
              <c:f>'Estadía promedio'!$B$23</c:f>
              <c:strCache>
                <c:ptCount val="1"/>
                <c:pt idx="0">
                  <c:v>Los cabos juntos</c:v>
                </c:pt>
              </c:strCache>
            </c:strRef>
          </c:tx>
          <c:spPr>
            <a:ln>
              <a:solidFill>
                <a:srgbClr val="4F81BD">
                  <a:lumMod val="20000"/>
                  <a:lumOff val="80000"/>
                </a:srgbClr>
              </a:solidFill>
            </a:ln>
          </c:spPr>
          <c:marker>
            <c:symbol val="circle"/>
            <c:size val="8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rgbClr val="4F81BD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BA-411A-9555-32E3FAAC077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'Estadía promedio'!$C$2:$U$2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'Estadía promedio'!$C$23:$U$23</c:f>
              <c:numCache>
                <c:formatCode>General</c:formatCode>
                <c:ptCount val="19"/>
                <c:pt idx="0">
                  <c:v>4.0999999999999996</c:v>
                </c:pt>
                <c:pt idx="1">
                  <c:v>3.91</c:v>
                </c:pt>
                <c:pt idx="2">
                  <c:v>3.41</c:v>
                </c:pt>
                <c:pt idx="3">
                  <c:v>3.79</c:v>
                </c:pt>
                <c:pt idx="4">
                  <c:v>4.63</c:v>
                </c:pt>
                <c:pt idx="5">
                  <c:v>4.3499999999999996</c:v>
                </c:pt>
                <c:pt idx="6">
                  <c:v>4.68</c:v>
                </c:pt>
                <c:pt idx="7">
                  <c:v>4.59</c:v>
                </c:pt>
                <c:pt idx="8">
                  <c:v>4.63</c:v>
                </c:pt>
                <c:pt idx="9">
                  <c:v>4.95</c:v>
                </c:pt>
                <c:pt idx="10">
                  <c:v>4.6900000000000004</c:v>
                </c:pt>
                <c:pt idx="11">
                  <c:v>4.51</c:v>
                </c:pt>
                <c:pt idx="12">
                  <c:v>4.37</c:v>
                </c:pt>
                <c:pt idx="13">
                  <c:v>4.58</c:v>
                </c:pt>
                <c:pt idx="14">
                  <c:v>3.97</c:v>
                </c:pt>
                <c:pt idx="15">
                  <c:v>4.4800000000000004</c:v>
                </c:pt>
                <c:pt idx="16">
                  <c:v>4.47</c:v>
                </c:pt>
                <c:pt idx="17">
                  <c:v>4.4400000000000004</c:v>
                </c:pt>
                <c:pt idx="18">
                  <c:v>4.63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BBA-411A-9555-32E3FAAC0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in val="1.5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4526508434951874E-2"/>
          <c:y val="2.6493931548528336E-2"/>
          <c:w val="0.91050693518148362"/>
          <c:h val="0.794654915181742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'Comparativo ciudades (2)'!$C$12</c:f>
              <c:strCache>
                <c:ptCount val="1"/>
                <c:pt idx="0">
                  <c:v>Estadía promedio</c:v>
                </c:pt>
              </c:strCache>
            </c:strRef>
          </c:tx>
          <c:spPr>
            <a:solidFill>
              <a:srgbClr val="FFD579"/>
            </a:solidFill>
            <a:ln w="571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'Comparativo ciudades (2)'!$D$4:$N$4</c:f>
              <c:strCache>
                <c:ptCount val="11"/>
                <c:pt idx="0">
                  <c:v>La Paz</c:v>
                </c:pt>
                <c:pt idx="1">
                  <c:v>San Miguel</c:v>
                </c:pt>
                <c:pt idx="2">
                  <c:v>Puerto Vallarta</c:v>
                </c:pt>
                <c:pt idx="3">
                  <c:v>Nuevo Nayarit</c:v>
                </c:pt>
                <c:pt idx="4">
                  <c:v>Bahías de Huatulco</c:v>
                </c:pt>
                <c:pt idx="5">
                  <c:v>Puerto Escondido</c:v>
                </c:pt>
                <c:pt idx="6">
                  <c:v>Playa del Carmen</c:v>
                </c:pt>
                <c:pt idx="7">
                  <c:v>Mazatlán</c:v>
                </c:pt>
                <c:pt idx="8">
                  <c:v>Cabo San Lucas</c:v>
                </c:pt>
                <c:pt idx="9">
                  <c:v>San José del Cabo</c:v>
                </c:pt>
                <c:pt idx="10">
                  <c:v>Corredor los Cabos</c:v>
                </c:pt>
              </c:strCache>
            </c:strRef>
          </c:cat>
          <c:val>
            <c:numRef>
              <c:f>'Comparativo ciudades (2)'!$D$12:$N$12</c:f>
              <c:numCache>
                <c:formatCode>General</c:formatCode>
                <c:ptCount val="11"/>
                <c:pt idx="0">
                  <c:v>2.2000000000000002</c:v>
                </c:pt>
                <c:pt idx="1">
                  <c:v>1.3</c:v>
                </c:pt>
                <c:pt idx="2">
                  <c:v>3.2</c:v>
                </c:pt>
                <c:pt idx="3">
                  <c:v>5.8</c:v>
                </c:pt>
                <c:pt idx="4">
                  <c:v>3</c:v>
                </c:pt>
                <c:pt idx="5">
                  <c:v>1.8</c:v>
                </c:pt>
                <c:pt idx="6">
                  <c:v>4.7</c:v>
                </c:pt>
                <c:pt idx="7">
                  <c:v>2.7</c:v>
                </c:pt>
                <c:pt idx="8" formatCode="0.0">
                  <c:v>5.0999999999999996</c:v>
                </c:pt>
                <c:pt idx="9" formatCode="0.0">
                  <c:v>3.7</c:v>
                </c:pt>
                <c:pt idx="10" formatCode="0.0">
                  <c:v>4.53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CB-452C-9092-CEC1DC436C33}"/>
            </c:ext>
          </c:extLst>
        </c:ser>
        <c:ser>
          <c:idx val="1"/>
          <c:order val="1"/>
          <c:tx>
            <c:strRef>
              <c:f>'Comparativo ciudades (2)'!$C$30</c:f>
              <c:strCache>
                <c:ptCount val="1"/>
                <c:pt idx="0">
                  <c:v>Estadía promedio</c:v>
                </c:pt>
              </c:strCache>
            </c:strRef>
          </c:tx>
          <c:spPr>
            <a:solidFill>
              <a:srgbClr val="FFC000"/>
            </a:solidFill>
            <a:ln w="571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'Comparativo ciudades (2)'!$D$30:$N$30</c:f>
              <c:numCache>
                <c:formatCode>General</c:formatCode>
                <c:ptCount val="11"/>
                <c:pt idx="0">
                  <c:v>2.04</c:v>
                </c:pt>
                <c:pt idx="1">
                  <c:v>1.32</c:v>
                </c:pt>
                <c:pt idx="2">
                  <c:v>3.01</c:v>
                </c:pt>
                <c:pt idx="3">
                  <c:v>5.45</c:v>
                </c:pt>
                <c:pt idx="4">
                  <c:v>2.95</c:v>
                </c:pt>
                <c:pt idx="5">
                  <c:v>1.86</c:v>
                </c:pt>
                <c:pt idx="6">
                  <c:v>4.4800000000000004</c:v>
                </c:pt>
                <c:pt idx="7">
                  <c:v>2.4500000000000002</c:v>
                </c:pt>
                <c:pt idx="8">
                  <c:v>5.1100000000000003</c:v>
                </c:pt>
                <c:pt idx="9">
                  <c:v>3.73</c:v>
                </c:pt>
                <c:pt idx="1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CB-452C-9092-CEC1DC436C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977407"/>
        <c:axId val="294122783"/>
      </c:barChart>
      <c:catAx>
        <c:axId val="29397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4122783"/>
        <c:crosses val="autoZero"/>
        <c:auto val="1"/>
        <c:lblAlgn val="ctr"/>
        <c:lblOffset val="100"/>
        <c:noMultiLvlLbl val="0"/>
      </c:catAx>
      <c:valAx>
        <c:axId val="294122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3977407"/>
        <c:crosses val="autoZero"/>
        <c:crossBetween val="between"/>
      </c:valAx>
      <c:spPr>
        <a:noFill/>
        <a:ln>
          <a:solidFill>
            <a:sysClr val="window" lastClr="FFFFFF">
              <a:lumMod val="95000"/>
            </a:sys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757694306829172E-2"/>
          <c:y val="3.4823529411764698E-2"/>
          <c:w val="0.93677027548394631"/>
          <c:h val="0.83027771874330347"/>
        </c:manualLayout>
      </c:layout>
      <c:lineChart>
        <c:grouping val="standard"/>
        <c:varyColors val="0"/>
        <c:ser>
          <c:idx val="0"/>
          <c:order val="0"/>
          <c:tx>
            <c:strRef>
              <c:f>Densidad_Citys!$B$3</c:f>
              <c:strCache>
                <c:ptCount val="1"/>
                <c:pt idx="0">
                  <c:v>Mazatlán</c:v>
                </c:pt>
              </c:strCache>
            </c:strRef>
          </c:tx>
          <c:spPr>
            <a:ln w="57150">
              <a:solidFill>
                <a:srgbClr val="FFE5AB"/>
              </a:solidFill>
            </a:ln>
          </c:spPr>
          <c:marker>
            <c:symbol val="circle"/>
            <c:size val="8"/>
            <c:spPr>
              <a:solidFill>
                <a:srgbClr val="FFD579"/>
              </a:solidFill>
              <a:ln w="57150" cmpd="sng">
                <a:solidFill>
                  <a:srgbClr val="FFD579"/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0" i="0" u="none" strike="noStrike" kern="1200" baseline="0">
                    <a:solidFill>
                      <a:schemeClr val="tx1"/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Densidad_Citys!$C$2:$U$2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Densidad_Citys!$C$3:$U$3</c:f>
              <c:numCache>
                <c:formatCode>General</c:formatCode>
                <c:ptCount val="19"/>
                <c:pt idx="0">
                  <c:v>2.4300000000000002</c:v>
                </c:pt>
                <c:pt idx="1">
                  <c:v>2.4300000000000002</c:v>
                </c:pt>
                <c:pt idx="2">
                  <c:v>2.5</c:v>
                </c:pt>
                <c:pt idx="3">
                  <c:v>2.66</c:v>
                </c:pt>
                <c:pt idx="4">
                  <c:v>2.85</c:v>
                </c:pt>
                <c:pt idx="5">
                  <c:v>2.91</c:v>
                </c:pt>
                <c:pt idx="6">
                  <c:v>2.81</c:v>
                </c:pt>
                <c:pt idx="7">
                  <c:v>2.81</c:v>
                </c:pt>
                <c:pt idx="8">
                  <c:v>2.88</c:v>
                </c:pt>
                <c:pt idx="9">
                  <c:v>2.91</c:v>
                </c:pt>
                <c:pt idx="10">
                  <c:v>2.87</c:v>
                </c:pt>
                <c:pt idx="11">
                  <c:v>3</c:v>
                </c:pt>
                <c:pt idx="12">
                  <c:v>2.9</c:v>
                </c:pt>
                <c:pt idx="13">
                  <c:v>3.04</c:v>
                </c:pt>
                <c:pt idx="14">
                  <c:v>2.72</c:v>
                </c:pt>
                <c:pt idx="15">
                  <c:v>3.08</c:v>
                </c:pt>
                <c:pt idx="16">
                  <c:v>2.77</c:v>
                </c:pt>
                <c:pt idx="17">
                  <c:v>2.87</c:v>
                </c:pt>
                <c:pt idx="18">
                  <c:v>2.71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DF-4C09-B983-C59B25139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542984"/>
        <c:axId val="203544944"/>
      </c:lineChart>
      <c:catAx>
        <c:axId val="203542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800" b="0" i="0">
                <a:solidFill>
                  <a:schemeClr val="tx1"/>
                </a:solidFill>
                <a:latin typeface="Roboto Th" panose="02000000000000000000" pitchFamily="2" charset="0"/>
                <a:ea typeface="Roboto Th" panose="02000000000000000000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3544944"/>
        <c:crosses val="autoZero"/>
        <c:auto val="1"/>
        <c:lblAlgn val="ctr"/>
        <c:lblOffset val="100"/>
        <c:noMultiLvlLbl val="0"/>
      </c:catAx>
      <c:valAx>
        <c:axId val="203544944"/>
        <c:scaling>
          <c:orientation val="minMax"/>
          <c:max val="3.5"/>
          <c:min val="2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lang="en-US" sz="1400" b="0" i="0">
                <a:solidFill>
                  <a:srgbClr val="BFBFBF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3542984"/>
        <c:crosses val="autoZero"/>
        <c:crossBetween val="between"/>
        <c:majorUnit val="0.5"/>
      </c:valAx>
      <c:spPr>
        <a:ln>
          <a:solidFill>
            <a:schemeClr val="bg1">
              <a:lumMod val="9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9123343527013254E-2"/>
          <c:y val="0.20225902168517029"/>
          <c:w val="0.90635715127639405"/>
          <c:h val="0.66482790692171778"/>
        </c:manualLayout>
      </c:layout>
      <c:lineChart>
        <c:grouping val="standard"/>
        <c:varyColors val="0"/>
        <c:ser>
          <c:idx val="0"/>
          <c:order val="0"/>
          <c:tx>
            <c:strRef>
              <c:f>Densidad_Citys!$C$84</c:f>
              <c:strCache>
                <c:ptCount val="1"/>
              </c:strCache>
            </c:strRef>
          </c:tx>
          <c:spPr>
            <a:ln w="1905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Densidad_Citys!$D$20:$U$20</c:f>
              <c:numCache>
                <c:formatCode>0.0%</c:formatCode>
                <c:ptCount val="18"/>
                <c:pt idx="0">
                  <c:v>0</c:v>
                </c:pt>
                <c:pt idx="1">
                  <c:v>2.8806584362139849E-2</c:v>
                </c:pt>
                <c:pt idx="2">
                  <c:v>6.4000000000000057E-2</c:v>
                </c:pt>
                <c:pt idx="3">
                  <c:v>7.1428571428571411E-2</c:v>
                </c:pt>
                <c:pt idx="4">
                  <c:v>2.1052631578947385E-2</c:v>
                </c:pt>
                <c:pt idx="5">
                  <c:v>-3.436426116838491E-2</c:v>
                </c:pt>
                <c:pt idx="6">
                  <c:v>0</c:v>
                </c:pt>
                <c:pt idx="7">
                  <c:v>2.4911032028469695E-2</c:v>
                </c:pt>
                <c:pt idx="8">
                  <c:v>1.0416666666666753E-2</c:v>
                </c:pt>
                <c:pt idx="9">
                  <c:v>-1.3745704467353964E-2</c:v>
                </c:pt>
                <c:pt idx="10">
                  <c:v>4.5296167247386721E-2</c:v>
                </c:pt>
                <c:pt idx="11">
                  <c:v>-3.3333333333333361E-2</c:v>
                </c:pt>
                <c:pt idx="12">
                  <c:v>4.8275862068965558E-2</c:v>
                </c:pt>
                <c:pt idx="13">
                  <c:v>-0.10526315789473679</c:v>
                </c:pt>
                <c:pt idx="14">
                  <c:v>0.13235294117647053</c:v>
                </c:pt>
                <c:pt idx="15">
                  <c:v>-0.10064935064935067</c:v>
                </c:pt>
                <c:pt idx="16">
                  <c:v>3.6101083032491009E-2</c:v>
                </c:pt>
                <c:pt idx="17">
                  <c:v>-5.5749128919860676E-2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9D8-4778-930A-B220194CB0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1668832"/>
        <c:axId val="1502043984"/>
      </c:lineChart>
      <c:catAx>
        <c:axId val="15016688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02043984"/>
        <c:crosses val="autoZero"/>
        <c:auto val="1"/>
        <c:lblAlgn val="ctr"/>
        <c:lblOffset val="100"/>
        <c:noMultiLvlLbl val="0"/>
      </c:catAx>
      <c:valAx>
        <c:axId val="150204398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501668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4526508434951874E-2"/>
          <c:y val="2.6493931548528336E-2"/>
          <c:w val="0.91050693518148362"/>
          <c:h val="0.794654915181742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'Comparativo ciudades (2)'!$C$13</c:f>
              <c:strCache>
                <c:ptCount val="1"/>
                <c:pt idx="0">
                  <c:v>Densidad de ocupación</c:v>
                </c:pt>
              </c:strCache>
            </c:strRef>
          </c:tx>
          <c:spPr>
            <a:solidFill>
              <a:srgbClr val="FFD579"/>
            </a:solidFill>
            <a:ln w="571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'Comparativo ciudades (2)'!$D$4:$N$4</c:f>
              <c:strCache>
                <c:ptCount val="11"/>
                <c:pt idx="0">
                  <c:v>La Paz</c:v>
                </c:pt>
                <c:pt idx="1">
                  <c:v>San Miguel</c:v>
                </c:pt>
                <c:pt idx="2">
                  <c:v>Puerto Vallarta</c:v>
                </c:pt>
                <c:pt idx="3">
                  <c:v>Nuevo Nayarit</c:v>
                </c:pt>
                <c:pt idx="4">
                  <c:v>Bahías de Huatulco</c:v>
                </c:pt>
                <c:pt idx="5">
                  <c:v>Puerto Escondido</c:v>
                </c:pt>
                <c:pt idx="6">
                  <c:v>Playa del Carmen</c:v>
                </c:pt>
                <c:pt idx="7">
                  <c:v>Mazatlán</c:v>
                </c:pt>
                <c:pt idx="8">
                  <c:v>Cabo San Lucas</c:v>
                </c:pt>
                <c:pt idx="9">
                  <c:v>San José del Cabo</c:v>
                </c:pt>
                <c:pt idx="10">
                  <c:v>Corredor los Cabos</c:v>
                </c:pt>
              </c:strCache>
            </c:strRef>
          </c:cat>
          <c:val>
            <c:numRef>
              <c:f>'Comparativo ciudades (2)'!$D$13:$N$13</c:f>
              <c:numCache>
                <c:formatCode>General</c:formatCode>
                <c:ptCount val="11"/>
                <c:pt idx="0">
                  <c:v>2</c:v>
                </c:pt>
                <c:pt idx="1">
                  <c:v>2.1</c:v>
                </c:pt>
                <c:pt idx="2">
                  <c:v>2.2000000000000002</c:v>
                </c:pt>
                <c:pt idx="3">
                  <c:v>2.4</c:v>
                </c:pt>
                <c:pt idx="4">
                  <c:v>2.2999999999999998</c:v>
                </c:pt>
                <c:pt idx="5">
                  <c:v>2.4</c:v>
                </c:pt>
                <c:pt idx="6">
                  <c:v>2</c:v>
                </c:pt>
                <c:pt idx="7">
                  <c:v>2.9</c:v>
                </c:pt>
                <c:pt idx="8" formatCode="0.0">
                  <c:v>2.54</c:v>
                </c:pt>
                <c:pt idx="9" formatCode="0.0">
                  <c:v>2.15</c:v>
                </c:pt>
                <c:pt idx="10" formatCode="0.0">
                  <c:v>2.2200000000000002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D0-4B8D-AEB9-AAEE7188CA45}"/>
            </c:ext>
          </c:extLst>
        </c:ser>
        <c:ser>
          <c:idx val="1"/>
          <c:order val="1"/>
          <c:tx>
            <c:strRef>
              <c:f>'Comparativo ciudades (2)'!$C$31</c:f>
              <c:strCache>
                <c:ptCount val="1"/>
                <c:pt idx="0">
                  <c:v>Densidad de ocupación</c:v>
                </c:pt>
              </c:strCache>
            </c:strRef>
          </c:tx>
          <c:spPr>
            <a:solidFill>
              <a:srgbClr val="FFC000"/>
            </a:solidFill>
            <a:ln w="571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'Comparativo ciudades (2)'!$D$31:$N$31</c:f>
              <c:numCache>
                <c:formatCode>General</c:formatCode>
                <c:ptCount val="11"/>
                <c:pt idx="0">
                  <c:v>1.7</c:v>
                </c:pt>
                <c:pt idx="1">
                  <c:v>1.96</c:v>
                </c:pt>
                <c:pt idx="2">
                  <c:v>2.1800000000000002</c:v>
                </c:pt>
                <c:pt idx="3">
                  <c:v>2.4</c:v>
                </c:pt>
                <c:pt idx="4">
                  <c:v>2.27</c:v>
                </c:pt>
                <c:pt idx="5">
                  <c:v>2.41</c:v>
                </c:pt>
                <c:pt idx="6">
                  <c:v>1.96</c:v>
                </c:pt>
                <c:pt idx="7">
                  <c:v>2.71</c:v>
                </c:pt>
                <c:pt idx="8">
                  <c:v>2.5499999999999998</c:v>
                </c:pt>
                <c:pt idx="9">
                  <c:v>2.13</c:v>
                </c:pt>
                <c:pt idx="10">
                  <c:v>2.2200000000000002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D0-4B8D-AEB9-AAEE7188CA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977407"/>
        <c:axId val="294122783"/>
      </c:barChart>
      <c:catAx>
        <c:axId val="29397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4122783"/>
        <c:crosses val="autoZero"/>
        <c:auto val="1"/>
        <c:lblAlgn val="ctr"/>
        <c:lblOffset val="100"/>
        <c:noMultiLvlLbl val="0"/>
      </c:catAx>
      <c:valAx>
        <c:axId val="294122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3977407"/>
        <c:crosses val="autoZero"/>
        <c:crossBetween val="between"/>
      </c:valAx>
      <c:spPr>
        <a:noFill/>
        <a:ln>
          <a:solidFill>
            <a:sysClr val="window" lastClr="FFFFFF">
              <a:lumMod val="95000"/>
            </a:sys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947373393801968E-2"/>
          <c:y val="3.5057721022697788E-2"/>
          <c:w val="0.89504063637395137"/>
          <c:h val="0.89967928690400334"/>
        </c:manualLayout>
      </c:layout>
      <c:lineChart>
        <c:grouping val="standard"/>
        <c:varyColors val="0"/>
        <c:ser>
          <c:idx val="8"/>
          <c:order val="0"/>
          <c:tx>
            <c:strRef>
              <c:f>'Visitantes anuales_CITY'!$A$5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C000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AF6-4D29-B821-B87E8FCCBD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anuales_CITY'!$B$5:$T$5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1587954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2694903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F6-4D29-B821-B87E8FCCBD8C}"/>
            </c:ext>
          </c:extLst>
        </c:ser>
        <c:ser>
          <c:idx val="9"/>
          <c:order val="1"/>
          <c:tx>
            <c:strRef>
              <c:f>'Visitantes anuales_CITY'!$A$6</c:f>
              <c:strCache>
                <c:ptCount val="1"/>
                <c:pt idx="0">
                  <c:v>Puerto Vallarta</c:v>
                </c:pt>
              </c:strCache>
            </c:strRef>
          </c:tx>
          <c:spPr>
            <a:ln>
              <a:solidFill>
                <a:srgbClr val="D99694"/>
              </a:solidFill>
            </a:ln>
            <a:effectLst/>
          </c:spPr>
          <c:marker>
            <c:symbol val="circle"/>
            <c:size val="8"/>
            <c:spPr>
              <a:solidFill>
                <a:srgbClr val="CA6E6C"/>
              </a:solidFill>
              <a:ln>
                <a:solidFill>
                  <a:srgbClr val="D99694"/>
                </a:solidFill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AF6-4D29-B821-B87E8FCCBD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anuales_CITY'!$B$6:$T$6</c:f>
              <c:numCache>
                <c:formatCode>#,##0</c:formatCode>
                <c:ptCount val="19"/>
                <c:pt idx="0">
                  <c:v>1493458</c:v>
                </c:pt>
                <c:pt idx="1">
                  <c:v>1430990</c:v>
                </c:pt>
                <c:pt idx="2">
                  <c:v>1432052</c:v>
                </c:pt>
                <c:pt idx="3">
                  <c:v>1222707</c:v>
                </c:pt>
                <c:pt idx="4">
                  <c:v>1201078</c:v>
                </c:pt>
                <c:pt idx="5">
                  <c:v>1276306</c:v>
                </c:pt>
                <c:pt idx="6">
                  <c:v>1520741</c:v>
                </c:pt>
                <c:pt idx="7">
                  <c:v>1620552</c:v>
                </c:pt>
                <c:pt idx="8">
                  <c:v>1675516</c:v>
                </c:pt>
                <c:pt idx="9">
                  <c:v>1960633</c:v>
                </c:pt>
                <c:pt idx="10">
                  <c:v>2016028</c:v>
                </c:pt>
                <c:pt idx="11">
                  <c:v>2143946</c:v>
                </c:pt>
                <c:pt idx="12">
                  <c:v>2101748</c:v>
                </c:pt>
                <c:pt idx="13">
                  <c:v>2040696</c:v>
                </c:pt>
                <c:pt idx="14">
                  <c:v>1066703</c:v>
                </c:pt>
                <c:pt idx="15">
                  <c:v>1788086</c:v>
                </c:pt>
                <c:pt idx="16">
                  <c:v>2401089</c:v>
                </c:pt>
                <c:pt idx="17">
                  <c:v>2434329</c:v>
                </c:pt>
                <c:pt idx="18">
                  <c:v>2269162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AF6-4D29-B821-B87E8FCCBD8C}"/>
            </c:ext>
          </c:extLst>
        </c:ser>
        <c:ser>
          <c:idx val="10"/>
          <c:order val="2"/>
          <c:tx>
            <c:strRef>
              <c:f>'Visitantes anuales_CITY'!$A$10</c:f>
              <c:strCache>
                <c:ptCount val="1"/>
                <c:pt idx="0">
                  <c:v>Cabo San Lucas</c:v>
                </c:pt>
              </c:strCache>
            </c:strRef>
          </c:tx>
          <c:spPr>
            <a:ln>
              <a:solidFill>
                <a:srgbClr val="D7E4BD"/>
              </a:solidFill>
            </a:ln>
            <a:effectLst/>
          </c:spPr>
          <c:marker>
            <c:symbol val="circle"/>
            <c:size val="8"/>
            <c:spPr>
              <a:solidFill>
                <a:srgbClr val="B9D08C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F6-4D29-B821-B87E8FCCBD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anuales_CITY'!$B$10:$T$10</c:f>
              <c:numCache>
                <c:formatCode>#,##0</c:formatCode>
                <c:ptCount val="19"/>
                <c:pt idx="0">
                  <c:v>444452</c:v>
                </c:pt>
                <c:pt idx="1">
                  <c:v>535087</c:v>
                </c:pt>
                <c:pt idx="2">
                  <c:v>514818</c:v>
                </c:pt>
                <c:pt idx="3">
                  <c:v>532903</c:v>
                </c:pt>
                <c:pt idx="4">
                  <c:v>622125</c:v>
                </c:pt>
                <c:pt idx="5">
                  <c:v>696433</c:v>
                </c:pt>
                <c:pt idx="6">
                  <c:v>757397</c:v>
                </c:pt>
                <c:pt idx="7">
                  <c:v>831448</c:v>
                </c:pt>
                <c:pt idx="8">
                  <c:v>768418</c:v>
                </c:pt>
                <c:pt idx="9">
                  <c:v>812976</c:v>
                </c:pt>
                <c:pt idx="10">
                  <c:v>865645</c:v>
                </c:pt>
                <c:pt idx="11">
                  <c:v>962740</c:v>
                </c:pt>
                <c:pt idx="12">
                  <c:v>991088</c:v>
                </c:pt>
                <c:pt idx="13">
                  <c:v>1059990</c:v>
                </c:pt>
                <c:pt idx="14">
                  <c:v>570449</c:v>
                </c:pt>
                <c:pt idx="15">
                  <c:v>1025122</c:v>
                </c:pt>
                <c:pt idx="16">
                  <c:v>1267859</c:v>
                </c:pt>
                <c:pt idx="17">
                  <c:v>1282244</c:v>
                </c:pt>
                <c:pt idx="18">
                  <c:v>1158738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AF6-4D29-B821-B87E8FCCBD8C}"/>
            </c:ext>
          </c:extLst>
        </c:ser>
        <c:ser>
          <c:idx val="11"/>
          <c:order val="3"/>
          <c:tx>
            <c:strRef>
              <c:f>'Visitantes anuales_CITY'!$A$8</c:f>
              <c:strCache>
                <c:ptCount val="1"/>
                <c:pt idx="0">
                  <c:v>Nuevo Nayarit</c:v>
                </c:pt>
              </c:strCache>
            </c:strRef>
          </c:tx>
          <c:spPr>
            <a:ln>
              <a:solidFill>
                <a:srgbClr val="B9CDE5"/>
              </a:solidFill>
            </a:ln>
            <a:effectLst/>
          </c:spPr>
          <c:marker>
            <c:symbol val="circle"/>
            <c:size val="8"/>
            <c:spPr>
              <a:solidFill>
                <a:srgbClr val="84A7D2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AF6-4D29-B821-B87E8FCCBD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anuales_CITY'!$B$8:$T$8</c:f>
              <c:numCache>
                <c:formatCode>#,##0</c:formatCode>
                <c:ptCount val="19"/>
                <c:pt idx="0">
                  <c:v>759590</c:v>
                </c:pt>
                <c:pt idx="1">
                  <c:v>834992</c:v>
                </c:pt>
                <c:pt idx="2">
                  <c:v>751770</c:v>
                </c:pt>
                <c:pt idx="3">
                  <c:v>625454</c:v>
                </c:pt>
                <c:pt idx="4">
                  <c:v>721600</c:v>
                </c:pt>
                <c:pt idx="5">
                  <c:v>718503</c:v>
                </c:pt>
                <c:pt idx="6">
                  <c:v>858672</c:v>
                </c:pt>
                <c:pt idx="7">
                  <c:v>1121918</c:v>
                </c:pt>
                <c:pt idx="8">
                  <c:v>1163059</c:v>
                </c:pt>
                <c:pt idx="9">
                  <c:v>1189049</c:v>
                </c:pt>
                <c:pt idx="10">
                  <c:v>1297282</c:v>
                </c:pt>
                <c:pt idx="11">
                  <c:v>1425183</c:v>
                </c:pt>
                <c:pt idx="12">
                  <c:v>1338052</c:v>
                </c:pt>
                <c:pt idx="13">
                  <c:v>1298234</c:v>
                </c:pt>
                <c:pt idx="14">
                  <c:v>658185</c:v>
                </c:pt>
                <c:pt idx="15">
                  <c:v>1115237</c:v>
                </c:pt>
                <c:pt idx="16">
                  <c:v>1265180</c:v>
                </c:pt>
                <c:pt idx="17">
                  <c:v>1213762</c:v>
                </c:pt>
                <c:pt idx="18">
                  <c:v>1208260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AF6-4D29-B821-B87E8FCCBD8C}"/>
            </c:ext>
          </c:extLst>
        </c:ser>
        <c:ser>
          <c:idx val="12"/>
          <c:order val="4"/>
          <c:tx>
            <c:strRef>
              <c:f>'Visitantes anuales_CITY'!$A$14</c:f>
              <c:strCache>
                <c:ptCount val="1"/>
                <c:pt idx="0">
                  <c:v>San José del Cabo</c:v>
                </c:pt>
              </c:strCache>
            </c:strRef>
          </c:tx>
          <c:spPr>
            <a:ln>
              <a:solidFill>
                <a:srgbClr val="DBEEF4"/>
              </a:solidFill>
            </a:ln>
            <a:effectLst/>
          </c:spPr>
          <c:marker>
            <c:symbol val="circle"/>
            <c:size val="8"/>
            <c:spPr>
              <a:solidFill>
                <a:srgbClr val="BCDFEA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AF6-4D29-B821-B87E8FCCBD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anuales_CITY'!$B$14:$T$14</c:f>
              <c:numCache>
                <c:formatCode>#,##0</c:formatCode>
                <c:ptCount val="19"/>
                <c:pt idx="0">
                  <c:v>213661</c:v>
                </c:pt>
                <c:pt idx="1">
                  <c:v>177907</c:v>
                </c:pt>
                <c:pt idx="2">
                  <c:v>236309</c:v>
                </c:pt>
                <c:pt idx="3">
                  <c:v>220540</c:v>
                </c:pt>
                <c:pt idx="4">
                  <c:v>218663</c:v>
                </c:pt>
                <c:pt idx="5">
                  <c:v>253300</c:v>
                </c:pt>
                <c:pt idx="6">
                  <c:v>296365</c:v>
                </c:pt>
                <c:pt idx="7">
                  <c:v>330537</c:v>
                </c:pt>
                <c:pt idx="8">
                  <c:v>316834</c:v>
                </c:pt>
                <c:pt idx="9">
                  <c:v>284786</c:v>
                </c:pt>
                <c:pt idx="10">
                  <c:v>346617</c:v>
                </c:pt>
                <c:pt idx="11">
                  <c:v>517078</c:v>
                </c:pt>
                <c:pt idx="12">
                  <c:v>557957</c:v>
                </c:pt>
                <c:pt idx="13">
                  <c:v>553802</c:v>
                </c:pt>
                <c:pt idx="14">
                  <c:v>248339</c:v>
                </c:pt>
                <c:pt idx="15">
                  <c:v>479474</c:v>
                </c:pt>
                <c:pt idx="16">
                  <c:v>549804</c:v>
                </c:pt>
                <c:pt idx="17">
                  <c:v>522463</c:v>
                </c:pt>
                <c:pt idx="18">
                  <c:v>445177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AF6-4D29-B821-B87E8FCCBD8C}"/>
            </c:ext>
          </c:extLst>
        </c:ser>
        <c:ser>
          <c:idx val="13"/>
          <c:order val="5"/>
          <c:tx>
            <c:strRef>
              <c:f>'Visitantes anuales_CITY'!$A$17</c:f>
              <c:strCache>
                <c:ptCount val="1"/>
                <c:pt idx="0">
                  <c:v>Zona Corredor los Cabos</c:v>
                </c:pt>
              </c:strCache>
            </c:strRef>
          </c:tx>
          <c:spPr>
            <a:ln>
              <a:solidFill>
                <a:srgbClr val="C8DAF1"/>
              </a:solidFill>
            </a:ln>
            <a:effectLst/>
          </c:spPr>
          <c:marker>
            <c:symbol val="circle"/>
            <c:size val="8"/>
            <c:spPr>
              <a:solidFill>
                <a:srgbClr val="7CA6DE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AF6-4D29-B821-B87E8FCCBD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anuales_CITY'!$B$17:$T$17</c:f>
              <c:numCache>
                <c:formatCode>#,##0</c:formatCode>
                <c:ptCount val="19"/>
                <c:pt idx="0">
                  <c:v>398410</c:v>
                </c:pt>
                <c:pt idx="1">
                  <c:v>383204</c:v>
                </c:pt>
                <c:pt idx="2">
                  <c:v>493007</c:v>
                </c:pt>
                <c:pt idx="3">
                  <c:v>364619</c:v>
                </c:pt>
                <c:pt idx="4">
                  <c:v>240955</c:v>
                </c:pt>
                <c:pt idx="5">
                  <c:v>253576</c:v>
                </c:pt>
                <c:pt idx="6">
                  <c:v>194046</c:v>
                </c:pt>
                <c:pt idx="7">
                  <c:v>238835</c:v>
                </c:pt>
                <c:pt idx="8">
                  <c:v>228187</c:v>
                </c:pt>
                <c:pt idx="9">
                  <c:v>133653</c:v>
                </c:pt>
                <c:pt idx="10">
                  <c:v>196154</c:v>
                </c:pt>
                <c:pt idx="11">
                  <c:v>318793</c:v>
                </c:pt>
                <c:pt idx="12">
                  <c:v>353745</c:v>
                </c:pt>
                <c:pt idx="13">
                  <c:v>490763</c:v>
                </c:pt>
                <c:pt idx="14">
                  <c:v>251520</c:v>
                </c:pt>
                <c:pt idx="15">
                  <c:v>442703</c:v>
                </c:pt>
                <c:pt idx="16">
                  <c:v>449223</c:v>
                </c:pt>
                <c:pt idx="17">
                  <c:v>458152</c:v>
                </c:pt>
                <c:pt idx="18">
                  <c:v>454173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8AF6-4D29-B821-B87E8FCCBD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ax val="3000000"/>
          <c:min val="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169701128843671E-2"/>
          <c:y val="3.7463545717142541E-2"/>
          <c:w val="0.91878163344871921"/>
          <c:h val="0.88155621364893277"/>
        </c:manualLayout>
      </c:layout>
      <c:lineChart>
        <c:grouping val="standard"/>
        <c:varyColors val="0"/>
        <c:ser>
          <c:idx val="8"/>
          <c:order val="0"/>
          <c:tx>
            <c:strRef>
              <c:f>'Visitantes anuales_CITY'!$A$20</c:f>
              <c:strCache>
                <c:ptCount val="1"/>
                <c:pt idx="0">
                  <c:v>Vallartas</c:v>
                </c:pt>
              </c:strCache>
            </c:strRef>
          </c:tx>
          <c:spPr>
            <a:ln>
              <a:solidFill>
                <a:srgbClr val="FFD9EC"/>
              </a:solidFill>
            </a:ln>
          </c:spPr>
          <c:marker>
            <c:symbol val="circle"/>
            <c:size val="8"/>
            <c:spPr>
              <a:solidFill>
                <a:srgbClr val="FFB3D9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32-4966-B28D-23758AF018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anuales_CITY'!$B$20:$T$20</c:f>
              <c:numCache>
                <c:formatCode>#,##0</c:formatCode>
                <c:ptCount val="19"/>
                <c:pt idx="0">
                  <c:v>2253048</c:v>
                </c:pt>
                <c:pt idx="1">
                  <c:v>2265982</c:v>
                </c:pt>
                <c:pt idx="2">
                  <c:v>2183822</c:v>
                </c:pt>
                <c:pt idx="3">
                  <c:v>1848161</c:v>
                </c:pt>
                <c:pt idx="4">
                  <c:v>1922678</c:v>
                </c:pt>
                <c:pt idx="5">
                  <c:v>1994809</c:v>
                </c:pt>
                <c:pt idx="6">
                  <c:v>2379413</c:v>
                </c:pt>
                <c:pt idx="7">
                  <c:v>2742470</c:v>
                </c:pt>
                <c:pt idx="8">
                  <c:v>2838575</c:v>
                </c:pt>
                <c:pt idx="9">
                  <c:v>3149682</c:v>
                </c:pt>
                <c:pt idx="10">
                  <c:v>3313310</c:v>
                </c:pt>
                <c:pt idx="11">
                  <c:v>3569129</c:v>
                </c:pt>
                <c:pt idx="12">
                  <c:v>3439800</c:v>
                </c:pt>
                <c:pt idx="13">
                  <c:v>3338930</c:v>
                </c:pt>
                <c:pt idx="14">
                  <c:v>1724888</c:v>
                </c:pt>
                <c:pt idx="15">
                  <c:v>2903323</c:v>
                </c:pt>
                <c:pt idx="16">
                  <c:v>3666269</c:v>
                </c:pt>
                <c:pt idx="17">
                  <c:v>3648091</c:v>
                </c:pt>
                <c:pt idx="18">
                  <c:v>3477422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32-4966-B28D-23758AF018F5}"/>
            </c:ext>
          </c:extLst>
        </c:ser>
        <c:ser>
          <c:idx val="10"/>
          <c:order val="1"/>
          <c:tx>
            <c:strRef>
              <c:f>'Visitantes anuales_CITY'!$A$5</c:f>
              <c:strCache>
                <c:ptCount val="1"/>
                <c:pt idx="0">
                  <c:v>Mazatlán</c:v>
                </c:pt>
              </c:strCache>
            </c:strRef>
          </c:tx>
          <c:spPr>
            <a:ln>
              <a:solidFill>
                <a:srgbClr val="FFD579"/>
              </a:solidFill>
            </a:ln>
            <a:effectLst/>
          </c:spPr>
          <c:marker>
            <c:symbol val="circle"/>
            <c:size val="8"/>
            <c:spPr>
              <a:solidFill>
                <a:srgbClr val="FFC000"/>
              </a:solidFill>
              <a:ln>
                <a:noFill/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C32-4966-B28D-23758AF018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anuales_CITY'!$B$5:$T$5</c:f>
              <c:numCache>
                <c:formatCode>#,##0</c:formatCode>
                <c:ptCount val="19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1587954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2694903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C32-4966-B28D-23758AF018F5}"/>
            </c:ext>
          </c:extLst>
        </c:ser>
        <c:ser>
          <c:idx val="12"/>
          <c:order val="2"/>
          <c:tx>
            <c:strRef>
              <c:f>'Visitantes anuales_CITY'!$A$21</c:f>
              <c:strCache>
                <c:ptCount val="1"/>
                <c:pt idx="0">
                  <c:v>Los cabos juntos</c:v>
                </c:pt>
              </c:strCache>
            </c:strRef>
          </c:tx>
          <c:spPr>
            <a:ln>
              <a:solidFill>
                <a:srgbClr val="4F81BD">
                  <a:lumMod val="20000"/>
                  <a:lumOff val="80000"/>
                </a:srgbClr>
              </a:solidFill>
            </a:ln>
          </c:spPr>
          <c:marker>
            <c:symbol val="circle"/>
            <c:size val="8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rgbClr val="4F81BD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32-4966-B28D-23758AF018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anuales_CITY'!$B$2:$T$2</c:f>
              <c:strCache>
                <c:ptCount val="19"/>
                <c:pt idx="0">
                  <c:v>´06</c:v>
                </c:pt>
                <c:pt idx="1">
                  <c:v>´07</c:v>
                </c:pt>
                <c:pt idx="2">
                  <c:v>´08</c:v>
                </c:pt>
                <c:pt idx="3">
                  <c:v>´09</c:v>
                </c:pt>
                <c:pt idx="4">
                  <c:v>´10</c:v>
                </c:pt>
                <c:pt idx="5">
                  <c:v>´11</c:v>
                </c:pt>
                <c:pt idx="6">
                  <c:v>´12</c:v>
                </c:pt>
                <c:pt idx="7">
                  <c:v>´13</c:v>
                </c:pt>
                <c:pt idx="8">
                  <c:v>´14</c:v>
                </c:pt>
                <c:pt idx="9">
                  <c:v>´15</c:v>
                </c:pt>
                <c:pt idx="10">
                  <c:v>´16</c:v>
                </c:pt>
                <c:pt idx="11">
                  <c:v>´17</c:v>
                </c:pt>
                <c:pt idx="12">
                  <c:v>´18</c:v>
                </c:pt>
                <c:pt idx="13">
                  <c:v>´19</c:v>
                </c:pt>
                <c:pt idx="14">
                  <c:v>´20</c:v>
                </c:pt>
                <c:pt idx="15">
                  <c:v>´21</c:v>
                </c:pt>
                <c:pt idx="16">
                  <c:v>´22</c:v>
                </c:pt>
                <c:pt idx="17">
                  <c:v>´23</c:v>
                </c:pt>
                <c:pt idx="18">
                  <c:v>´24</c:v>
                </c:pt>
              </c:strCache>
            </c:strRef>
          </c:cat>
          <c:val>
            <c:numRef>
              <c:f>'Visitantes anuales_CITY'!$B$21:$T$21</c:f>
              <c:numCache>
                <c:formatCode>#,##0</c:formatCode>
                <c:ptCount val="19"/>
                <c:pt idx="0">
                  <c:v>1056523</c:v>
                </c:pt>
                <c:pt idx="1">
                  <c:v>1096198</c:v>
                </c:pt>
                <c:pt idx="2">
                  <c:v>1244134</c:v>
                </c:pt>
                <c:pt idx="3">
                  <c:v>1118062</c:v>
                </c:pt>
                <c:pt idx="4">
                  <c:v>1081743</c:v>
                </c:pt>
                <c:pt idx="5">
                  <c:v>1203309</c:v>
                </c:pt>
                <c:pt idx="6">
                  <c:v>1247808</c:v>
                </c:pt>
                <c:pt idx="7">
                  <c:v>1400820</c:v>
                </c:pt>
                <c:pt idx="8">
                  <c:v>1313439</c:v>
                </c:pt>
                <c:pt idx="9">
                  <c:v>1231415</c:v>
                </c:pt>
                <c:pt idx="10">
                  <c:v>1408416</c:v>
                </c:pt>
                <c:pt idx="11">
                  <c:v>1798611</c:v>
                </c:pt>
                <c:pt idx="12">
                  <c:v>1902790</c:v>
                </c:pt>
                <c:pt idx="13">
                  <c:v>2104555</c:v>
                </c:pt>
                <c:pt idx="14">
                  <c:v>1070308</c:v>
                </c:pt>
                <c:pt idx="15">
                  <c:v>1947299</c:v>
                </c:pt>
                <c:pt idx="16">
                  <c:v>2266886</c:v>
                </c:pt>
                <c:pt idx="17">
                  <c:v>2262859</c:v>
                </c:pt>
                <c:pt idx="18">
                  <c:v>2058088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C32-4966-B28D-23758AF018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 rot="0" vert="horz"/>
          <a:lstStyle/>
          <a:p>
            <a:pPr>
              <a:defRPr lang="en-US" sz="12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1"/>
      </c:catAx>
      <c:valAx>
        <c:axId val="278021112"/>
        <c:scaling>
          <c:orientation val="minMax"/>
          <c:min val="2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900">
                <a:solidFill>
                  <a:schemeClr val="tx1">
                    <a:lumMod val="50000"/>
                    <a:lumOff val="50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602742460140085E-2"/>
          <c:y val="3.7463545717142541E-2"/>
          <c:w val="0.93185269771717838"/>
          <c:h val="0.86203616264859462"/>
        </c:manualLayout>
      </c:layout>
      <c:lineChart>
        <c:grouping val="standard"/>
        <c:varyColors val="0"/>
        <c:ser>
          <c:idx val="4"/>
          <c:order val="0"/>
          <c:tx>
            <c:strRef>
              <c:f>'visitantes mensuales'!$C$10</c:f>
              <c:strCache>
                <c:ptCount val="1"/>
                <c:pt idx="0">
                  <c:v>2023</c:v>
                </c:pt>
              </c:strCache>
            </c:strRef>
          </c:tx>
          <c:spPr>
            <a:ln w="25400">
              <a:solidFill>
                <a:srgbClr val="FFC000"/>
              </a:solidFill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 w="63500">
                <a:solidFill>
                  <a:srgbClr val="FFC000"/>
                </a:solidFill>
              </a:ln>
              <a:effectLst/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71B-4442-B934-FABFFCDCA23F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F71B-4442-B934-FABFFCDCA23F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F71B-4442-B934-FABFFCDCA23F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F71B-4442-B934-FABFFCDCA23F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E-F71B-4442-B934-FABFFCDCA23F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5-F71B-4442-B934-FABFFCDCA23F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7-F71B-4442-B934-FABFFCDCA23F}"/>
              </c:ext>
            </c:extLst>
          </c:dPt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09-F71B-4442-B934-FABFFCDCA23F}"/>
              </c:ext>
            </c:extLst>
          </c:dPt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1B-4442-B934-FABFFCDCA23F}"/>
                </c:ext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1B-4442-B934-FABFFCDCA23F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71B-4442-B934-FABFFCDCA23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 b="0" i="0">
                      <a:solidFill>
                        <a:schemeClr val="tx1"/>
                      </a:solidFill>
                      <a:latin typeface="Roboto Th" pitchFamily="2" charset="0"/>
                      <a:ea typeface="Roboto Th" pitchFamily="2" charset="0"/>
                    </a:defRPr>
                  </a:pPr>
                  <a:endParaRPr lang="es-MX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71B-4442-B934-FABFFCDCA23F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71B-4442-B934-FABFFCDCA23F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71B-4442-B934-FABFFCDCA23F}"/>
                </c:ext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71B-4442-B934-FABFFCDCA23F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71B-4442-B934-FABFFCDCA23F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71B-4442-B934-FABFFCDCA23F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1B-4442-B934-FABFFCDCA23F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71B-4442-B934-FABFFCDCA23F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71B-4442-B934-FABFFCDCA2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i="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mensuales'!$D$5:$O$5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'visitantes mensuales'!$D$10:$O$10</c:f>
              <c:numCache>
                <c:formatCode>#,##0</c:formatCode>
                <c:ptCount val="12"/>
                <c:pt idx="0">
                  <c:v>205542</c:v>
                </c:pt>
                <c:pt idx="1">
                  <c:v>224725</c:v>
                </c:pt>
                <c:pt idx="2">
                  <c:v>205546</c:v>
                </c:pt>
                <c:pt idx="3">
                  <c:v>259069</c:v>
                </c:pt>
                <c:pt idx="4">
                  <c:v>238674</c:v>
                </c:pt>
                <c:pt idx="5">
                  <c:v>215920</c:v>
                </c:pt>
                <c:pt idx="6">
                  <c:v>203918</c:v>
                </c:pt>
                <c:pt idx="7">
                  <c:v>220828</c:v>
                </c:pt>
                <c:pt idx="8">
                  <c:v>182708</c:v>
                </c:pt>
                <c:pt idx="9">
                  <c:v>194643</c:v>
                </c:pt>
                <c:pt idx="10">
                  <c:v>207397</c:v>
                </c:pt>
                <c:pt idx="11">
                  <c:v>203761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F71B-4442-B934-FABFFCDCA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8020720"/>
        <c:axId val="278021112"/>
      </c:lineChart>
      <c:catAx>
        <c:axId val="27802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24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1112"/>
        <c:crosses val="autoZero"/>
        <c:auto val="1"/>
        <c:lblAlgn val="ctr"/>
        <c:lblOffset val="100"/>
        <c:noMultiLvlLbl val="0"/>
      </c:catAx>
      <c:valAx>
        <c:axId val="278021112"/>
        <c:scaling>
          <c:orientation val="minMax"/>
          <c:min val="130000"/>
        </c:scaling>
        <c:delete val="0"/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95000"/>
              </a:sysClr>
            </a:solidFill>
          </a:ln>
        </c:spPr>
        <c:txPr>
          <a:bodyPr/>
          <a:lstStyle/>
          <a:p>
            <a:pPr>
              <a:defRPr lang="en-US" sz="110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78020720"/>
        <c:crosses val="autoZero"/>
        <c:crossBetween val="between"/>
      </c:valAx>
      <c:spPr>
        <a:ln>
          <a:solidFill>
            <a:sysClr val="window" lastClr="FFFFFF">
              <a:lumMod val="95000"/>
            </a:sysClr>
          </a:solidFill>
        </a:ln>
      </c:spPr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0914041994750655E-2"/>
          <c:y val="0.14465405365995918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4F20-4B27-8CE1-0AE72BDA8112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20-4B27-8CE1-0AE72BDA81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'visitantes MENSUALESproyecCOMPA'!$D$20:$O$20</c:f>
              <c:numCache>
                <c:formatCode>0.0%</c:formatCode>
                <c:ptCount val="12"/>
                <c:pt idx="0">
                  <c:v>8.020428207252342E-2</c:v>
                </c:pt>
                <c:pt idx="1">
                  <c:v>8.7689656073930505E-2</c:v>
                </c:pt>
                <c:pt idx="2">
                  <c:v>8.0205842907429617E-2</c:v>
                </c:pt>
                <c:pt idx="3">
                  <c:v>0.10109098457856092</c:v>
                </c:pt>
                <c:pt idx="4">
                  <c:v>9.3132677600575323E-2</c:v>
                </c:pt>
                <c:pt idx="5">
                  <c:v>8.4253868236658466E-2</c:v>
                </c:pt>
                <c:pt idx="6">
                  <c:v>7.9570583100606343E-2</c:v>
                </c:pt>
                <c:pt idx="7">
                  <c:v>8.6169012666565473E-2</c:v>
                </c:pt>
                <c:pt idx="8">
                  <c:v>7.1294256010482573E-2</c:v>
                </c:pt>
                <c:pt idx="9">
                  <c:v>7.5951397161855852E-2</c:v>
                </c:pt>
                <c:pt idx="10">
                  <c:v>8.0928119260273518E-2</c:v>
                </c:pt>
                <c:pt idx="11">
                  <c:v>7.9509320330538008E-2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F20-4B27-8CE1-0AE72BDA8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31/01/2025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010C0-2C2A-13A4-57D2-18ED32ACE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C4322EE-BD72-CBAB-77FE-B765557EB1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7C9EE93-26C3-ADE6-FF91-B180ED49ED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10DF37-9852-AC06-B227-0B82614AD1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52F0FC-556E-FB4C-93C6-8578884CF680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2726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65EB2-2DEB-5A84-D553-D71453462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CC6FA26-30CD-8DEF-E405-86CB35FEDC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E7543F6-BCF9-0AE7-BC93-AE61D61B17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A4A1296-4E36-2CB5-A647-374DB1AF8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40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0721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A9CA1-6E84-9887-9210-47E405ED0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C6AF325-D41A-5564-D6EE-0F21AE3C2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A98DB72-3647-1FB9-D6A0-C35BC6A9B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689E82F-44B7-6C69-2DB6-FA090B441D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41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24004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6129C-FDB0-D3B0-10F3-31CFE0805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A088768-54A4-D47E-E0E0-6B93757B55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998FF74-C969-2F50-569E-3ADDB66E5F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9C1A302-E450-2FEE-423C-BBD56D9E38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42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853943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FD48A-FFCE-3C39-4179-E75960C51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8E83EC4-D49B-67D2-5755-90269F0F7B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6B7175C-69D1-664E-C87C-9D521969E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4CDCE0-6CD4-A299-7F55-A3C0E3D45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49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3029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997C9-9EE0-BFE5-06ED-368807C3C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1680E2D-928C-B646-9794-6465CFDD54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02612C0-20C5-80AD-F1A2-B849A9EA3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34BC65-B88C-637F-ECB9-5C9AD0F3EB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50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10282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31D48-2F0E-7A7E-3606-2FB6928F1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950612A-E3BF-41BF-4E3C-60BCE4B9FC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00FC7D5-5581-C3DF-E686-F3E72AB4AD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91B25D9-7AD3-E945-45F2-10D3F868D9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57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89890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B1377-F881-D5FB-4605-825BB0F96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5CED94B-7715-8494-C308-558822DC4A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FC101F2-DDA5-CD54-4A55-9F4C6B0148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C16F349-F8AD-2780-0951-05E762112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52F0FC-556E-FB4C-93C6-8578884CF680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DD9AF-F73A-81B8-B788-CC84F3A42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89BAD29-8070-AFD6-9D97-235D603C8D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9D568CF-A3A1-6D4C-4649-1C6A8668D8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A1CFB0-7D18-19EB-3D36-A55216980C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52F0FC-556E-FB4C-93C6-8578884CF680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841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959AE-D617-CD76-A05B-DD73E7E53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7E93009-ED76-CC70-D5D3-B80A81BE24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DCF3CDC-2925-198A-041F-96AD137EA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225B548-9FFA-F573-94A8-9789F0B689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845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19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47727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21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96733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23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67711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D7000-6481-2B5A-5418-A31373C72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FB8D30B-2967-3703-F0D4-FD206237B0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C8F0F25-03BE-879B-2DA9-E1B9C31B2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5372E3D-C248-DB3B-3D75-F3E645C709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31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55828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4AFE2-6B14-A5C5-9558-5F6C27D33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5A7E21B-6F61-116F-5EED-7A53C5F28D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B7CAF4E-3E4D-CE06-B9F1-85419C0107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60467C-A442-419C-95CA-7CB3F9F69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39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234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256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933477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  <p:sldLayoutId id="2147483754" r:id="rId5"/>
    <p:sldLayoutId id="2147483755" r:id="rId6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7.xml"/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33C36-6869-28B6-2F17-C31766609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8C2DA70-1C65-5A7C-50D8-28051DBED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000" y="0"/>
            <a:ext cx="13817600" cy="77724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3DEBD1F-BCF3-A881-C613-2735C50CA8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4667" b="3269"/>
          <a:stretch/>
        </p:blipFill>
        <p:spPr>
          <a:xfrm>
            <a:off x="5601451" y="6683759"/>
            <a:ext cx="1598699" cy="658429"/>
          </a:xfrm>
          <a:prstGeom prst="rect">
            <a:avLst/>
          </a:prstGeom>
        </p:spPr>
      </p:pic>
      <p:sp>
        <p:nvSpPr>
          <p:cNvPr id="2" name="Text Box 4">
            <a:extLst>
              <a:ext uri="{FF2B5EF4-FFF2-40B4-BE49-F238E27FC236}">
                <a16:creationId xmlns:a16="http://schemas.microsoft.com/office/drawing/2014/main" id="{0FD564B6-DE04-FC7D-124F-E31291B47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13" y="720909"/>
            <a:ext cx="12293575" cy="123415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lIns="124943" tIns="62471" rIns="124943" bIns="62471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7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ＭＳ Ｐゴシック" charset="0"/>
                <a:cs typeface="Stajn Pro bold"/>
              </a:rPr>
              <a:t>turistas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304590C-6136-496A-A95D-CE95E7080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785" y="1824442"/>
            <a:ext cx="11399531" cy="697122"/>
          </a:xfrm>
          <a:prstGeom prst="roundRect">
            <a:avLst>
              <a:gd name="adj" fmla="val 0"/>
            </a:avLst>
          </a:prstGeom>
        </p:spPr>
        <p:txBody>
          <a:bodyPr/>
          <a:lstStyle>
            <a:defPPr>
              <a:defRPr lang="en-US"/>
            </a:defPPr>
            <a:lvl1pPr marR="0" lvl="0" indent="0" defTabSz="587756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kumimoji="0" sz="660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eby Cd Light" pitchFamily="2" charset="77"/>
                <a:ea typeface="Roboto Cn" pitchFamily="2" charset="0"/>
                <a:cs typeface="Stajn Pro Light"/>
              </a:defRPr>
            </a:lvl1pPr>
            <a:lvl2pPr marL="955105" indent="-367348" defTabSz="587756">
              <a:spcBef>
                <a:spcPct val="20000"/>
              </a:spcBef>
              <a:buFont typeface="Arial"/>
              <a:buChar char="–"/>
              <a:defRPr sz="3600"/>
            </a:lvl2pPr>
            <a:lvl3pPr marL="1469392" indent="-293879" defTabSz="587756">
              <a:spcBef>
                <a:spcPct val="20000"/>
              </a:spcBef>
              <a:buFont typeface="Arial"/>
              <a:buChar char="•"/>
              <a:defRPr sz="3100"/>
            </a:lvl3pPr>
            <a:lvl4pPr marL="2057148" indent="-293879" defTabSz="587756">
              <a:spcBef>
                <a:spcPct val="20000"/>
              </a:spcBef>
              <a:buFont typeface="Arial"/>
              <a:buChar char="–"/>
              <a:defRPr sz="2600"/>
            </a:lvl4pPr>
            <a:lvl5pPr marL="2644905" indent="-293879" defTabSz="587756">
              <a:spcBef>
                <a:spcPct val="20000"/>
              </a:spcBef>
              <a:buFont typeface="Arial"/>
              <a:buChar char="»"/>
              <a:defRPr sz="2600"/>
            </a:lvl5pPr>
            <a:lvl6pPr marL="3232661" indent="-293879" defTabSz="587756">
              <a:spcBef>
                <a:spcPct val="20000"/>
              </a:spcBef>
              <a:buFont typeface="Arial"/>
              <a:buChar char="•"/>
              <a:defRPr sz="2600"/>
            </a:lvl6pPr>
            <a:lvl7pPr marL="3820419" indent="-293879" defTabSz="587756">
              <a:spcBef>
                <a:spcPct val="20000"/>
              </a:spcBef>
              <a:buFont typeface="Arial"/>
              <a:buChar char="•"/>
              <a:defRPr sz="2600"/>
            </a:lvl7pPr>
            <a:lvl8pPr marL="4408175" indent="-293879" defTabSz="587756">
              <a:spcBef>
                <a:spcPct val="20000"/>
              </a:spcBef>
              <a:buFont typeface="Arial"/>
              <a:buChar char="•"/>
              <a:defRPr sz="2600"/>
            </a:lvl8pPr>
            <a:lvl9pPr marL="4995932" indent="-293879" defTabSz="587756">
              <a:spcBef>
                <a:spcPct val="20000"/>
              </a:spcBef>
              <a:buFont typeface="Arial"/>
              <a:buChar char="•"/>
              <a:defRPr sz="2600"/>
            </a:lvl9pPr>
          </a:lstStyle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ES_tradnl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layfair Display" pitchFamily="2" charset="77"/>
                <a:ea typeface="Roboto Cn" pitchFamily="2" charset="0"/>
              </a:rPr>
              <a:t>REM Mazatlán; </a:t>
            </a:r>
            <a:r>
              <a:rPr lang="es-ES_tradnl" sz="2800" i="1" dirty="0">
                <a:latin typeface="Playfair Display" pitchFamily="2" charset="77"/>
              </a:rPr>
              <a:t>Enero</a:t>
            </a:r>
            <a:r>
              <a:rPr kumimoji="0" lang="es-ES_tradnl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layfair Display" pitchFamily="2" charset="77"/>
                <a:ea typeface="Roboto Cn" pitchFamily="2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876846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35FB7-F704-F923-42A6-BA72FB688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09322D2A-BBFD-ED91-6B12-99CC13C78EA2}"/>
              </a:ext>
            </a:extLst>
          </p:cNvPr>
          <p:cNvGraphicFramePr>
            <a:graphicFrameLocks/>
          </p:cNvGraphicFramePr>
          <p:nvPr/>
        </p:nvGraphicFramePr>
        <p:xfrm>
          <a:off x="98877" y="870257"/>
          <a:ext cx="10888997" cy="6031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1476F28A-847B-569F-B942-ABFF3E6FBEF4}"/>
              </a:ext>
            </a:extLst>
          </p:cNvPr>
          <p:cNvSpPr txBox="1"/>
          <p:nvPr/>
        </p:nvSpPr>
        <p:spPr bwMode="auto">
          <a:xfrm>
            <a:off x="10929508" y="3073944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2,871,286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A066A86-415B-3C3A-D1DC-E0708C8BE638}"/>
              </a:ext>
            </a:extLst>
          </p:cNvPr>
          <p:cNvSpPr txBox="1"/>
          <p:nvPr/>
        </p:nvSpPr>
        <p:spPr bwMode="auto">
          <a:xfrm>
            <a:off x="10929508" y="4014302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1,893,034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D41D906-872F-F8CC-E14D-5A12D97AC769}"/>
              </a:ext>
            </a:extLst>
          </p:cNvPr>
          <p:cNvSpPr txBox="1"/>
          <p:nvPr/>
        </p:nvSpPr>
        <p:spPr bwMode="auto">
          <a:xfrm>
            <a:off x="10929508" y="4505445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2,921,578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A8198C5-1174-5165-7640-C1095D442FE0}"/>
              </a:ext>
            </a:extLst>
          </p:cNvPr>
          <p:cNvSpPr txBox="1"/>
          <p:nvPr/>
        </p:nvSpPr>
        <p:spPr bwMode="auto">
          <a:xfrm>
            <a:off x="10929508" y="3548177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2,759,419</a:t>
            </a:r>
          </a:p>
        </p:txBody>
      </p:sp>
      <p:sp>
        <p:nvSpPr>
          <p:cNvPr id="16" name="CuadroTexto 3">
            <a:extLst>
              <a:ext uri="{FF2B5EF4-FFF2-40B4-BE49-F238E27FC236}">
                <a16:creationId xmlns:a16="http://schemas.microsoft.com/office/drawing/2014/main" id="{FA28E694-92C5-F4A8-D334-E02FBB256163}"/>
              </a:ext>
            </a:extLst>
          </p:cNvPr>
          <p:cNvSpPr txBox="1"/>
          <p:nvPr/>
        </p:nvSpPr>
        <p:spPr>
          <a:xfrm>
            <a:off x="11990726" y="2963629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2022</a:t>
            </a:r>
          </a:p>
        </p:txBody>
      </p:sp>
      <p:sp>
        <p:nvSpPr>
          <p:cNvPr id="17" name="CuadroTexto 3">
            <a:extLst>
              <a:ext uri="{FF2B5EF4-FFF2-40B4-BE49-F238E27FC236}">
                <a16:creationId xmlns:a16="http://schemas.microsoft.com/office/drawing/2014/main" id="{F85D18AF-E99C-9E96-5F31-51E22D56AEDA}"/>
              </a:ext>
            </a:extLst>
          </p:cNvPr>
          <p:cNvSpPr txBox="1"/>
          <p:nvPr/>
        </p:nvSpPr>
        <p:spPr>
          <a:xfrm>
            <a:off x="11990726" y="3424359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2021</a:t>
            </a:r>
          </a:p>
        </p:txBody>
      </p:sp>
      <p:sp>
        <p:nvSpPr>
          <p:cNvPr id="18" name="CuadroTexto 3">
            <a:extLst>
              <a:ext uri="{FF2B5EF4-FFF2-40B4-BE49-F238E27FC236}">
                <a16:creationId xmlns:a16="http://schemas.microsoft.com/office/drawing/2014/main" id="{559A57C7-A802-E407-BE83-AD14AB85B2FB}"/>
              </a:ext>
            </a:extLst>
          </p:cNvPr>
          <p:cNvSpPr txBox="1"/>
          <p:nvPr/>
        </p:nvSpPr>
        <p:spPr>
          <a:xfrm>
            <a:off x="11983150" y="3906408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2020</a:t>
            </a:r>
          </a:p>
        </p:txBody>
      </p:sp>
      <p:sp>
        <p:nvSpPr>
          <p:cNvPr id="19" name="CuadroTexto 3">
            <a:extLst>
              <a:ext uri="{FF2B5EF4-FFF2-40B4-BE49-F238E27FC236}">
                <a16:creationId xmlns:a16="http://schemas.microsoft.com/office/drawing/2014/main" id="{0AFD11B9-C721-1C82-7A57-F033D68BE571}"/>
              </a:ext>
            </a:extLst>
          </p:cNvPr>
          <p:cNvSpPr txBox="1"/>
          <p:nvPr/>
        </p:nvSpPr>
        <p:spPr>
          <a:xfrm>
            <a:off x="11990726" y="4404539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2019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9AF007B-866E-4A93-33B3-7AD3AE109FF9}"/>
              </a:ext>
            </a:extLst>
          </p:cNvPr>
          <p:cNvSpPr/>
          <p:nvPr/>
        </p:nvSpPr>
        <p:spPr>
          <a:xfrm>
            <a:off x="10929509" y="2610515"/>
            <a:ext cx="1134555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2,562,731</a:t>
            </a:r>
          </a:p>
        </p:txBody>
      </p:sp>
      <p:sp>
        <p:nvSpPr>
          <p:cNvPr id="21" name="CuadroTexto 3">
            <a:extLst>
              <a:ext uri="{FF2B5EF4-FFF2-40B4-BE49-F238E27FC236}">
                <a16:creationId xmlns:a16="http://schemas.microsoft.com/office/drawing/2014/main" id="{42901789-7D20-33CA-D538-E692C40112C5}"/>
              </a:ext>
            </a:extLst>
          </p:cNvPr>
          <p:cNvSpPr txBox="1"/>
          <p:nvPr/>
        </p:nvSpPr>
        <p:spPr>
          <a:xfrm>
            <a:off x="11998302" y="2505166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600" b="1" i="0" u="none" strike="noStrike" cap="none" spc="0" normalizeH="0" baseline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Rockeby Cd Bold" pitchFamily="2" charset="77"/>
                <a:ea typeface="Roboto Bold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2023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01AFB9A-7829-D0F6-2299-ABD72104683D}"/>
              </a:ext>
            </a:extLst>
          </p:cNvPr>
          <p:cNvSpPr txBox="1"/>
          <p:nvPr/>
        </p:nvSpPr>
        <p:spPr>
          <a:xfrm>
            <a:off x="10794443" y="2268504"/>
            <a:ext cx="1681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Roboto Lt" panose="02000000000000000000" pitchFamily="2" charset="0"/>
              </a:rPr>
              <a:t>Total de turistas</a:t>
            </a:r>
            <a:endParaRPr kumimoji="0" lang="es-MX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Roboto Lt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A9F03F9-515F-2680-193D-B6FC9D0C5A84}"/>
              </a:ext>
            </a:extLst>
          </p:cNvPr>
          <p:cNvSpPr txBox="1"/>
          <p:nvPr/>
        </p:nvSpPr>
        <p:spPr>
          <a:xfrm>
            <a:off x="893411" y="6960013"/>
            <a:ext cx="10019164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</a:t>
            </a:r>
          </a:p>
        </p:txBody>
      </p:sp>
      <p:sp>
        <p:nvSpPr>
          <p:cNvPr id="5" name="CuadroTexto 3">
            <a:extLst>
              <a:ext uri="{FF2B5EF4-FFF2-40B4-BE49-F238E27FC236}">
                <a16:creationId xmlns:a16="http://schemas.microsoft.com/office/drawing/2014/main" id="{6EF791C7-57DA-F23E-9752-8D432A4BDB45}"/>
              </a:ext>
            </a:extLst>
          </p:cNvPr>
          <p:cNvSpPr txBox="1"/>
          <p:nvPr/>
        </p:nvSpPr>
        <p:spPr>
          <a:xfrm>
            <a:off x="10589730" y="4956128"/>
            <a:ext cx="2694469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Distribución mensual</a:t>
            </a:r>
          </a:p>
        </p:txBody>
      </p:sp>
      <p:sp>
        <p:nvSpPr>
          <p:cNvPr id="24" name="Text Box 4">
            <a:extLst>
              <a:ext uri="{FF2B5EF4-FFF2-40B4-BE49-F238E27FC236}">
                <a16:creationId xmlns:a16="http://schemas.microsoft.com/office/drawing/2014/main" id="{06F0F468-2F50-0F98-544F-E8C8CCB46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981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DISTRIBUCIÓN DE LOS VISITANTES 2023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3C9A3173-AB80-1850-D13E-C50F480C275A}"/>
              </a:ext>
            </a:extLst>
          </p:cNvPr>
          <p:cNvSpPr txBox="1">
            <a:spLocks/>
          </p:cNvSpPr>
          <p:nvPr/>
        </p:nvSpPr>
        <p:spPr>
          <a:xfrm>
            <a:off x="5887146" y="7340252"/>
            <a:ext cx="1027309" cy="247931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defPPr>
              <a:defRPr lang="en-US"/>
            </a:defPPr>
            <a:lvl1pPr marL="0" algn="ctr" defTabSz="457200" rtl="0" eaLnBrk="1" latinLnBrk="0" hangingPunct="1">
              <a:defRPr sz="2000" b="0" i="0" kern="120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56012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3097C46-98F5-B5AB-16FA-D8011B27841E}"/>
              </a:ext>
            </a:extLst>
          </p:cNvPr>
          <p:cNvGraphicFramePr>
            <a:graphicFrameLocks/>
          </p:cNvGraphicFramePr>
          <p:nvPr/>
        </p:nvGraphicFramePr>
        <p:xfrm>
          <a:off x="601096" y="4444587"/>
          <a:ext cx="1048565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336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9BECF-D3DE-8716-8520-617EDCD42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166A679-B510-614E-1D54-C03DCA6CBD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6736307"/>
              </p:ext>
            </p:extLst>
          </p:nvPr>
        </p:nvGraphicFramePr>
        <p:xfrm>
          <a:off x="4827" y="1018405"/>
          <a:ext cx="10890000" cy="591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7BE92A6D-768A-4FE6-FD04-B089832A0B6D}"/>
              </a:ext>
            </a:extLst>
          </p:cNvPr>
          <p:cNvSpPr txBox="1"/>
          <p:nvPr/>
        </p:nvSpPr>
        <p:spPr bwMode="auto">
          <a:xfrm>
            <a:off x="10929508" y="3073944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2,871,286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241C63E-6F9F-8DAC-2BA3-DD9BB9C57292}"/>
              </a:ext>
            </a:extLst>
          </p:cNvPr>
          <p:cNvSpPr txBox="1"/>
          <p:nvPr/>
        </p:nvSpPr>
        <p:spPr bwMode="auto">
          <a:xfrm>
            <a:off x="10929508" y="4014302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1,893,034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5C203B2-0D3D-675E-3A97-15B93930B465}"/>
              </a:ext>
            </a:extLst>
          </p:cNvPr>
          <p:cNvSpPr txBox="1"/>
          <p:nvPr/>
        </p:nvSpPr>
        <p:spPr bwMode="auto">
          <a:xfrm>
            <a:off x="10929508" y="4505445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2,921,578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C3F7578-BF1B-4F97-A872-AE19E407DF88}"/>
              </a:ext>
            </a:extLst>
          </p:cNvPr>
          <p:cNvSpPr txBox="1"/>
          <p:nvPr/>
        </p:nvSpPr>
        <p:spPr bwMode="auto">
          <a:xfrm>
            <a:off x="10929508" y="3548177"/>
            <a:ext cx="1134556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2,759,419</a:t>
            </a:r>
          </a:p>
        </p:txBody>
      </p:sp>
      <p:sp>
        <p:nvSpPr>
          <p:cNvPr id="16" name="CuadroTexto 3">
            <a:extLst>
              <a:ext uri="{FF2B5EF4-FFF2-40B4-BE49-F238E27FC236}">
                <a16:creationId xmlns:a16="http://schemas.microsoft.com/office/drawing/2014/main" id="{E8975138-AEF5-0D40-6D42-958616AAB0D9}"/>
              </a:ext>
            </a:extLst>
          </p:cNvPr>
          <p:cNvSpPr txBox="1"/>
          <p:nvPr/>
        </p:nvSpPr>
        <p:spPr>
          <a:xfrm>
            <a:off x="11990726" y="2963629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2022</a:t>
            </a:r>
          </a:p>
        </p:txBody>
      </p:sp>
      <p:sp>
        <p:nvSpPr>
          <p:cNvPr id="17" name="CuadroTexto 3">
            <a:extLst>
              <a:ext uri="{FF2B5EF4-FFF2-40B4-BE49-F238E27FC236}">
                <a16:creationId xmlns:a16="http://schemas.microsoft.com/office/drawing/2014/main" id="{E007DB4E-EB23-006A-7419-3D4B7F3634A9}"/>
              </a:ext>
            </a:extLst>
          </p:cNvPr>
          <p:cNvSpPr txBox="1"/>
          <p:nvPr/>
        </p:nvSpPr>
        <p:spPr>
          <a:xfrm>
            <a:off x="11990726" y="3424359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2021</a:t>
            </a:r>
          </a:p>
        </p:txBody>
      </p:sp>
      <p:sp>
        <p:nvSpPr>
          <p:cNvPr id="18" name="CuadroTexto 3">
            <a:extLst>
              <a:ext uri="{FF2B5EF4-FFF2-40B4-BE49-F238E27FC236}">
                <a16:creationId xmlns:a16="http://schemas.microsoft.com/office/drawing/2014/main" id="{A38340F5-1EDF-E4B9-E923-D921087E88F3}"/>
              </a:ext>
            </a:extLst>
          </p:cNvPr>
          <p:cNvSpPr txBox="1"/>
          <p:nvPr/>
        </p:nvSpPr>
        <p:spPr>
          <a:xfrm>
            <a:off x="11983150" y="3906408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2020</a:t>
            </a:r>
          </a:p>
        </p:txBody>
      </p:sp>
      <p:sp>
        <p:nvSpPr>
          <p:cNvPr id="19" name="CuadroTexto 3">
            <a:extLst>
              <a:ext uri="{FF2B5EF4-FFF2-40B4-BE49-F238E27FC236}">
                <a16:creationId xmlns:a16="http://schemas.microsoft.com/office/drawing/2014/main" id="{3E662D27-1492-6273-E48D-865834A07ACF}"/>
              </a:ext>
            </a:extLst>
          </p:cNvPr>
          <p:cNvSpPr txBox="1"/>
          <p:nvPr/>
        </p:nvSpPr>
        <p:spPr>
          <a:xfrm>
            <a:off x="11990726" y="4404539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2019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1472D88-E46F-0493-9BD4-4977BD9692A2}"/>
              </a:ext>
            </a:extLst>
          </p:cNvPr>
          <p:cNvSpPr/>
          <p:nvPr/>
        </p:nvSpPr>
        <p:spPr>
          <a:xfrm>
            <a:off x="10929509" y="2610515"/>
            <a:ext cx="1134555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2,562,731</a:t>
            </a:r>
          </a:p>
        </p:txBody>
      </p:sp>
      <p:sp>
        <p:nvSpPr>
          <p:cNvPr id="21" name="CuadroTexto 3">
            <a:extLst>
              <a:ext uri="{FF2B5EF4-FFF2-40B4-BE49-F238E27FC236}">
                <a16:creationId xmlns:a16="http://schemas.microsoft.com/office/drawing/2014/main" id="{0FD0E14D-E799-F593-EC9F-B66180822338}"/>
              </a:ext>
            </a:extLst>
          </p:cNvPr>
          <p:cNvSpPr txBox="1"/>
          <p:nvPr/>
        </p:nvSpPr>
        <p:spPr>
          <a:xfrm>
            <a:off x="11998302" y="2505166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600" b="1" i="0" u="none" strike="noStrike" cap="none" spc="0" normalizeH="0" baseline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Rockeby Cd Bold" pitchFamily="2" charset="77"/>
                <a:ea typeface="Roboto Bold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2023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EF15F6A-7032-4EDF-118E-3DF74840D12D}"/>
              </a:ext>
            </a:extLst>
          </p:cNvPr>
          <p:cNvSpPr txBox="1"/>
          <p:nvPr/>
        </p:nvSpPr>
        <p:spPr>
          <a:xfrm>
            <a:off x="10794443" y="1733248"/>
            <a:ext cx="1681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Roboto Lt" panose="02000000000000000000" pitchFamily="2" charset="0"/>
              </a:rPr>
              <a:t>Total de turistas</a:t>
            </a:r>
            <a:endParaRPr kumimoji="0" lang="es-MX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Roboto Lt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34A18A9-7BA4-48B6-7DC5-EA3B9DC7C054}"/>
              </a:ext>
            </a:extLst>
          </p:cNvPr>
          <p:cNvSpPr txBox="1"/>
          <p:nvPr/>
        </p:nvSpPr>
        <p:spPr>
          <a:xfrm>
            <a:off x="893411" y="6960013"/>
            <a:ext cx="10019164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</a:t>
            </a:r>
          </a:p>
        </p:txBody>
      </p:sp>
      <p:sp>
        <p:nvSpPr>
          <p:cNvPr id="5" name="CuadroTexto 3">
            <a:extLst>
              <a:ext uri="{FF2B5EF4-FFF2-40B4-BE49-F238E27FC236}">
                <a16:creationId xmlns:a16="http://schemas.microsoft.com/office/drawing/2014/main" id="{4B2A54B3-569B-31D5-B589-442486A3D85D}"/>
              </a:ext>
            </a:extLst>
          </p:cNvPr>
          <p:cNvSpPr txBox="1"/>
          <p:nvPr/>
        </p:nvSpPr>
        <p:spPr>
          <a:xfrm>
            <a:off x="10589730" y="5924958"/>
            <a:ext cx="2694469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Distribución mensual</a:t>
            </a:r>
          </a:p>
        </p:txBody>
      </p:sp>
      <p:sp>
        <p:nvSpPr>
          <p:cNvPr id="24" name="Text Box 4">
            <a:extLst>
              <a:ext uri="{FF2B5EF4-FFF2-40B4-BE49-F238E27FC236}">
                <a16:creationId xmlns:a16="http://schemas.microsoft.com/office/drawing/2014/main" id="{D3F27107-5FDC-6BDB-0FE7-EB9B0E3EF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0060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DISTRIBUCIÓN DE LOS VISITANTES 2024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EDC432F-BA8E-F7C5-782E-29B02DE4A2D8}"/>
              </a:ext>
            </a:extLst>
          </p:cNvPr>
          <p:cNvSpPr txBox="1">
            <a:spLocks/>
          </p:cNvSpPr>
          <p:nvPr/>
        </p:nvSpPr>
        <p:spPr>
          <a:xfrm>
            <a:off x="5887146" y="7340252"/>
            <a:ext cx="1027309" cy="247931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defPPr>
              <a:defRPr lang="en-US"/>
            </a:defPPr>
            <a:lvl1pPr marL="0" algn="ctr" defTabSz="457200" rtl="0" eaLnBrk="1" latinLnBrk="0" hangingPunct="1">
              <a:defRPr sz="2000" b="0" i="0" kern="120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56012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6" name="CuadroTexto 3">
            <a:extLst>
              <a:ext uri="{FF2B5EF4-FFF2-40B4-BE49-F238E27FC236}">
                <a16:creationId xmlns:a16="http://schemas.microsoft.com/office/drawing/2014/main" id="{8B0E9882-2BA5-99E1-917E-13875D6EDAB4}"/>
              </a:ext>
            </a:extLst>
          </p:cNvPr>
          <p:cNvSpPr txBox="1"/>
          <p:nvPr/>
        </p:nvSpPr>
        <p:spPr>
          <a:xfrm>
            <a:off x="11983435" y="2044253"/>
            <a:ext cx="1134556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600" b="1" i="0" u="none" strike="noStrike" cap="none" spc="0" normalizeH="0" baseline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Rockeby Cd Bold" pitchFamily="2" charset="77"/>
                <a:ea typeface="Roboto Bold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2024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36272044-DFF4-F1DE-5F99-6563F06933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673272"/>
              </p:ext>
            </p:extLst>
          </p:nvPr>
        </p:nvGraphicFramePr>
        <p:xfrm>
          <a:off x="1539241" y="4626549"/>
          <a:ext cx="9449576" cy="1985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904A4DA4-9747-57C4-DB4C-3C26B04C828D}"/>
              </a:ext>
            </a:extLst>
          </p:cNvPr>
          <p:cNvSpPr/>
          <p:nvPr/>
        </p:nvSpPr>
        <p:spPr>
          <a:xfrm>
            <a:off x="10894827" y="2112384"/>
            <a:ext cx="1134555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2,502,175</a:t>
            </a:r>
          </a:p>
        </p:txBody>
      </p:sp>
    </p:spTree>
    <p:extLst>
      <p:ext uri="{BB962C8B-B14F-4D97-AF65-F5344CB8AC3E}">
        <p14:creationId xmlns:p14="http://schemas.microsoft.com/office/powerpoint/2010/main" val="1142056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1C891-1489-F42A-B624-FE8579197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E6110799-FFAA-C8E6-10EE-DC4FDF26F68B}"/>
              </a:ext>
            </a:extLst>
          </p:cNvPr>
          <p:cNvSpPr/>
          <p:nvPr/>
        </p:nvSpPr>
        <p:spPr>
          <a:xfrm>
            <a:off x="11413214" y="3654740"/>
            <a:ext cx="1134555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/>
                <a:ea typeface="+mn-ea"/>
                <a:cs typeface="+mn-cs"/>
              </a:rPr>
              <a:t>2,562,731</a:t>
            </a:r>
          </a:p>
        </p:txBody>
      </p:sp>
      <p:sp>
        <p:nvSpPr>
          <p:cNvPr id="24" name="Text Box 4">
            <a:extLst>
              <a:ext uri="{FF2B5EF4-FFF2-40B4-BE49-F238E27FC236}">
                <a16:creationId xmlns:a16="http://schemas.microsoft.com/office/drawing/2014/main" id="{63AE1C9D-D6F1-4E1D-882D-B3C1D4204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981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DISTRIBUCIÓN DE LOS VISITANTES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47E7C14C-06E2-F8D5-CBE1-97DD318F50FB}"/>
              </a:ext>
            </a:extLst>
          </p:cNvPr>
          <p:cNvSpPr txBox="1">
            <a:spLocks/>
          </p:cNvSpPr>
          <p:nvPr/>
        </p:nvSpPr>
        <p:spPr>
          <a:xfrm>
            <a:off x="5887146" y="7340252"/>
            <a:ext cx="1027309" cy="247931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defPPr>
              <a:defRPr lang="en-US"/>
            </a:defPPr>
            <a:lvl1pPr marL="0" algn="ctr" defTabSz="457200" rtl="0" eaLnBrk="1" latinLnBrk="0" hangingPunct="1">
              <a:defRPr sz="2000" b="0" i="0" kern="120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56012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D2039EB-A057-BF70-3B06-76300EEF8B86}"/>
              </a:ext>
            </a:extLst>
          </p:cNvPr>
          <p:cNvSpPr txBox="1"/>
          <p:nvPr/>
        </p:nvSpPr>
        <p:spPr>
          <a:xfrm>
            <a:off x="11377791" y="3052273"/>
            <a:ext cx="1681533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 Black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1371C81E-223B-72AF-32E0-272FFC18D228}"/>
              </a:ext>
            </a:extLst>
          </p:cNvPr>
          <p:cNvSpPr txBox="1"/>
          <p:nvPr/>
        </p:nvSpPr>
        <p:spPr>
          <a:xfrm>
            <a:off x="11242655" y="4373750"/>
            <a:ext cx="1681533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 Black" panose="020F0502020204030203" pitchFamily="34" charset="77"/>
                <a:ea typeface="Roboto Lt" panose="02000000000000000000" pitchFamily="2" charset="0"/>
              </a:rPr>
              <a:t>2024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AE80260-7F4A-8831-AB9E-185BAC17D2E9}"/>
              </a:ext>
            </a:extLst>
          </p:cNvPr>
          <p:cNvSpPr/>
          <p:nvPr/>
        </p:nvSpPr>
        <p:spPr>
          <a:xfrm>
            <a:off x="11413214" y="4965232"/>
            <a:ext cx="1134555" cy="372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1600" dirty="0">
                <a:solidFill>
                  <a:prstClr val="black"/>
                </a:solidFill>
                <a:latin typeface="Roboto Th" panose="02000000000000000000"/>
              </a:rPr>
              <a:t>2,502,175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E394010-D2DD-C3D5-A506-4B75DA4FD47D}"/>
              </a:ext>
            </a:extLst>
          </p:cNvPr>
          <p:cNvSpPr txBox="1"/>
          <p:nvPr/>
        </p:nvSpPr>
        <p:spPr>
          <a:xfrm>
            <a:off x="893411" y="6960013"/>
            <a:ext cx="1001916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1638F18-BEE8-6B90-AFE8-8900E2679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594347"/>
              </p:ext>
            </p:extLst>
          </p:nvPr>
        </p:nvGraphicFramePr>
        <p:xfrm>
          <a:off x="99921" y="1328163"/>
          <a:ext cx="11265322" cy="5573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61043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40299-3695-A83A-215A-CD62A8FA9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2857D31-BE65-C685-A703-3B8BCA9830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515838"/>
              </p:ext>
            </p:extLst>
          </p:nvPr>
        </p:nvGraphicFramePr>
        <p:xfrm>
          <a:off x="144412" y="1036659"/>
          <a:ext cx="11563200" cy="601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93212D9-B95C-A29D-871E-85CE7948C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A31528-DA7A-CCF7-736E-E8F84DFDEE94}"/>
              </a:ext>
            </a:extLst>
          </p:cNvPr>
          <p:cNvSpPr txBox="1"/>
          <p:nvPr/>
        </p:nvSpPr>
        <p:spPr>
          <a:xfrm>
            <a:off x="1009054" y="7008603"/>
            <a:ext cx="10783492" cy="523220"/>
          </a:xfrm>
          <a:prstGeom prst="rect">
            <a:avLst/>
          </a:prstGeom>
          <a:solidFill>
            <a:schemeClr val="bg1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Diciembre.</a:t>
            </a:r>
            <a:r>
              <a:rPr lang="es-ES_tradnl" dirty="0"/>
              <a:t> Fuente: </a:t>
            </a:r>
            <a:r>
              <a:rPr lang="es-ES_tradnl" dirty="0" err="1"/>
              <a:t>DataTur</a:t>
            </a:r>
            <a:r>
              <a:rPr lang="es-ES_tradnl" dirty="0"/>
              <a:t>; Dirección de internet: http://www.datatur.sectur.gob.mx:81/Reportes/Reportes.aspx. </a:t>
            </a: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112AAEA9-1E7B-5F35-6978-E806549E1ADD}"/>
              </a:ext>
            </a:extLst>
          </p:cNvPr>
          <p:cNvSpPr txBox="1"/>
          <p:nvPr/>
        </p:nvSpPr>
        <p:spPr>
          <a:xfrm>
            <a:off x="11329496" y="4128301"/>
            <a:ext cx="147210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Lato Black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2022</a:t>
            </a:r>
          </a:p>
        </p:txBody>
      </p:sp>
      <p:sp>
        <p:nvSpPr>
          <p:cNvPr id="11" name="CuadroTexto 3">
            <a:extLst>
              <a:ext uri="{FF2B5EF4-FFF2-40B4-BE49-F238E27FC236}">
                <a16:creationId xmlns:a16="http://schemas.microsoft.com/office/drawing/2014/main" id="{D7757C7F-B24A-DDFB-BF96-91E394D277CD}"/>
              </a:ext>
            </a:extLst>
          </p:cNvPr>
          <p:cNvSpPr txBox="1"/>
          <p:nvPr/>
        </p:nvSpPr>
        <p:spPr>
          <a:xfrm>
            <a:off x="11329496" y="3565285"/>
            <a:ext cx="147210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Lato Black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2019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E30F4CE-8EF8-E552-23D2-5884B8544AE3}"/>
              </a:ext>
            </a:extLst>
          </p:cNvPr>
          <p:cNvSpPr txBox="1"/>
          <p:nvPr/>
        </p:nvSpPr>
        <p:spPr bwMode="auto">
          <a:xfrm>
            <a:off x="11329496" y="4587845"/>
            <a:ext cx="1472102" cy="61863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720725" marR="0" lvl="0" indent="-708025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Lato Black" panose="020F0502020204030203" pitchFamily="34" charset="77"/>
                <a:cs typeface="Lato" panose="020F0502020204030203" pitchFamily="34" charset="0"/>
              </a:rPr>
              <a:t>2023</a:t>
            </a:r>
          </a:p>
        </p:txBody>
      </p:sp>
      <p:sp>
        <p:nvSpPr>
          <p:cNvPr id="3" name="CuadroTexto 3">
            <a:extLst>
              <a:ext uri="{FF2B5EF4-FFF2-40B4-BE49-F238E27FC236}">
                <a16:creationId xmlns:a16="http://schemas.microsoft.com/office/drawing/2014/main" id="{974D314A-E942-6AE6-A2B2-7093261F6C65}"/>
              </a:ext>
            </a:extLst>
          </p:cNvPr>
          <p:cNvSpPr txBox="1"/>
          <p:nvPr/>
        </p:nvSpPr>
        <p:spPr>
          <a:xfrm>
            <a:off x="11329496" y="5239239"/>
            <a:ext cx="1472103" cy="584775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 Black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2024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A9A25887-4F14-6456-6961-F6BF427B1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981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MENSUALES</a:t>
            </a:r>
          </a:p>
        </p:txBody>
      </p:sp>
    </p:spTree>
    <p:extLst>
      <p:ext uri="{BB962C8B-B14F-4D97-AF65-F5344CB8AC3E}">
        <p14:creationId xmlns:p14="http://schemas.microsoft.com/office/powerpoint/2010/main" val="3041662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4EEB7-97A4-4850-3EE1-810FBC884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8ABF573-E4B7-06FB-E16E-9D6A51B9C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41DF192-FC42-899A-BFF7-81008219135F}"/>
              </a:ext>
            </a:extLst>
          </p:cNvPr>
          <p:cNvSpPr txBox="1"/>
          <p:nvPr/>
        </p:nvSpPr>
        <p:spPr bwMode="auto">
          <a:xfrm>
            <a:off x="0" y="3238331"/>
            <a:ext cx="12780258" cy="135729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transporte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909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344AB-F9A0-0AB6-1303-46BB2795A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6FCCA1E-423D-EA5F-800F-6C0F219E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s-ES_tradnl" smtClean="0"/>
              <a:pPr/>
              <a:t>15</a:t>
            </a:fld>
            <a:endParaRPr lang="es-ES_tradn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B6FE3E8-6C60-69BF-3F4F-EE8A2B535CC4}"/>
              </a:ext>
            </a:extLst>
          </p:cNvPr>
          <p:cNvSpPr txBox="1"/>
          <p:nvPr/>
        </p:nvSpPr>
        <p:spPr>
          <a:xfrm>
            <a:off x="2037397" y="6370162"/>
            <a:ext cx="8756786" cy="73866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marL="0" marR="0" lvl="0" indent="0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Datos de 2024 obtenidos del mes de Enero hasta </a:t>
            </a:r>
            <a:r>
              <a:rPr lang="es-AR" dirty="0">
                <a:solidFill>
                  <a:prstClr val="white">
                    <a:lumMod val="50000"/>
                  </a:prstClr>
                </a:solidFill>
              </a:rPr>
              <a:t>Diciembre</a:t>
            </a:r>
            <a:r>
              <a:rPr kumimoji="0" lang="es-AR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. </a:t>
            </a:r>
            <a:r>
              <a:rPr kumimoji="0" lang="es-MX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Sistema Nacional de Información Estadística del Sector Turismo de México-DATATUR</a:t>
            </a:r>
            <a:r>
              <a:rPr lang="es-ES_tradnl" dirty="0">
                <a:solidFill>
                  <a:prstClr val="white">
                    <a:lumMod val="50000"/>
                  </a:prstClr>
                </a:solidFill>
              </a:rPr>
              <a:t>. </a:t>
            </a:r>
            <a:r>
              <a:rPr kumimoji="0" lang="es-MX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Nota: Los turistas aéreos representan el 50% del total de visitantes que llegan a Mazatlán, la cantidad restante llega vía terrestre.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3B3AB16-4872-10CD-47DB-117A0050E679}"/>
              </a:ext>
            </a:extLst>
          </p:cNvPr>
          <p:cNvSpPr txBox="1"/>
          <p:nvPr/>
        </p:nvSpPr>
        <p:spPr bwMode="auto">
          <a:xfrm>
            <a:off x="14697" y="368339"/>
            <a:ext cx="12777753" cy="6149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292" tIns="60647" rIns="121292" bIns="60647" rtlCol="0" anchor="t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MEDIO DE TRANSPORTE DE LOS TURISTAS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D9667F56-1600-C83F-6606-DC61F18A923F}"/>
              </a:ext>
            </a:extLst>
          </p:cNvPr>
          <p:cNvGraphicFramePr>
            <a:graphicFrameLocks/>
          </p:cNvGraphicFramePr>
          <p:nvPr/>
        </p:nvGraphicFramePr>
        <p:xfrm>
          <a:off x="2740363" y="1347778"/>
          <a:ext cx="7320874" cy="5076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76C7BEF1-9344-31B9-264E-FA55D32C35F9}"/>
              </a:ext>
            </a:extLst>
          </p:cNvPr>
          <p:cNvSpPr txBox="1"/>
          <p:nvPr/>
        </p:nvSpPr>
        <p:spPr>
          <a:xfrm>
            <a:off x="5341387" y="4739287"/>
            <a:ext cx="3824895" cy="1631204"/>
          </a:xfrm>
          <a:prstGeom prst="rect">
            <a:avLst/>
          </a:prstGeom>
          <a:noFill/>
          <a:ln w="28575" cmpd="sng">
            <a:noFill/>
          </a:ln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Turistas </a:t>
            </a:r>
            <a:r>
              <a:rPr lang="es-MX" sz="4000" dirty="0">
                <a:solidFill>
                  <a:prstClr val="black"/>
                </a:solidFill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terrestres</a:t>
            </a:r>
            <a:endParaRPr kumimoji="0" lang="es-MX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Th" panose="02000000000000000000" pitchFamily="2" charset="0"/>
              <a:ea typeface="Roboto Th" panose="02000000000000000000" pitchFamily="2" charset="0"/>
              <a:cs typeface="Roboto Th" panose="02000000000000000000" pitchFamily="2" charset="0"/>
            </a:endParaRPr>
          </a:p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6000" b="1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81</a:t>
            </a:r>
            <a:r>
              <a:rPr kumimoji="0" lang="es-MX" sz="6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E870F61-A9B5-00E2-E141-D1315D14D66D}"/>
              </a:ext>
            </a:extLst>
          </p:cNvPr>
          <p:cNvSpPr txBox="1"/>
          <p:nvPr/>
        </p:nvSpPr>
        <p:spPr>
          <a:xfrm>
            <a:off x="2406772" y="2035910"/>
            <a:ext cx="4484359" cy="1631204"/>
          </a:xfrm>
          <a:prstGeom prst="rect">
            <a:avLst/>
          </a:prstGeom>
          <a:noFill/>
          <a:ln w="28575" cmpd="sng">
            <a:noFill/>
          </a:ln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Turistas </a:t>
            </a:r>
          </a:p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000" dirty="0" err="1">
                <a:solidFill>
                  <a:prstClr val="black"/>
                </a:solidFill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aére</a:t>
            </a:r>
            <a:r>
              <a:rPr kumimoji="0" lang="es-MX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os</a:t>
            </a:r>
          </a:p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6000" b="1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19</a:t>
            </a:r>
            <a:r>
              <a:rPr kumimoji="0" lang="es-MX" sz="6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%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2F0C4F07-207A-808E-B9AE-866834194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46229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Proyección 2024, estimación Ideas Frescas con datos de </a:t>
            </a:r>
            <a:r>
              <a:rPr kumimoji="0" lang="es-ES_tradnl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datatur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984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4C91F-F7E2-6487-061B-109F46599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6DEAA0FC-550C-4CB6-C98E-8A4995370E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397032"/>
              </p:ext>
            </p:extLst>
          </p:nvPr>
        </p:nvGraphicFramePr>
        <p:xfrm>
          <a:off x="66796" y="1191241"/>
          <a:ext cx="11418327" cy="5803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F4AEFF9-5CAD-6FF5-3D04-3266627B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s-ES_tradnl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EC121A85-F6C6-6A62-66D3-7C6ED69D6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7192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67587AA-FDCF-F1E9-14CE-9058FE05A50F}"/>
              </a:ext>
            </a:extLst>
          </p:cNvPr>
          <p:cNvSpPr txBox="1"/>
          <p:nvPr/>
        </p:nvSpPr>
        <p:spPr>
          <a:xfrm>
            <a:off x="749281" y="7005415"/>
            <a:ext cx="10476000" cy="523220"/>
          </a:xfrm>
          <a:prstGeom prst="rect">
            <a:avLst/>
          </a:prstGeom>
          <a:solidFill>
            <a:schemeClr val="bg1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" dirty="0"/>
              <a:t>Fuente: </a:t>
            </a:r>
            <a:r>
              <a:rPr lang="es-ES" dirty="0" err="1"/>
              <a:t>DataTur</a:t>
            </a:r>
            <a:r>
              <a:rPr lang="es-ES" dirty="0"/>
              <a:t>; Dirección de internet: http://www.datatur.sectur.gob.mx. Datos desde Enero hasta Diciembre de 2024. Nota: Se realizó un pronóstico de pasajeros aéreos para el mes de diciembre 2024.  </a:t>
            </a:r>
            <a:endParaRPr lang="es-ES_tradnl" dirty="0"/>
          </a:p>
        </p:txBody>
      </p:sp>
      <p:sp>
        <p:nvSpPr>
          <p:cNvPr id="9" name="CuadroTexto 15">
            <a:extLst>
              <a:ext uri="{FF2B5EF4-FFF2-40B4-BE49-F238E27FC236}">
                <a16:creationId xmlns:a16="http://schemas.microsoft.com/office/drawing/2014/main" id="{0952797C-B02F-BB41-E8D2-D9A304F33F8F}"/>
              </a:ext>
            </a:extLst>
          </p:cNvPr>
          <p:cNvSpPr txBox="1"/>
          <p:nvPr/>
        </p:nvSpPr>
        <p:spPr>
          <a:xfrm>
            <a:off x="11034331" y="5624201"/>
            <a:ext cx="1757456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b="1" cap="all" dirty="0">
                <a:solidFill>
                  <a:srgbClr val="FFC000"/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Aéreos</a:t>
            </a:r>
          </a:p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b="1" cap="all" dirty="0">
                <a:solidFill>
                  <a:srgbClr val="9C9C9C"/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18</a:t>
            </a: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9C9C9C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%</a:t>
            </a:r>
            <a:endParaRPr kumimoji="0" lang="es-MX" sz="2000" b="1" u="none" strike="noStrike" kern="1200" cap="all" spc="0" normalizeH="0" noProof="0" dirty="0">
              <a:ln>
                <a:noFill/>
              </a:ln>
              <a:solidFill>
                <a:srgbClr val="9C9C9C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F2FFDC2-DA6E-0D0B-0F20-7544AD22CEC8}"/>
              </a:ext>
            </a:extLst>
          </p:cNvPr>
          <p:cNvSpPr txBox="1"/>
          <p:nvPr/>
        </p:nvSpPr>
        <p:spPr>
          <a:xfrm>
            <a:off x="11055777" y="2722123"/>
            <a:ext cx="1754271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u="none" strike="noStrike" kern="1200" cap="all" spc="0" normalizeH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Turistas totales</a:t>
            </a:r>
            <a:endParaRPr kumimoji="0" lang="es-MX" sz="2200" b="1" u="none" strike="noStrike" kern="1200" cap="all" spc="0" normalizeH="0" noProof="0" dirty="0">
              <a:ln>
                <a:noFill/>
              </a:ln>
              <a:solidFill>
                <a:srgbClr val="9BBB59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63D0D5B-3D23-8E83-3C39-5F633E641933}"/>
              </a:ext>
            </a:extLst>
          </p:cNvPr>
          <p:cNvSpPr txBox="1"/>
          <p:nvPr/>
        </p:nvSpPr>
        <p:spPr>
          <a:xfrm>
            <a:off x="11034757" y="3334804"/>
            <a:ext cx="191696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b="1" cap="all" dirty="0">
                <a:solidFill>
                  <a:srgbClr val="1F497D">
                    <a:lumMod val="40000"/>
                    <a:lumOff val="60000"/>
                  </a:srgbClr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 Carretera</a:t>
            </a:r>
          </a:p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b="1" cap="all" dirty="0">
                <a:solidFill>
                  <a:srgbClr val="9C9C9C"/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82</a:t>
            </a: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9C9C9C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%</a:t>
            </a:r>
            <a:endParaRPr kumimoji="0" lang="es-MX" sz="2000" b="1" u="none" strike="noStrike" kern="1200" cap="all" spc="0" normalizeH="0" noProof="0" dirty="0">
              <a:ln>
                <a:noFill/>
              </a:ln>
              <a:solidFill>
                <a:srgbClr val="9C9C9C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B48EE0-FEC1-0247-840D-D79C76142B07}"/>
              </a:ext>
            </a:extLst>
          </p:cNvPr>
          <p:cNvSpPr txBox="1"/>
          <p:nvPr/>
        </p:nvSpPr>
        <p:spPr bwMode="auto">
          <a:xfrm>
            <a:off x="2648902" y="915179"/>
            <a:ext cx="7503794" cy="38779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Proyección 2024</a:t>
            </a:r>
          </a:p>
        </p:txBody>
      </p:sp>
    </p:spTree>
    <p:extLst>
      <p:ext uri="{BB962C8B-B14F-4D97-AF65-F5344CB8AC3E}">
        <p14:creationId xmlns:p14="http://schemas.microsoft.com/office/powerpoint/2010/main" val="1277402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37199-68FB-F5CA-30AF-1564AFEB4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74E8AB6-5C62-9B43-651A-13E018A7CD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2487870"/>
              </p:ext>
            </p:extLst>
          </p:nvPr>
        </p:nvGraphicFramePr>
        <p:xfrm>
          <a:off x="-43870" y="1164216"/>
          <a:ext cx="11487600" cy="5810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F3043FF-E371-14E2-7B9A-CD57412B8C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528518"/>
              </p:ext>
            </p:extLst>
          </p:nvPr>
        </p:nvGraphicFramePr>
        <p:xfrm>
          <a:off x="6128490" y="5167901"/>
          <a:ext cx="5005252" cy="1788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E90B26E-E575-F254-4B73-7A444E5A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s-ES_tradnl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78B7F4A-F87B-3086-DC1B-3022CA1D033E}"/>
              </a:ext>
            </a:extLst>
          </p:cNvPr>
          <p:cNvSpPr txBox="1"/>
          <p:nvPr/>
        </p:nvSpPr>
        <p:spPr>
          <a:xfrm>
            <a:off x="749281" y="7005415"/>
            <a:ext cx="10476000" cy="523220"/>
          </a:xfrm>
          <a:prstGeom prst="rect">
            <a:avLst/>
          </a:prstGeom>
          <a:solidFill>
            <a:schemeClr val="bg1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" dirty="0"/>
              <a:t>Fuente: </a:t>
            </a:r>
            <a:r>
              <a:rPr lang="es-ES" dirty="0" err="1"/>
              <a:t>DataTur</a:t>
            </a:r>
            <a:r>
              <a:rPr lang="es-ES" dirty="0"/>
              <a:t>; Dirección de internet: http://www.datatur.sectur.gob.mx. Datos desde Enero hasta Diciembre de 2024. Nota: Se realizó un pronóstico de pasajeros aéreos para el mes de diciembre 2024. </a:t>
            </a:r>
          </a:p>
        </p:txBody>
      </p:sp>
      <p:sp>
        <p:nvSpPr>
          <p:cNvPr id="9" name="CuadroTexto 15">
            <a:extLst>
              <a:ext uri="{FF2B5EF4-FFF2-40B4-BE49-F238E27FC236}">
                <a16:creationId xmlns:a16="http://schemas.microsoft.com/office/drawing/2014/main" id="{4B52239D-40BC-7BAF-19B5-29E63226AD0A}"/>
              </a:ext>
            </a:extLst>
          </p:cNvPr>
          <p:cNvSpPr txBox="1"/>
          <p:nvPr/>
        </p:nvSpPr>
        <p:spPr>
          <a:xfrm>
            <a:off x="10815233" y="5994672"/>
            <a:ext cx="223535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b="1" cap="all" dirty="0">
                <a:solidFill>
                  <a:srgbClr val="FFC000"/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Extranjeros</a:t>
            </a:r>
          </a:p>
        </p:txBody>
      </p:sp>
      <p:sp>
        <p:nvSpPr>
          <p:cNvPr id="13" name="CuadroTexto 3">
            <a:extLst>
              <a:ext uri="{FF2B5EF4-FFF2-40B4-BE49-F238E27FC236}">
                <a16:creationId xmlns:a16="http://schemas.microsoft.com/office/drawing/2014/main" id="{865EA1C3-E3CD-3204-81AA-99A14F085628}"/>
              </a:ext>
            </a:extLst>
          </p:cNvPr>
          <p:cNvSpPr txBox="1"/>
          <p:nvPr/>
        </p:nvSpPr>
        <p:spPr>
          <a:xfrm>
            <a:off x="10815233" y="5420588"/>
            <a:ext cx="2694469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1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Proporción</a:t>
            </a:r>
          </a:p>
        </p:txBody>
      </p:sp>
      <p:sp>
        <p:nvSpPr>
          <p:cNvPr id="14" name="CuadroTexto 3">
            <a:extLst>
              <a:ext uri="{FF2B5EF4-FFF2-40B4-BE49-F238E27FC236}">
                <a16:creationId xmlns:a16="http://schemas.microsoft.com/office/drawing/2014/main" id="{0C6093B1-0F3F-9A63-8E67-B2C4BE4E5E09}"/>
              </a:ext>
            </a:extLst>
          </p:cNvPr>
          <p:cNvSpPr txBox="1"/>
          <p:nvPr/>
        </p:nvSpPr>
        <p:spPr>
          <a:xfrm>
            <a:off x="10815233" y="6400532"/>
            <a:ext cx="2694469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1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Proporción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381C52-6095-9B23-6C7F-D3C0BEDC8057}"/>
              </a:ext>
            </a:extLst>
          </p:cNvPr>
          <p:cNvSpPr txBox="1"/>
          <p:nvPr/>
        </p:nvSpPr>
        <p:spPr>
          <a:xfrm>
            <a:off x="10815233" y="4805917"/>
            <a:ext cx="191696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b="1" cap="all" dirty="0">
                <a:solidFill>
                  <a:srgbClr val="1F497D">
                    <a:lumMod val="40000"/>
                    <a:lumOff val="60000"/>
                  </a:srgbClr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Aéreos (</a:t>
            </a:r>
            <a:r>
              <a:rPr lang="es-ES_tradnl" sz="2000" b="1" cap="all" dirty="0" err="1">
                <a:solidFill>
                  <a:srgbClr val="1F497D">
                    <a:lumMod val="40000"/>
                    <a:lumOff val="60000"/>
                  </a:srgbClr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loc</a:t>
            </a:r>
            <a:r>
              <a:rPr lang="es-ES_tradnl" sz="2000" b="1" cap="all" dirty="0">
                <a:solidFill>
                  <a:srgbClr val="1F497D">
                    <a:lumMod val="40000"/>
                    <a:lumOff val="60000"/>
                  </a:srgbClr>
                </a:solidFill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 + turistas)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C2391B4-2EB6-1FE9-25C3-F4CB58DB22B5}"/>
              </a:ext>
            </a:extLst>
          </p:cNvPr>
          <p:cNvSpPr txBox="1"/>
          <p:nvPr/>
        </p:nvSpPr>
        <p:spPr>
          <a:xfrm>
            <a:off x="10815233" y="2985623"/>
            <a:ext cx="1754271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u="none" strike="noStrike" kern="1200" cap="all" spc="0" normalizeH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Turistas totales</a:t>
            </a:r>
            <a:endParaRPr kumimoji="0" lang="es-MX" sz="2200" b="1" u="none" strike="noStrike" kern="1200" cap="all" spc="0" normalizeH="0" noProof="0" dirty="0">
              <a:ln>
                <a:noFill/>
              </a:ln>
              <a:solidFill>
                <a:srgbClr val="9BBB59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75A74901-98A9-AB48-E161-451A382353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918301"/>
              </p:ext>
            </p:extLst>
          </p:nvPr>
        </p:nvGraphicFramePr>
        <p:xfrm>
          <a:off x="6149135" y="6203655"/>
          <a:ext cx="5005252" cy="49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 Box 4">
            <a:extLst>
              <a:ext uri="{FF2B5EF4-FFF2-40B4-BE49-F238E27FC236}">
                <a16:creationId xmlns:a16="http://schemas.microsoft.com/office/drawing/2014/main" id="{B87B12C3-0807-D70F-9565-32D14CBFD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7192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D6CC26A-B694-A6BB-A4F8-844321080352}"/>
              </a:ext>
            </a:extLst>
          </p:cNvPr>
          <p:cNvSpPr txBox="1"/>
          <p:nvPr/>
        </p:nvSpPr>
        <p:spPr bwMode="auto">
          <a:xfrm>
            <a:off x="2648902" y="915179"/>
            <a:ext cx="7503794" cy="38779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15748">
              <a:lnSpc>
                <a:spcPct val="8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Proyección 2024</a:t>
            </a:r>
          </a:p>
        </p:txBody>
      </p:sp>
    </p:spTree>
    <p:extLst>
      <p:ext uri="{BB962C8B-B14F-4D97-AF65-F5344CB8AC3E}">
        <p14:creationId xmlns:p14="http://schemas.microsoft.com/office/powerpoint/2010/main" val="3530645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6438-E338-7268-A6B1-AC485707B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442667-6D09-406B-A700-B3AC17A3F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2B0EFD0-37E5-3B58-03B8-D383177ED07C}"/>
              </a:ext>
            </a:extLst>
          </p:cNvPr>
          <p:cNvSpPr txBox="1"/>
          <p:nvPr/>
        </p:nvSpPr>
        <p:spPr bwMode="auto">
          <a:xfrm>
            <a:off x="0" y="3238331"/>
            <a:ext cx="12780258" cy="135729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nacionalidad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579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8812C-8635-3749-CE3F-8E63922FE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190630D-FC38-D018-2A57-6AD09764C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s-ES_tradnl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C403AF4-90A9-738A-F555-8A8868CA1420}"/>
              </a:ext>
            </a:extLst>
          </p:cNvPr>
          <p:cNvSpPr txBox="1"/>
          <p:nvPr/>
        </p:nvSpPr>
        <p:spPr>
          <a:xfrm>
            <a:off x="639110" y="6715282"/>
            <a:ext cx="11523378" cy="738664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Diciembre.</a:t>
            </a:r>
            <a:r>
              <a:rPr lang="es-ES_tradnl" dirty="0"/>
              <a:t> Fuente: Sistema Nacional de Información Estadística del Sector Turismo de México-DATATUR, con base en información generada a través del programa de monitoreo de la ocupación en servicios turísticos de hospedaje.</a:t>
            </a:r>
          </a:p>
        </p:txBody>
      </p:sp>
      <p:sp>
        <p:nvSpPr>
          <p:cNvPr id="3" name="25 CuadroTexto">
            <a:extLst>
              <a:ext uri="{FF2B5EF4-FFF2-40B4-BE49-F238E27FC236}">
                <a16:creationId xmlns:a16="http://schemas.microsoft.com/office/drawing/2014/main" id="{77F7951E-F470-1EB0-CDD5-E645E7AF4AC0}"/>
              </a:ext>
            </a:extLst>
          </p:cNvPr>
          <p:cNvSpPr txBox="1"/>
          <p:nvPr/>
        </p:nvSpPr>
        <p:spPr>
          <a:xfrm>
            <a:off x="-1" y="395994"/>
            <a:ext cx="1280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513013" algn="l"/>
              </a:tabLst>
              <a:defRPr/>
            </a:pPr>
            <a:r>
              <a:rPr kumimoji="0" lang="es-MX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NACIONALIDAD DE LOS TURISTAS 2024*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91FDBF09-B7B8-1D22-836D-39F2BB9757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5839381"/>
              </p:ext>
            </p:extLst>
          </p:nvPr>
        </p:nvGraphicFramePr>
        <p:xfrm>
          <a:off x="3176523" y="1286074"/>
          <a:ext cx="7165781" cy="520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13">
            <a:extLst>
              <a:ext uri="{FF2B5EF4-FFF2-40B4-BE49-F238E27FC236}">
                <a16:creationId xmlns:a16="http://schemas.microsoft.com/office/drawing/2014/main" id="{AF73CE36-061F-47CD-465A-41821543D11A}"/>
              </a:ext>
            </a:extLst>
          </p:cNvPr>
          <p:cNvSpPr txBox="1"/>
          <p:nvPr/>
        </p:nvSpPr>
        <p:spPr>
          <a:xfrm>
            <a:off x="6461751" y="4058005"/>
            <a:ext cx="3783331" cy="1973554"/>
          </a:xfrm>
          <a:prstGeom prst="rect">
            <a:avLst/>
          </a:prstGeom>
          <a:noFill/>
          <a:ln w="28575" cmpd="sng">
            <a:noFill/>
          </a:ln>
        </p:spPr>
        <p:txBody>
          <a:bodyPr wrap="square" lIns="91430" tIns="45714" rIns="91430" bIns="45714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Turistas nacionales</a:t>
            </a:r>
          </a:p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7200" b="1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87</a:t>
            </a:r>
            <a:r>
              <a:rPr kumimoji="0" lang="es-MX" sz="7200" b="1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%</a:t>
            </a:r>
          </a:p>
        </p:txBody>
      </p:sp>
      <p:sp>
        <p:nvSpPr>
          <p:cNvPr id="8" name="CuadroTexto 14">
            <a:extLst>
              <a:ext uri="{FF2B5EF4-FFF2-40B4-BE49-F238E27FC236}">
                <a16:creationId xmlns:a16="http://schemas.microsoft.com/office/drawing/2014/main" id="{5B3B3A5A-5F8B-10B2-710B-0A914F9DC724}"/>
              </a:ext>
            </a:extLst>
          </p:cNvPr>
          <p:cNvSpPr txBox="1"/>
          <p:nvPr/>
        </p:nvSpPr>
        <p:spPr>
          <a:xfrm>
            <a:off x="2459295" y="1832121"/>
            <a:ext cx="4432405" cy="1977017"/>
          </a:xfrm>
          <a:prstGeom prst="rect">
            <a:avLst/>
          </a:prstGeom>
          <a:noFill/>
          <a:ln w="28575" cmpd="sng">
            <a:noFill/>
          </a:ln>
        </p:spPr>
        <p:txBody>
          <a:bodyPr wrap="square" lIns="91430" tIns="45714" rIns="91430" bIns="45714" rtlCol="0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Turistas extranjeros</a:t>
            </a:r>
          </a:p>
          <a:p>
            <a:pPr marL="0" marR="0" lvl="0" indent="0" algn="ctr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7200" b="1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13</a:t>
            </a:r>
            <a:r>
              <a:rPr kumimoji="0" lang="es-MX" sz="7200" b="1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 Th" panose="02000000000000000000" pitchFamily="2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04435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E046B-5E2C-9DED-46BE-0CB844D69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4D49AA4-7B76-C292-AF93-E6180E41A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2B8659-8A7F-19F9-C0FB-899185E6D1BD}"/>
              </a:ext>
            </a:extLst>
          </p:cNvPr>
          <p:cNvSpPr txBox="1"/>
          <p:nvPr/>
        </p:nvSpPr>
        <p:spPr bwMode="auto">
          <a:xfrm>
            <a:off x="0" y="3238331"/>
            <a:ext cx="12780258" cy="135729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visitantes hotel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892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F06FE-1E96-2BA3-09B7-B08BB5610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>
            <a:extLst>
              <a:ext uri="{FF2B5EF4-FFF2-40B4-BE49-F238E27FC236}">
                <a16:creationId xmlns:a16="http://schemas.microsoft.com/office/drawing/2014/main" id="{F5C591C9-461D-80A7-DA3C-2FC82D9F12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5851419"/>
              </p:ext>
            </p:extLst>
          </p:nvPr>
        </p:nvGraphicFramePr>
        <p:xfrm>
          <a:off x="-120600" y="367200"/>
          <a:ext cx="13042800" cy="703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BA463BB-227F-4192-BCFD-7CB4C473D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s-ES_tradnl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3" name="25 CuadroTexto">
            <a:extLst>
              <a:ext uri="{FF2B5EF4-FFF2-40B4-BE49-F238E27FC236}">
                <a16:creationId xmlns:a16="http://schemas.microsoft.com/office/drawing/2014/main" id="{50A1E5C5-1DFE-4642-E625-544CF66BC777}"/>
              </a:ext>
            </a:extLst>
          </p:cNvPr>
          <p:cNvSpPr txBox="1"/>
          <p:nvPr/>
        </p:nvSpPr>
        <p:spPr>
          <a:xfrm>
            <a:off x="0" y="183704"/>
            <a:ext cx="1280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513013" algn="l"/>
              </a:tabLst>
              <a:defRPr/>
            </a:pPr>
            <a:r>
              <a:rPr kumimoji="0" lang="es-MX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NACIONALIDAD DE LOS TURISTAS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9C496D8-BAF1-346F-F8B1-7E8B8F3F9C24}"/>
              </a:ext>
            </a:extLst>
          </p:cNvPr>
          <p:cNvSpPr txBox="1"/>
          <p:nvPr/>
        </p:nvSpPr>
        <p:spPr>
          <a:xfrm>
            <a:off x="9721833" y="4800866"/>
            <a:ext cx="2489167" cy="2677656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algn="l"/>
            <a:r>
              <a:rPr lang="es-AR" dirty="0"/>
              <a:t>* Datos de 2024 obtenidos del mes de Enero hasta Diciembre.</a:t>
            </a:r>
            <a:r>
              <a:rPr lang="es-ES_tradnl" dirty="0"/>
              <a:t> Fuente: Sistema Nacional de Información Estadística del Sector Turismo de México-DATATUR, con base en información generada a través del programa de monitoreo de la ocupación en servicios turísticos de hospedaje. 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D2C26AB0-9881-C8D2-3538-9A3914600E9A}"/>
              </a:ext>
            </a:extLst>
          </p:cNvPr>
          <p:cNvGrpSpPr/>
          <p:nvPr/>
        </p:nvGrpSpPr>
        <p:grpSpPr>
          <a:xfrm>
            <a:off x="9745953" y="1088410"/>
            <a:ext cx="2568518" cy="461665"/>
            <a:chOff x="10037138" y="1490810"/>
            <a:chExt cx="2568518" cy="461665"/>
          </a:xfrm>
        </p:grpSpPr>
        <p:sp>
          <p:nvSpPr>
            <p:cNvPr id="7" name="CuadroTexto 15">
              <a:extLst>
                <a:ext uri="{FF2B5EF4-FFF2-40B4-BE49-F238E27FC236}">
                  <a16:creationId xmlns:a16="http://schemas.microsoft.com/office/drawing/2014/main" id="{F4B7222B-EE25-0E2B-FC0B-A6FD761D7FB6}"/>
                </a:ext>
              </a:extLst>
            </p:cNvPr>
            <p:cNvSpPr txBox="1"/>
            <p:nvPr/>
          </p:nvSpPr>
          <p:spPr>
            <a:xfrm>
              <a:off x="10312433" y="1490810"/>
              <a:ext cx="22932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24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 Th" pitchFamily="2" charset="0"/>
                  <a:ea typeface="Roboto Th" pitchFamily="2" charset="0"/>
                  <a:cs typeface="Roboto Lt" panose="02000000000000000000" pitchFamily="2" charset="0"/>
                </a:rPr>
                <a:t>Extranjeros</a:t>
              </a:r>
              <a:endParaRPr kumimoji="0" lang="es-ES_tradnl" sz="2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itchFamily="2" charset="0"/>
                <a:ea typeface="Roboto Th" pitchFamily="2" charset="0"/>
                <a:cs typeface="Roboto Lt" panose="02000000000000000000" pitchFamily="2" charset="0"/>
              </a:endParaRPr>
            </a:p>
          </p:txBody>
        </p:sp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E6665F8A-2DFC-6D51-78D7-DEA803E1C4DC}"/>
                </a:ext>
              </a:extLst>
            </p:cNvPr>
            <p:cNvSpPr/>
            <p:nvPr/>
          </p:nvSpPr>
          <p:spPr>
            <a:xfrm>
              <a:off x="10037138" y="1600146"/>
              <a:ext cx="286457" cy="288000"/>
            </a:xfrm>
            <a:prstGeom prst="rect">
              <a:avLst/>
            </a:prstGeom>
            <a:solidFill>
              <a:srgbClr val="FFCC66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2400" b="0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 Th" pitchFamily="2" charset="0"/>
                <a:ea typeface="Roboto Th" pitchFamily="2" charset="0"/>
                <a:cs typeface="Roboto Lt" panose="02000000000000000000" pitchFamily="2" charset="0"/>
              </a:endParaRP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23125989-918B-C492-CAC6-A43713F42F3C}"/>
              </a:ext>
            </a:extLst>
          </p:cNvPr>
          <p:cNvGrpSpPr/>
          <p:nvPr/>
        </p:nvGrpSpPr>
        <p:grpSpPr>
          <a:xfrm>
            <a:off x="9745953" y="1686434"/>
            <a:ext cx="2770221" cy="461665"/>
            <a:chOff x="10031379" y="1920021"/>
            <a:chExt cx="2770221" cy="461665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25AB6539-9034-BAB8-13F1-39A4D67D510D}"/>
                </a:ext>
              </a:extLst>
            </p:cNvPr>
            <p:cNvSpPr txBox="1"/>
            <p:nvPr/>
          </p:nvSpPr>
          <p:spPr>
            <a:xfrm>
              <a:off x="10312433" y="1920021"/>
              <a:ext cx="24891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24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 Th" pitchFamily="2" charset="0"/>
                  <a:ea typeface="Roboto Th" pitchFamily="2" charset="0"/>
                  <a:cs typeface="Roboto Lt" panose="02000000000000000000" pitchFamily="2" charset="0"/>
                </a:rPr>
                <a:t>Nacionales</a:t>
              </a:r>
              <a:endParaRPr kumimoji="0" lang="es-ES_tradnl" sz="2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Th" pitchFamily="2" charset="0"/>
                <a:ea typeface="Roboto Th" pitchFamily="2" charset="0"/>
                <a:cs typeface="Roboto Lt" panose="02000000000000000000" pitchFamily="2" charset="0"/>
              </a:endParaRPr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DBED6CE5-E3E3-42DD-BB79-6F38098FE382}"/>
                </a:ext>
              </a:extLst>
            </p:cNvPr>
            <p:cNvSpPr/>
            <p:nvPr/>
          </p:nvSpPr>
          <p:spPr>
            <a:xfrm>
              <a:off x="10031379" y="2016513"/>
              <a:ext cx="286457" cy="288000"/>
            </a:xfrm>
            <a:prstGeom prst="rect">
              <a:avLst/>
            </a:prstGeom>
            <a:solidFill>
              <a:srgbClr val="C6D9F1"/>
            </a:solidFill>
            <a:ln w="571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2400" b="0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 Th" pitchFamily="2" charset="0"/>
                <a:ea typeface="Roboto Th" pitchFamily="2" charset="0"/>
                <a:cs typeface="Roboto L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0109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C01B8-EA54-2B1E-B72C-B58ECA6D6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9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048467"/>
              </p:ext>
            </p:extLst>
          </p:nvPr>
        </p:nvGraphicFramePr>
        <p:xfrm>
          <a:off x="1551845" y="959645"/>
          <a:ext cx="9697909" cy="5853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39C8E87-6315-2F9C-5B5E-A09DE0A3B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s-ES_tradnl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4" name="25 CuadroTexto">
            <a:extLst>
              <a:ext uri="{FF2B5EF4-FFF2-40B4-BE49-F238E27FC236}">
                <a16:creationId xmlns:a16="http://schemas.microsoft.com/office/drawing/2014/main" id="{38A90360-0884-7DEA-C2E3-0261F5510C22}"/>
              </a:ext>
            </a:extLst>
          </p:cNvPr>
          <p:cNvSpPr txBox="1"/>
          <p:nvPr/>
        </p:nvSpPr>
        <p:spPr>
          <a:xfrm>
            <a:off x="0" y="336104"/>
            <a:ext cx="1280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513013" algn="l"/>
              </a:tabLst>
              <a:defRPr/>
            </a:pPr>
            <a:r>
              <a:rPr kumimoji="0" lang="es-MX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NACIONALIDAD DE LOS TURISTAS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484CA9-F6C3-0012-F142-74F23269B0F5}"/>
              </a:ext>
            </a:extLst>
          </p:cNvPr>
          <p:cNvSpPr txBox="1"/>
          <p:nvPr/>
        </p:nvSpPr>
        <p:spPr>
          <a:xfrm>
            <a:off x="10440034" y="1042484"/>
            <a:ext cx="2526665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Extranjeros</a:t>
            </a:r>
          </a:p>
        </p:txBody>
      </p:sp>
      <p:sp>
        <p:nvSpPr>
          <p:cNvPr id="10" name="CuadroTexto 3">
            <a:extLst>
              <a:ext uri="{FF2B5EF4-FFF2-40B4-BE49-F238E27FC236}">
                <a16:creationId xmlns:a16="http://schemas.microsoft.com/office/drawing/2014/main" id="{79ECEF05-F0E4-81C8-FC3C-47BAE6FBAB47}"/>
              </a:ext>
            </a:extLst>
          </p:cNvPr>
          <p:cNvSpPr txBox="1"/>
          <p:nvPr/>
        </p:nvSpPr>
        <p:spPr>
          <a:xfrm>
            <a:off x="10440035" y="3863708"/>
            <a:ext cx="2392390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Nacionales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2B64D29-8CB8-3CBD-A101-F899A97FD726}"/>
              </a:ext>
            </a:extLst>
          </p:cNvPr>
          <p:cNvSpPr txBox="1"/>
          <p:nvPr/>
        </p:nvSpPr>
        <p:spPr>
          <a:xfrm>
            <a:off x="878542" y="6882089"/>
            <a:ext cx="10507618" cy="738664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Diciembre.</a:t>
            </a:r>
            <a:r>
              <a:rPr lang="es-ES_tradnl" dirty="0"/>
              <a:t> Fuente: Sistema Nacional de Información Estadística del Sector Turismo de México-DATATUR, con base en información generada a través del programa de monitoreo de la ocupación en servicios turísticos de hospedaje. </a:t>
            </a:r>
          </a:p>
        </p:txBody>
      </p:sp>
    </p:spTree>
    <p:extLst>
      <p:ext uri="{BB962C8B-B14F-4D97-AF65-F5344CB8AC3E}">
        <p14:creationId xmlns:p14="http://schemas.microsoft.com/office/powerpoint/2010/main" val="1975563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9F07C-BD83-C704-06B9-A31D23E44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DE45B9F-21CE-3A03-DB5C-AF6A9E925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2D7F84F-A5CF-83A9-0B05-C9AB4CD6504F}"/>
              </a:ext>
            </a:extLst>
          </p:cNvPr>
          <p:cNvSpPr txBox="1"/>
          <p:nvPr/>
        </p:nvSpPr>
        <p:spPr bwMode="auto">
          <a:xfrm>
            <a:off x="0" y="3238331"/>
            <a:ext cx="12780258" cy="135729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cuartos disponibles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8716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3F220-1E17-A09D-B6AC-286AE8C44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8E2DBB47-21F1-FF36-66C8-63430F3511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585497"/>
              </p:ext>
            </p:extLst>
          </p:nvPr>
        </p:nvGraphicFramePr>
        <p:xfrm>
          <a:off x="-41275" y="1027737"/>
          <a:ext cx="11801808" cy="571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CC4C307-DECF-CFD8-923C-AA72E370C976}"/>
              </a:ext>
            </a:extLst>
          </p:cNvPr>
          <p:cNvSpPr txBox="1"/>
          <p:nvPr/>
        </p:nvSpPr>
        <p:spPr>
          <a:xfrm>
            <a:off x="12129366" y="130436358"/>
            <a:ext cx="18466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CD1D98-3AF9-8FA7-4AE6-3B3C792C1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4D9AB9DF-BC56-7ABD-E582-02E369F72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15801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DISPONIBLES</a:t>
            </a:r>
          </a:p>
        </p:txBody>
      </p:sp>
      <p:sp>
        <p:nvSpPr>
          <p:cNvPr id="3" name="CuadroTexto 15">
            <a:extLst>
              <a:ext uri="{FF2B5EF4-FFF2-40B4-BE49-F238E27FC236}">
                <a16:creationId xmlns:a16="http://schemas.microsoft.com/office/drawing/2014/main" id="{80C8C0A3-69BA-D617-18E1-1E08D4167616}"/>
              </a:ext>
            </a:extLst>
          </p:cNvPr>
          <p:cNvSpPr txBox="1"/>
          <p:nvPr/>
        </p:nvSpPr>
        <p:spPr>
          <a:xfrm>
            <a:off x="11342558" y="5066793"/>
            <a:ext cx="138974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4 </a:t>
            </a:r>
            <a:r>
              <a:rPr kumimoji="0" lang="es-ES_tradnl" sz="2400" b="1" i="0" u="none" strike="noStrike" kern="1200" cap="all" spc="0" normalizeH="0" baseline="0" noProof="0" dirty="0" err="1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est</a:t>
            </a: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.</a:t>
            </a:r>
          </a:p>
          <a:p>
            <a:pPr defTabSz="587756">
              <a:defRPr/>
            </a:pPr>
            <a:r>
              <a:rPr lang="es-ES_tradnl" b="1" cap="all" dirty="0">
                <a:solidFill>
                  <a:prstClr val="white">
                    <a:lumMod val="75000"/>
                  </a:prstClr>
                </a:solidFill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32</a:t>
            </a:r>
            <a:r>
              <a:rPr kumimoji="0" lang="es-ES_tradnl" sz="18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%</a:t>
            </a:r>
            <a:endParaRPr kumimoji="0" lang="es-MX" sz="2400" b="1" i="0" u="none" strike="noStrike" kern="1200" cap="all" spc="0" normalizeH="0" baseline="0" noProof="0" dirty="0">
              <a:ln>
                <a:noFill/>
              </a:ln>
              <a:solidFill>
                <a:srgbClr val="9BBB59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AA12C76-7E91-7639-5C71-1BBA5844813C}"/>
              </a:ext>
            </a:extLst>
          </p:cNvPr>
          <p:cNvSpPr txBox="1"/>
          <p:nvPr/>
        </p:nvSpPr>
        <p:spPr>
          <a:xfrm>
            <a:off x="11185778" y="1959061"/>
            <a:ext cx="1666622" cy="6832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CUARTOS</a:t>
            </a:r>
          </a:p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TOTALES</a:t>
            </a:r>
            <a:endParaRPr kumimoji="0" lang="es-MX" sz="2400" b="1" i="0" u="none" strike="noStrike" kern="1200" cap="all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030E843-73E1-3CC7-0B07-A10B5EFF9BDE}"/>
              </a:ext>
            </a:extLst>
          </p:cNvPr>
          <p:cNvSpPr txBox="1"/>
          <p:nvPr/>
        </p:nvSpPr>
        <p:spPr>
          <a:xfrm>
            <a:off x="11342558" y="4323015"/>
            <a:ext cx="140824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5 </a:t>
            </a:r>
            <a:r>
              <a:rPr kumimoji="0" lang="es-ES_tradnl" sz="2400" b="1" i="0" u="none" strike="noStrike" kern="1200" cap="all" spc="0" normalizeH="0" baseline="0" noProof="0" dirty="0" err="1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est</a:t>
            </a: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.</a:t>
            </a:r>
          </a:p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b="1" cap="all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46%</a:t>
            </a:r>
            <a:endParaRPr kumimoji="0" lang="es-MX" sz="2400" b="1" i="0" u="none" strike="noStrike" kern="1200" cap="all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220BC67-31BA-37A5-2242-977AF356B05E}"/>
              </a:ext>
            </a:extLst>
          </p:cNvPr>
          <p:cNvSpPr txBox="1"/>
          <p:nvPr/>
        </p:nvSpPr>
        <p:spPr>
          <a:xfrm>
            <a:off x="491094" y="6498998"/>
            <a:ext cx="10851464" cy="954107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algn="l"/>
            <a:r>
              <a:rPr lang="es-AR" dirty="0"/>
              <a:t>* Datos de 2024 obtenidos del mes de Enero hasta Diciembre</a:t>
            </a:r>
            <a:r>
              <a:rPr lang="es-ES_tradnl" dirty="0"/>
              <a:t>. Fuente: Sistema Nacional de Información Estadística del Sector Turismo de México-DATATUR, con base en información generada a través del programa de monitoreo de la ocupación en servicios turísticos de hospedaje. Cuartos disponibles: Es el número de cuartos o habitaciones que se encuentran en servicio al año. No contabiliza las habitaciones que por reparación o alguna otra causa estén fuera de servicio. </a:t>
            </a:r>
          </a:p>
        </p:txBody>
      </p:sp>
    </p:spTree>
    <p:extLst>
      <p:ext uri="{BB962C8B-B14F-4D97-AF65-F5344CB8AC3E}">
        <p14:creationId xmlns:p14="http://schemas.microsoft.com/office/powerpoint/2010/main" val="2550924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1E983-7E10-4C11-88DF-2E6A8B935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9516EEE-BAF8-2123-C18D-B79412B448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197783"/>
              </p:ext>
            </p:extLst>
          </p:nvPr>
        </p:nvGraphicFramePr>
        <p:xfrm>
          <a:off x="108014" y="1027737"/>
          <a:ext cx="11801808" cy="571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E5753B7-0DD1-FD3E-22BE-346B54A17ED2}"/>
              </a:ext>
            </a:extLst>
          </p:cNvPr>
          <p:cNvSpPr txBox="1"/>
          <p:nvPr/>
        </p:nvSpPr>
        <p:spPr>
          <a:xfrm>
            <a:off x="12129366" y="130436358"/>
            <a:ext cx="18466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6C0AC2-BA52-B754-2586-027AF1ED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E671FB-B0A4-24CD-223E-95BFDC4B2806}"/>
              </a:ext>
            </a:extLst>
          </p:cNvPr>
          <p:cNvSpPr txBox="1"/>
          <p:nvPr/>
        </p:nvSpPr>
        <p:spPr>
          <a:xfrm>
            <a:off x="531814" y="6417654"/>
            <a:ext cx="11095506" cy="95410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algn="l"/>
            <a:r>
              <a:rPr lang="es-AR" dirty="0"/>
              <a:t>* Datos de 2024 obtenidos del mes de Enero hasta Diciembre.</a:t>
            </a:r>
            <a:r>
              <a:rPr lang="es-ES_tradnl" dirty="0"/>
              <a:t> Fuente: Sistema Nacional de Información Estadística del Sector Turismo de México-DATATUR, con base en información generada a través del programa de monitoreo de la ocupación en servicios turísticos de hospedaje. Cuartos disponibles: Es el número de cuartos o habitaciones que se encuentran en servicio al año. No contabiliza las habitaciones que por reparación o alguna otra causa estén fuera de servicio. 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47709C36-CBE5-43B1-5DE8-C0212885E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4766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DISPONIBLES</a:t>
            </a:r>
          </a:p>
        </p:txBody>
      </p:sp>
      <p:sp>
        <p:nvSpPr>
          <p:cNvPr id="4" name="CuadroTexto 15">
            <a:extLst>
              <a:ext uri="{FF2B5EF4-FFF2-40B4-BE49-F238E27FC236}">
                <a16:creationId xmlns:a16="http://schemas.microsoft.com/office/drawing/2014/main" id="{06C90100-0AB1-BD26-ADF6-47C1CFCF3F0C}"/>
              </a:ext>
            </a:extLst>
          </p:cNvPr>
          <p:cNvSpPr txBox="1"/>
          <p:nvPr/>
        </p:nvSpPr>
        <p:spPr>
          <a:xfrm>
            <a:off x="11342558" y="4824281"/>
            <a:ext cx="138974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4 </a:t>
            </a:r>
            <a:r>
              <a:rPr kumimoji="0" lang="es-ES_tradnl" sz="2400" b="1" i="0" u="none" strike="noStrike" kern="1200" cap="all" spc="0" normalizeH="0" baseline="0" noProof="0" dirty="0" err="1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est</a:t>
            </a: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.</a:t>
            </a:r>
            <a:endParaRPr kumimoji="0" lang="es-MX" sz="2400" b="1" i="0" u="none" strike="noStrike" kern="1200" cap="all" spc="0" normalizeH="0" baseline="0" noProof="0" dirty="0">
              <a:ln>
                <a:noFill/>
              </a:ln>
              <a:solidFill>
                <a:srgbClr val="9BBB59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06B4A8-B715-938E-EE6D-E1B851EB4012}"/>
              </a:ext>
            </a:extLst>
          </p:cNvPr>
          <p:cNvSpPr txBox="1"/>
          <p:nvPr/>
        </p:nvSpPr>
        <p:spPr>
          <a:xfrm>
            <a:off x="11185778" y="2238396"/>
            <a:ext cx="1666622" cy="6832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CUARTOS</a:t>
            </a:r>
          </a:p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TOTALES</a:t>
            </a:r>
            <a:endParaRPr kumimoji="0" lang="es-MX" sz="2400" b="1" i="0" u="none" strike="noStrike" kern="1200" cap="all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25E9A5A-0D3F-D602-1F5D-04E81B082010}"/>
              </a:ext>
            </a:extLst>
          </p:cNvPr>
          <p:cNvSpPr txBox="1"/>
          <p:nvPr/>
        </p:nvSpPr>
        <p:spPr>
          <a:xfrm>
            <a:off x="11342558" y="4089399"/>
            <a:ext cx="140824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5 </a:t>
            </a:r>
            <a:r>
              <a:rPr kumimoji="0" lang="es-ES_tradnl" sz="2400" b="1" i="0" u="none" strike="noStrike" kern="1200" cap="all" spc="0" normalizeH="0" baseline="0" noProof="0" dirty="0" err="1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est</a:t>
            </a: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.</a:t>
            </a:r>
            <a:endParaRPr kumimoji="0" lang="es-MX" sz="2400" b="1" i="0" u="none" strike="noStrike" kern="1200" cap="all" spc="0" normalizeH="0" baseline="0" noProof="0" dirty="0">
              <a:ln>
                <a:noFill/>
              </a:ln>
              <a:solidFill>
                <a:srgbClr val="1F497D">
                  <a:lumMod val="40000"/>
                  <a:lumOff val="60000"/>
                </a:srgbClr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33CDB11-4659-229A-6753-EE9EDF284777}"/>
              </a:ext>
            </a:extLst>
          </p:cNvPr>
          <p:cNvSpPr txBox="1"/>
          <p:nvPr/>
        </p:nvSpPr>
        <p:spPr>
          <a:xfrm>
            <a:off x="11342558" y="5410199"/>
            <a:ext cx="140824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3 </a:t>
            </a:r>
            <a:r>
              <a:rPr kumimoji="0" lang="es-ES_tradnl" sz="2400" b="1" i="0" u="none" strike="noStrike" kern="1200" cap="all" spc="0" normalizeH="0" baseline="0" noProof="0" dirty="0" err="1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est</a:t>
            </a: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Roboto Lt" panose="02000000000000000000" pitchFamily="2" charset="0"/>
              </a:rPr>
              <a:t>.</a:t>
            </a:r>
            <a:endParaRPr kumimoji="0" lang="es-MX" sz="2400" b="1" i="0" u="none" strike="noStrike" kern="1200" cap="all" spc="0" normalizeH="0" baseline="0" noProof="0" dirty="0">
              <a:ln>
                <a:noFill/>
              </a:ln>
              <a:solidFill>
                <a:srgbClr val="8064A2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0D8628FF-ABC3-C0D9-111C-8E513138F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549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diciembre</a:t>
            </a: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23291363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E3080-2D35-1D97-8AB1-8AC345548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19BC27A-585D-DC43-E112-0E2F630E0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19555670-A754-3403-542F-AB50E3812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DISPONIBLES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98F5CB5-9716-054E-B397-EC41939BE4E3}"/>
              </a:ext>
            </a:extLst>
          </p:cNvPr>
          <p:cNvSpPr/>
          <p:nvPr/>
        </p:nvSpPr>
        <p:spPr>
          <a:xfrm>
            <a:off x="928688" y="6827443"/>
            <a:ext cx="10152062" cy="30777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sp>
        <p:nvSpPr>
          <p:cNvPr id="7" name="CuadroTexto 7">
            <a:extLst>
              <a:ext uri="{FF2B5EF4-FFF2-40B4-BE49-F238E27FC236}">
                <a16:creationId xmlns:a16="http://schemas.microsoft.com/office/drawing/2014/main" id="{AEF1B744-6CB4-6087-2E14-E9B5870D356E}"/>
              </a:ext>
            </a:extLst>
          </p:cNvPr>
          <p:cNvSpPr txBox="1"/>
          <p:nvPr/>
        </p:nvSpPr>
        <p:spPr bwMode="auto">
          <a:xfrm>
            <a:off x="10688152" y="2614245"/>
            <a:ext cx="2348735" cy="34061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974EFCE0-21E8-FB32-0CAA-2D04A9F4D5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207165"/>
              </p:ext>
            </p:extLst>
          </p:nvPr>
        </p:nvGraphicFramePr>
        <p:xfrm>
          <a:off x="50411" y="1138917"/>
          <a:ext cx="10909301" cy="5494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1719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96C05-A840-1CA9-5028-0464FE2F9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0812E96-EF83-7978-A53F-D7043937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4C3B918-C6C5-166B-6B17-0DAA58E65187}"/>
              </a:ext>
            </a:extLst>
          </p:cNvPr>
          <p:cNvSpPr txBox="1"/>
          <p:nvPr/>
        </p:nvSpPr>
        <p:spPr bwMode="auto">
          <a:xfrm>
            <a:off x="10691418" y="1526791"/>
            <a:ext cx="2348735" cy="3416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 err="1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Pto</a:t>
            </a: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 Vallarta</a:t>
            </a:r>
          </a:p>
        </p:txBody>
      </p:sp>
      <p:sp>
        <p:nvSpPr>
          <p:cNvPr id="6" name="CuadroTexto 7">
            <a:extLst>
              <a:ext uri="{FF2B5EF4-FFF2-40B4-BE49-F238E27FC236}">
                <a16:creationId xmlns:a16="http://schemas.microsoft.com/office/drawing/2014/main" id="{7E459D8D-FB81-2CAC-ABC6-A3215933E78C}"/>
              </a:ext>
            </a:extLst>
          </p:cNvPr>
          <p:cNvSpPr txBox="1"/>
          <p:nvPr/>
        </p:nvSpPr>
        <p:spPr bwMode="auto">
          <a:xfrm>
            <a:off x="10688152" y="2636250"/>
            <a:ext cx="2348735" cy="34061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9" name="CuadroTexto 10">
            <a:extLst>
              <a:ext uri="{FF2B5EF4-FFF2-40B4-BE49-F238E27FC236}">
                <a16:creationId xmlns:a16="http://schemas.microsoft.com/office/drawing/2014/main" id="{59E30532-9FBC-E1A9-BE78-5C6D13E2986A}"/>
              </a:ext>
            </a:extLst>
          </p:cNvPr>
          <p:cNvSpPr txBox="1"/>
          <p:nvPr/>
        </p:nvSpPr>
        <p:spPr bwMode="auto">
          <a:xfrm>
            <a:off x="10691417" y="2279469"/>
            <a:ext cx="2345470" cy="33477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Nuevo Nayarit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9B164DB-9376-C2A9-D6C6-90BE5B6AA194}"/>
              </a:ext>
            </a:extLst>
          </p:cNvPr>
          <p:cNvSpPr txBox="1"/>
          <p:nvPr/>
        </p:nvSpPr>
        <p:spPr bwMode="auto">
          <a:xfrm>
            <a:off x="10688152" y="2813996"/>
            <a:ext cx="2345470" cy="4313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A1BF63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Cabo San Lucas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CC57115E-0426-663D-5674-DB3FB78F8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DISPONIBLES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6739163-6C64-E51C-B370-A2F3E8F50002}"/>
              </a:ext>
            </a:extLst>
          </p:cNvPr>
          <p:cNvSpPr txBox="1"/>
          <p:nvPr/>
        </p:nvSpPr>
        <p:spPr bwMode="auto">
          <a:xfrm>
            <a:off x="10737719" y="4851460"/>
            <a:ext cx="2348735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4BACC6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San José </a:t>
            </a:r>
          </a:p>
        </p:txBody>
      </p:sp>
      <p:sp>
        <p:nvSpPr>
          <p:cNvPr id="18" name="CuadroTexto 7">
            <a:extLst>
              <a:ext uri="{FF2B5EF4-FFF2-40B4-BE49-F238E27FC236}">
                <a16:creationId xmlns:a16="http://schemas.microsoft.com/office/drawing/2014/main" id="{71443D06-71B0-0B2A-EC92-1EDA74273FC9}"/>
              </a:ext>
            </a:extLst>
          </p:cNvPr>
          <p:cNvSpPr txBox="1"/>
          <p:nvPr/>
        </p:nvSpPr>
        <p:spPr bwMode="auto">
          <a:xfrm>
            <a:off x="10684887" y="4494102"/>
            <a:ext cx="2348735" cy="53944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Corredor </a:t>
            </a:r>
          </a:p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09A0F0F-8B76-A21F-D286-5941C162AADE}"/>
              </a:ext>
            </a:extLst>
          </p:cNvPr>
          <p:cNvSpPr/>
          <p:nvPr/>
        </p:nvSpPr>
        <p:spPr>
          <a:xfrm>
            <a:off x="928688" y="6827443"/>
            <a:ext cx="10152062" cy="30777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B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8554035"/>
              </p:ext>
            </p:extLst>
          </p:nvPr>
        </p:nvGraphicFramePr>
        <p:xfrm>
          <a:off x="140101" y="1386594"/>
          <a:ext cx="10729924" cy="499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61996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65561-16BA-5AF5-E3E2-8530DC3DA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D7E87C2-052D-A0B3-EEA6-CB4D1545A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5F5594B9-6F1C-B4EF-1E7B-5FD849ED6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DISPONIBLES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755C8E6-C184-BD2D-6435-83EF3228E8F5}"/>
              </a:ext>
            </a:extLst>
          </p:cNvPr>
          <p:cNvSpPr txBox="1"/>
          <p:nvPr/>
        </p:nvSpPr>
        <p:spPr bwMode="auto">
          <a:xfrm>
            <a:off x="10713236" y="3115721"/>
            <a:ext cx="2026816" cy="4313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6BF35BC-C5B5-8F8B-6F49-93889F1A9859}"/>
              </a:ext>
            </a:extLst>
          </p:cNvPr>
          <p:cNvSpPr txBox="1"/>
          <p:nvPr/>
        </p:nvSpPr>
        <p:spPr bwMode="auto">
          <a:xfrm>
            <a:off x="10713237" y="1705701"/>
            <a:ext cx="1770864" cy="43396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A3D1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Vallarta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31C6B40-66A5-982F-5420-316327FF2A0D}"/>
              </a:ext>
            </a:extLst>
          </p:cNvPr>
          <p:cNvSpPr/>
          <p:nvPr/>
        </p:nvSpPr>
        <p:spPr>
          <a:xfrm>
            <a:off x="662887" y="6616077"/>
            <a:ext cx="101520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*Los Cabos incluye San José del Cabo, Cabo San Lucas y Corredor.</a:t>
            </a:r>
          </a:p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sp>
        <p:nvSpPr>
          <p:cNvPr id="9" name="CuadroTexto 7">
            <a:extLst>
              <a:ext uri="{FF2B5EF4-FFF2-40B4-BE49-F238E27FC236}">
                <a16:creationId xmlns:a16="http://schemas.microsoft.com/office/drawing/2014/main" id="{345FF1F3-7AB5-ACAC-F337-B908515D1B3C}"/>
              </a:ext>
            </a:extLst>
          </p:cNvPr>
          <p:cNvSpPr txBox="1"/>
          <p:nvPr/>
        </p:nvSpPr>
        <p:spPr bwMode="auto">
          <a:xfrm>
            <a:off x="10713236" y="4515084"/>
            <a:ext cx="2348735" cy="34061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B00-00000D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489453"/>
              </p:ext>
            </p:extLst>
          </p:nvPr>
        </p:nvGraphicFramePr>
        <p:xfrm>
          <a:off x="232563" y="1317882"/>
          <a:ext cx="10582324" cy="5136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807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30E82-F139-1755-8D37-85E86BA79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A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4789047"/>
              </p:ext>
            </p:extLst>
          </p:nvPr>
        </p:nvGraphicFramePr>
        <p:xfrm>
          <a:off x="20907" y="1005132"/>
          <a:ext cx="11602800" cy="62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0901E81-E714-D730-DCBA-923AAF95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9BF4D76E-9BF2-78EA-3D63-06763E252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4724"/>
            <a:ext cx="12801600" cy="69576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vert="horz" wrap="square" lIns="119064" tIns="59531" rIns="119064" bIns="59531" anchor="ctr">
            <a:spAutoFit/>
          </a:bodyPr>
          <a:lstStyle>
            <a:defPPr>
              <a:defRPr lang="en-US"/>
            </a:defPPr>
            <a:lvl1pPr algn="ctr" defTabSz="560127">
              <a:lnSpc>
                <a:spcPct val="80000"/>
              </a:lnSpc>
              <a:defRPr sz="4800">
                <a:solidFill>
                  <a:schemeClr val="bg1"/>
                </a:solidFill>
                <a:latin typeface="Stajn Pro Medium"/>
                <a:ea typeface="ＭＳ Ｐゴシック" charset="0"/>
                <a:cs typeface="Stajn Pro Medium"/>
              </a:defRPr>
            </a:lvl1pPr>
            <a:lvl2pPr marL="742950" indent="-285750" eaLnBrk="0" hangingPunct="0">
              <a:defRPr sz="2400"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60127" rtl="0" eaLnBrk="1" fontAlgn="ctr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 Th" pitchFamily="2" charset="0"/>
              </a:rPr>
              <a:t>CUARTOS DISPONIBLES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4C74A0D-9B0B-2DAA-DD7C-637024C493BB}"/>
              </a:ext>
            </a:extLst>
          </p:cNvPr>
          <p:cNvSpPr txBox="1"/>
          <p:nvPr/>
        </p:nvSpPr>
        <p:spPr>
          <a:xfrm>
            <a:off x="11667722" y="1240376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D579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CB62F1E8-A0A4-94DE-B8CF-1B0CDAF41ADA}"/>
              </a:ext>
            </a:extLst>
          </p:cNvPr>
          <p:cNvSpPr txBox="1"/>
          <p:nvPr/>
        </p:nvSpPr>
        <p:spPr>
          <a:xfrm>
            <a:off x="11683538" y="1749898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</a:rPr>
              <a:t>2024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2EB615D-B202-CC59-067F-338E632E1C53}"/>
              </a:ext>
            </a:extLst>
          </p:cNvPr>
          <p:cNvSpPr/>
          <p:nvPr/>
        </p:nvSpPr>
        <p:spPr>
          <a:xfrm>
            <a:off x="11313402" y="1324927"/>
            <a:ext cx="356400" cy="356400"/>
          </a:xfrm>
          <a:prstGeom prst="rect">
            <a:avLst/>
          </a:prstGeom>
          <a:solidFill>
            <a:srgbClr val="FFD5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C0F57B3-9B42-17F5-D3EB-93108AC0B637}"/>
              </a:ext>
            </a:extLst>
          </p:cNvPr>
          <p:cNvSpPr/>
          <p:nvPr/>
        </p:nvSpPr>
        <p:spPr>
          <a:xfrm>
            <a:off x="11313402" y="1875820"/>
            <a:ext cx="356400" cy="3564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2B4A4CF-513D-6AF3-34EA-73E8022D6BCF}"/>
              </a:ext>
            </a:extLst>
          </p:cNvPr>
          <p:cNvSpPr/>
          <p:nvPr/>
        </p:nvSpPr>
        <p:spPr>
          <a:xfrm>
            <a:off x="727352" y="6813961"/>
            <a:ext cx="10443568" cy="5232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 </a:t>
            </a:r>
          </a:p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* Datos de 2024 obtenidos del mes de Enero hasta </a:t>
            </a:r>
            <a:r>
              <a:rPr lang="es-ES" sz="1400" i="1" dirty="0">
                <a:solidFill>
                  <a:prstClr val="white">
                    <a:lumMod val="50000"/>
                  </a:prstClr>
                </a:solidFill>
                <a:latin typeface="Playfair Display" pitchFamily="2" charset="77"/>
                <a:ea typeface="Roboto Lt" panose="02000000000000000000" pitchFamily="2" charset="0"/>
              </a:rPr>
              <a:t>Diciembre</a:t>
            </a: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.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EAA8BA27-E1D4-2A5B-C16C-E822275BB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95679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diciembre</a:t>
            </a: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11018680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258766C9-B5D0-4D5B-1A66-E1541C017281}"/>
              </a:ext>
            </a:extLst>
          </p:cNvPr>
          <p:cNvGraphicFramePr>
            <a:graphicFrameLocks/>
          </p:cNvGraphicFramePr>
          <p:nvPr/>
        </p:nvGraphicFramePr>
        <p:xfrm>
          <a:off x="564708" y="2034868"/>
          <a:ext cx="7414847" cy="4448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4C3FEC3C-A023-6D9C-4C53-3FEB7206BDAE}"/>
              </a:ext>
            </a:extLst>
          </p:cNvPr>
          <p:cNvSpPr txBox="1"/>
          <p:nvPr/>
        </p:nvSpPr>
        <p:spPr>
          <a:xfrm>
            <a:off x="564708" y="766573"/>
            <a:ext cx="117003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4000" dirty="0">
                <a:latin typeface="Lato Hairline" panose="020F0202020204030203" pitchFamily="34" charset="77"/>
              </a:rPr>
              <a:t>NÚMERO DE CUARTOS DE HOTEL EN MAZATLÁN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D6ADF07-BBB7-F4C4-7F28-2BD5EBABEB9E}"/>
              </a:ext>
            </a:extLst>
          </p:cNvPr>
          <p:cNvSpPr txBox="1"/>
          <p:nvPr/>
        </p:nvSpPr>
        <p:spPr>
          <a:xfrm>
            <a:off x="2652777" y="2902854"/>
            <a:ext cx="1619354" cy="983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_tradnl" sz="3600" dirty="0">
                <a:latin typeface="Roboto Thin" panose="02000000000000000000" pitchFamily="2" charset="0"/>
                <a:ea typeface="Roboto Thin" panose="02000000000000000000" pitchFamily="2" charset="0"/>
              </a:rPr>
              <a:t>2025</a:t>
            </a:r>
          </a:p>
          <a:p>
            <a:pPr>
              <a:lnSpc>
                <a:spcPct val="80000"/>
              </a:lnSpc>
            </a:pPr>
            <a:r>
              <a:rPr lang="es-ES_tradnl" sz="3600" b="1" dirty="0">
                <a:latin typeface="Roboto" panose="02000000000000000000" pitchFamily="2" charset="0"/>
                <a:ea typeface="Roboto" panose="02000000000000000000" pitchFamily="2" charset="0"/>
              </a:rPr>
              <a:t>10,093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F39B99-7794-B3C3-1A76-42F81F111D46}"/>
              </a:ext>
            </a:extLst>
          </p:cNvPr>
          <p:cNvSpPr txBox="1"/>
          <p:nvPr/>
        </p:nvSpPr>
        <p:spPr>
          <a:xfrm>
            <a:off x="4893686" y="3739760"/>
            <a:ext cx="1354858" cy="983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_tradnl" sz="3600" dirty="0">
                <a:latin typeface="Roboto Thin" panose="02000000000000000000" pitchFamily="2" charset="0"/>
                <a:ea typeface="Roboto Thin" panose="02000000000000000000" pitchFamily="2" charset="0"/>
              </a:rPr>
              <a:t>2026</a:t>
            </a:r>
          </a:p>
          <a:p>
            <a:pPr>
              <a:lnSpc>
                <a:spcPct val="80000"/>
              </a:lnSpc>
            </a:pPr>
            <a:r>
              <a:rPr lang="es-ES_tradnl" sz="3600" b="1" dirty="0">
                <a:latin typeface="Roboto" panose="02000000000000000000" pitchFamily="2" charset="0"/>
                <a:ea typeface="Roboto" panose="02000000000000000000" pitchFamily="2" charset="0"/>
              </a:rPr>
              <a:t>1,170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F1299292-DBE8-CBAE-02D8-ED2754455193}"/>
              </a:ext>
            </a:extLst>
          </p:cNvPr>
          <p:cNvGraphicFramePr>
            <a:graphicFrameLocks noGrp="1"/>
          </p:cNvGraphicFramePr>
          <p:nvPr/>
        </p:nvGraphicFramePr>
        <p:xfrm>
          <a:off x="7160474" y="2278738"/>
          <a:ext cx="4262998" cy="3905391"/>
        </p:xfrm>
        <a:graphic>
          <a:graphicData uri="http://schemas.openxmlformats.org/drawingml/2006/table">
            <a:tbl>
              <a:tblPr/>
              <a:tblGrid>
                <a:gridCol w="2750112">
                  <a:extLst>
                    <a:ext uri="{9D8B030D-6E8A-4147-A177-3AD203B41FA5}">
                      <a16:colId xmlns:a16="http://schemas.microsoft.com/office/drawing/2014/main" val="501783011"/>
                    </a:ext>
                  </a:extLst>
                </a:gridCol>
                <a:gridCol w="1512886">
                  <a:extLst>
                    <a:ext uri="{9D8B030D-6E8A-4147-A177-3AD203B41FA5}">
                      <a16:colId xmlns:a16="http://schemas.microsoft.com/office/drawing/2014/main" val="664617639"/>
                    </a:ext>
                  </a:extLst>
                </a:gridCol>
              </a:tblGrid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Hotel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Habitaciones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239715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Aloft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176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265382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Hyde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250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993694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Hampton by Hilton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116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139524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AVID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90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204100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IWA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51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604241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Aguamarina Talismán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176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773789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Esplendor by Wyndham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200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856864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Novotel Living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21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228678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Comfort Inn &amp; Suites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90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306303"/>
                  </a:ext>
                </a:extLst>
              </a:tr>
              <a:tr h="333535">
                <a:tc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Total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1,170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858781"/>
                  </a:ext>
                </a:extLst>
              </a:tr>
              <a:tr h="23650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Fuente: Investigación realizada por Ideas Frescas.</a:t>
                      </a:r>
                    </a:p>
                  </a:txBody>
                  <a:tcPr marL="72000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945140"/>
                  </a:ext>
                </a:extLst>
              </a:tr>
            </a:tbl>
          </a:graphicData>
        </a:graphic>
      </p:graphicFrame>
      <p:sp>
        <p:nvSpPr>
          <p:cNvPr id="7" name="Cerrar llave 6">
            <a:extLst>
              <a:ext uri="{FF2B5EF4-FFF2-40B4-BE49-F238E27FC236}">
                <a16:creationId xmlns:a16="http://schemas.microsoft.com/office/drawing/2014/main" id="{E3ADB9C7-0191-14F4-26E8-5FF69AD5F4EA}"/>
              </a:ext>
            </a:extLst>
          </p:cNvPr>
          <p:cNvSpPr/>
          <p:nvPr/>
        </p:nvSpPr>
        <p:spPr>
          <a:xfrm>
            <a:off x="6588323" y="3394527"/>
            <a:ext cx="387458" cy="1611823"/>
          </a:xfrm>
          <a:prstGeom prst="rightBrace">
            <a:avLst>
              <a:gd name="adj1" fmla="val 34439"/>
              <a:gd name="adj2" fmla="val 50000"/>
            </a:avLst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EE416DE5-7707-9B50-67E1-642633A05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22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D8C88-33C7-3C61-C1FD-7E23DA8A8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033B038-EC55-AAB0-C425-AD1A9CD3F111}"/>
              </a:ext>
            </a:extLst>
          </p:cNvPr>
          <p:cNvSpPr txBox="1"/>
          <p:nvPr/>
        </p:nvSpPr>
        <p:spPr>
          <a:xfrm>
            <a:off x="784921" y="7054527"/>
            <a:ext cx="11736000" cy="30777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" dirty="0"/>
              <a:t>Fuente: </a:t>
            </a:r>
            <a:r>
              <a:rPr lang="es-ES" dirty="0" err="1"/>
              <a:t>DataTur</a:t>
            </a:r>
            <a:r>
              <a:rPr lang="es-ES" dirty="0"/>
              <a:t>; Dirección de internet : http://www.datatur.sectur.gob.mx. Datos desde Enero hasta Diciembre de 2024.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11120768-3D02-6542-32E2-0D312E47A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44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1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9473197"/>
              </p:ext>
            </p:extLst>
          </p:nvPr>
        </p:nvGraphicFramePr>
        <p:xfrm>
          <a:off x="-60325" y="1073396"/>
          <a:ext cx="12747600" cy="5625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5">
            <a:extLst>
              <a:ext uri="{FF2B5EF4-FFF2-40B4-BE49-F238E27FC236}">
                <a16:creationId xmlns:a16="http://schemas.microsoft.com/office/drawing/2014/main" id="{00000000-0008-0000-01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551708"/>
              </p:ext>
            </p:extLst>
          </p:nvPr>
        </p:nvGraphicFramePr>
        <p:xfrm>
          <a:off x="1157565" y="4102827"/>
          <a:ext cx="11704360" cy="1852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73868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FE948-9545-47C6-7B05-41AF8F4DD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5E56C56-F48B-555B-7C1B-96CF550B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84FC0D2-F431-DA74-5C99-97793AA3FCF1}"/>
              </a:ext>
            </a:extLst>
          </p:cNvPr>
          <p:cNvSpPr txBox="1"/>
          <p:nvPr/>
        </p:nvSpPr>
        <p:spPr bwMode="auto">
          <a:xfrm>
            <a:off x="0" y="2622778"/>
            <a:ext cx="12780258" cy="258840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cuartos </a:t>
            </a:r>
          </a:p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ocupados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3844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F82E5-1B9A-278C-1097-83009C626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3">
            <a:extLst>
              <a:ext uri="{FF2B5EF4-FFF2-40B4-BE49-F238E27FC236}">
                <a16:creationId xmlns:a16="http://schemas.microsoft.com/office/drawing/2014/main" id="{48203A84-CFD0-9BB2-930F-5120561B80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5791702"/>
              </p:ext>
            </p:extLst>
          </p:nvPr>
        </p:nvGraphicFramePr>
        <p:xfrm>
          <a:off x="660051" y="1121415"/>
          <a:ext cx="11342231" cy="5529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14">
            <a:extLst>
              <a:ext uri="{FF2B5EF4-FFF2-40B4-BE49-F238E27FC236}">
                <a16:creationId xmlns:a16="http://schemas.microsoft.com/office/drawing/2014/main" id="{71ECB6CE-A9AD-AD63-A43A-9D4C3FE48E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302612"/>
              </p:ext>
            </p:extLst>
          </p:nvPr>
        </p:nvGraphicFramePr>
        <p:xfrm>
          <a:off x="500741" y="4111837"/>
          <a:ext cx="11044234" cy="1879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F84E82B-A76E-6B8E-C1B3-FADD58E46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7767EAE-6BF8-78BC-B80B-8BA853211720}"/>
              </a:ext>
            </a:extLst>
          </p:cNvPr>
          <p:cNvSpPr txBox="1"/>
          <p:nvPr/>
        </p:nvSpPr>
        <p:spPr>
          <a:xfrm>
            <a:off x="600841" y="6670536"/>
            <a:ext cx="10476000" cy="523208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Diciembre.</a:t>
            </a:r>
          </a:p>
          <a:p>
            <a:r>
              <a:rPr lang="es-ES_tradnl" dirty="0"/>
              <a:t>Fuente: DataTur; Dirección de internet: http://www.datatur.sectur.gob.mx:81/Reportes/Reportes.aspx. </a:t>
            </a:r>
          </a:p>
        </p:txBody>
      </p:sp>
      <p:sp>
        <p:nvSpPr>
          <p:cNvPr id="13" name="CuadroTexto 3">
            <a:extLst>
              <a:ext uri="{FF2B5EF4-FFF2-40B4-BE49-F238E27FC236}">
                <a16:creationId xmlns:a16="http://schemas.microsoft.com/office/drawing/2014/main" id="{4EBCD9DD-A6C8-DA62-7407-4994448F64A5}"/>
              </a:ext>
            </a:extLst>
          </p:cNvPr>
          <p:cNvSpPr txBox="1"/>
          <p:nvPr/>
        </p:nvSpPr>
        <p:spPr>
          <a:xfrm>
            <a:off x="11007089" y="4766451"/>
            <a:ext cx="1224136" cy="595057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18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Bold" pitchFamily="2" charset="0"/>
                <a:cs typeface="Roboto Lt" panose="02000000000000000000" pitchFamily="2" charset="0"/>
              </a:rPr>
              <a:t>Variación anual</a:t>
            </a:r>
            <a:endParaRPr kumimoji="0" lang="fi-FI" sz="18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82C7C563-22D9-B7DB-969C-2F57F97A8F34}"/>
              </a:ext>
            </a:extLst>
          </p:cNvPr>
          <p:cNvSpPr txBox="1">
            <a:spLocks/>
          </p:cNvSpPr>
          <p:nvPr/>
        </p:nvSpPr>
        <p:spPr>
          <a:xfrm>
            <a:off x="0" y="422559"/>
            <a:ext cx="12801600" cy="6621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0000" marR="0" lvl="0" indent="0" algn="ctr" defTabSz="9601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+mj-ea"/>
                <a:cs typeface="+mj-cs"/>
              </a:rPr>
              <a:t>CUARTOS OCUPADOS</a:t>
            </a:r>
          </a:p>
        </p:txBody>
      </p:sp>
    </p:spTree>
    <p:extLst>
      <p:ext uri="{BB962C8B-B14F-4D97-AF65-F5344CB8AC3E}">
        <p14:creationId xmlns:p14="http://schemas.microsoft.com/office/powerpoint/2010/main" val="3619385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727F1-B4A7-14E9-298C-FE663D753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7464431-9611-752D-2FAD-214E6DD98B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1205888"/>
              </p:ext>
            </p:extLst>
          </p:nvPr>
        </p:nvGraphicFramePr>
        <p:xfrm>
          <a:off x="14791" y="828202"/>
          <a:ext cx="11846035" cy="59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4">
            <a:extLst>
              <a:ext uri="{FF2B5EF4-FFF2-40B4-BE49-F238E27FC236}">
                <a16:creationId xmlns:a16="http://schemas.microsoft.com/office/drawing/2014/main" id="{B2801684-62DA-4D43-1E9B-953562520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7808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OCUPADOS x MES 2023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54BF67-6ECD-1841-54B0-22E061DD6BEA}"/>
              </a:ext>
            </a:extLst>
          </p:cNvPr>
          <p:cNvSpPr txBox="1"/>
          <p:nvPr/>
        </p:nvSpPr>
        <p:spPr>
          <a:xfrm>
            <a:off x="719249" y="6927376"/>
            <a:ext cx="11015103" cy="30777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</a:t>
            </a:r>
          </a:p>
        </p:txBody>
      </p:sp>
      <p:graphicFrame>
        <p:nvGraphicFramePr>
          <p:cNvPr id="10" name="Chart 5">
            <a:extLst>
              <a:ext uri="{FF2B5EF4-FFF2-40B4-BE49-F238E27FC236}">
                <a16:creationId xmlns:a16="http://schemas.microsoft.com/office/drawing/2014/main" id="{90AC65BD-5D3C-6100-A9B0-A7864380BBC6}"/>
              </a:ext>
            </a:extLst>
          </p:cNvPr>
          <p:cNvGraphicFramePr>
            <a:graphicFrameLocks/>
          </p:cNvGraphicFramePr>
          <p:nvPr/>
        </p:nvGraphicFramePr>
        <p:xfrm>
          <a:off x="313934" y="2563963"/>
          <a:ext cx="12099534" cy="3271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uadroTexto 3">
            <a:extLst>
              <a:ext uri="{FF2B5EF4-FFF2-40B4-BE49-F238E27FC236}">
                <a16:creationId xmlns:a16="http://schemas.microsoft.com/office/drawing/2014/main" id="{7B61FEC2-3359-B6C3-44AC-CBE172ED15F4}"/>
              </a:ext>
            </a:extLst>
          </p:cNvPr>
          <p:cNvSpPr txBox="1"/>
          <p:nvPr/>
        </p:nvSpPr>
        <p:spPr>
          <a:xfrm>
            <a:off x="10481980" y="4199881"/>
            <a:ext cx="250474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Distribución mensual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2DBD0E60-DA2E-2CF1-DFD6-8EF65C7F7DC4}"/>
              </a:ext>
            </a:extLst>
          </p:cNvPr>
          <p:cNvSpPr txBox="1">
            <a:spLocks/>
          </p:cNvSpPr>
          <p:nvPr/>
        </p:nvSpPr>
        <p:spPr>
          <a:xfrm>
            <a:off x="5887146" y="7340252"/>
            <a:ext cx="1027309" cy="247931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defPPr>
              <a:defRPr lang="en-US"/>
            </a:defPPr>
            <a:lvl1pPr marL="0" algn="ctr" defTabSz="457200" rtl="0" eaLnBrk="1" latinLnBrk="0" hangingPunct="1">
              <a:defRPr sz="2000" b="0" i="0" kern="120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56012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5629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97CE7-4B75-0069-96F9-413C54E6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19CD847D-DF2D-F48A-B421-2BB6B6E7B1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269931"/>
              </p:ext>
            </p:extLst>
          </p:nvPr>
        </p:nvGraphicFramePr>
        <p:xfrm>
          <a:off x="14329" y="1360983"/>
          <a:ext cx="12362400" cy="51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C95430F5-880F-5320-80CC-1434E52016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445289"/>
              </p:ext>
            </p:extLst>
          </p:nvPr>
        </p:nvGraphicFramePr>
        <p:xfrm>
          <a:off x="721556" y="4776306"/>
          <a:ext cx="11068473" cy="1048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Box 4">
            <a:extLst>
              <a:ext uri="{FF2B5EF4-FFF2-40B4-BE49-F238E27FC236}">
                <a16:creationId xmlns:a16="http://schemas.microsoft.com/office/drawing/2014/main" id="{7157B525-2036-5B8F-75DE-94056C35E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7808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OCUPADOS x MES 2024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11B51FC-C91D-B4EC-0FC4-7C2211237687}"/>
              </a:ext>
            </a:extLst>
          </p:cNvPr>
          <p:cNvSpPr txBox="1"/>
          <p:nvPr/>
        </p:nvSpPr>
        <p:spPr>
          <a:xfrm>
            <a:off x="719249" y="6927376"/>
            <a:ext cx="11015103" cy="30777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0DE6FCDD-90B1-8E6B-ADE8-014855ABBAE8}"/>
              </a:ext>
            </a:extLst>
          </p:cNvPr>
          <p:cNvSpPr txBox="1">
            <a:spLocks/>
          </p:cNvSpPr>
          <p:nvPr/>
        </p:nvSpPr>
        <p:spPr>
          <a:xfrm>
            <a:off x="5887146" y="7340252"/>
            <a:ext cx="1027309" cy="247931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defPPr>
              <a:defRPr lang="en-US"/>
            </a:defPPr>
            <a:lvl1pPr marL="0" algn="ctr" defTabSz="457200" rtl="0" eaLnBrk="1" latinLnBrk="0" hangingPunct="1">
              <a:defRPr sz="2000" b="0" i="0" kern="120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56012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1" name="CuadroTexto 3">
            <a:extLst>
              <a:ext uri="{FF2B5EF4-FFF2-40B4-BE49-F238E27FC236}">
                <a16:creationId xmlns:a16="http://schemas.microsoft.com/office/drawing/2014/main" id="{CDA82C31-5697-AE98-07B7-D31C2266BA4F}"/>
              </a:ext>
            </a:extLst>
          </p:cNvPr>
          <p:cNvSpPr txBox="1"/>
          <p:nvPr/>
        </p:nvSpPr>
        <p:spPr>
          <a:xfrm>
            <a:off x="11244884" y="5430170"/>
            <a:ext cx="250474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600" b="1" i="0" u="none" strike="noStrike" kern="1200" cap="all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</a:rPr>
              <a:t>Distribución mensual</a:t>
            </a:r>
          </a:p>
        </p:txBody>
      </p:sp>
    </p:spTree>
    <p:extLst>
      <p:ext uri="{BB962C8B-B14F-4D97-AF65-F5344CB8AC3E}">
        <p14:creationId xmlns:p14="http://schemas.microsoft.com/office/powerpoint/2010/main" val="28722388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FABE9-9AD7-3656-67D6-F2C7FEA4E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81D9277-B22B-9941-2C3F-F1F60E8F21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4549252"/>
              </p:ext>
            </p:extLst>
          </p:nvPr>
        </p:nvGraphicFramePr>
        <p:xfrm>
          <a:off x="219600" y="1060501"/>
          <a:ext cx="12362400" cy="565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4">
            <a:extLst>
              <a:ext uri="{FF2B5EF4-FFF2-40B4-BE49-F238E27FC236}">
                <a16:creationId xmlns:a16="http://schemas.microsoft.com/office/drawing/2014/main" id="{778ADEB1-D348-3A08-92E4-109FFAEC7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7808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OCUPADOS x MES </a:t>
            </a:r>
            <a:r>
              <a:rPr lang="es-ES_tradnl" sz="44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23-24</a:t>
            </a:r>
            <a:endParaRPr kumimoji="0" lang="es-ES_tradnl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Hairline" panose="020F0202020204030203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5563058-5E42-557B-4131-D3E62244318D}"/>
              </a:ext>
            </a:extLst>
          </p:cNvPr>
          <p:cNvSpPr txBox="1"/>
          <p:nvPr/>
        </p:nvSpPr>
        <p:spPr>
          <a:xfrm>
            <a:off x="719249" y="6927376"/>
            <a:ext cx="11015103" cy="30777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DCC993B8-3279-2ED6-17E9-EF0F0E81D5DD}"/>
              </a:ext>
            </a:extLst>
          </p:cNvPr>
          <p:cNvSpPr txBox="1">
            <a:spLocks/>
          </p:cNvSpPr>
          <p:nvPr/>
        </p:nvSpPr>
        <p:spPr>
          <a:xfrm>
            <a:off x="5887146" y="7340252"/>
            <a:ext cx="1027309" cy="247931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defPPr>
              <a:defRPr lang="en-US"/>
            </a:defPPr>
            <a:lvl1pPr marL="0" algn="ctr" defTabSz="457200" rtl="0" eaLnBrk="1" latinLnBrk="0" hangingPunct="1">
              <a:defRPr sz="2000" b="0" i="0" kern="120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56012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A0D654-9FED-A159-1010-06D38348F939}"/>
              </a:ext>
            </a:extLst>
          </p:cNvPr>
          <p:cNvSpPr txBox="1"/>
          <p:nvPr/>
        </p:nvSpPr>
        <p:spPr>
          <a:xfrm>
            <a:off x="11355864" y="3239869"/>
            <a:ext cx="1326371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 Black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6" name="CuadroTexto 3">
            <a:extLst>
              <a:ext uri="{FF2B5EF4-FFF2-40B4-BE49-F238E27FC236}">
                <a16:creationId xmlns:a16="http://schemas.microsoft.com/office/drawing/2014/main" id="{AD6B0AC2-628A-B54D-2E24-C0B16F621946}"/>
              </a:ext>
            </a:extLst>
          </p:cNvPr>
          <p:cNvSpPr txBox="1"/>
          <p:nvPr/>
        </p:nvSpPr>
        <p:spPr>
          <a:xfrm>
            <a:off x="11355864" y="4969175"/>
            <a:ext cx="1326371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 Black" panose="020F0502020204030203" pitchFamily="34" charset="77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8392291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33FF0-EC21-9BA5-2175-51F549EBB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BD32FFA-90C7-B6BF-B2E3-58BD896D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6B129B61-6798-47AF-1662-D72DEA8CA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OCUPADOS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AB3C448-4F2B-446E-B988-A780F26ABAF6}"/>
              </a:ext>
            </a:extLst>
          </p:cNvPr>
          <p:cNvSpPr/>
          <p:nvPr/>
        </p:nvSpPr>
        <p:spPr>
          <a:xfrm>
            <a:off x="928688" y="6827443"/>
            <a:ext cx="10152062" cy="30777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sp>
        <p:nvSpPr>
          <p:cNvPr id="7" name="CuadroTexto 7">
            <a:extLst>
              <a:ext uri="{FF2B5EF4-FFF2-40B4-BE49-F238E27FC236}">
                <a16:creationId xmlns:a16="http://schemas.microsoft.com/office/drawing/2014/main" id="{2FAFA64C-1923-A89D-3492-D08BF5C3FBA0}"/>
              </a:ext>
            </a:extLst>
          </p:cNvPr>
          <p:cNvSpPr txBox="1"/>
          <p:nvPr/>
        </p:nvSpPr>
        <p:spPr bwMode="auto">
          <a:xfrm>
            <a:off x="11031667" y="3262722"/>
            <a:ext cx="1769933" cy="34061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CA1DA0A-51B6-F53B-809D-C9F39F1751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869936"/>
              </p:ext>
            </p:extLst>
          </p:nvPr>
        </p:nvGraphicFramePr>
        <p:xfrm>
          <a:off x="292607" y="1083153"/>
          <a:ext cx="10872787" cy="5606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80445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C0235-ABD6-FCC8-2193-45CC5E3BE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>
            <a:extLst>
              <a:ext uri="{FF2B5EF4-FFF2-40B4-BE49-F238E27FC236}">
                <a16:creationId xmlns:a16="http://schemas.microsoft.com/office/drawing/2014/main" id="{D2D45D5E-FF88-1C17-B1D2-513E5ECE0B87}"/>
              </a:ext>
            </a:extLst>
          </p:cNvPr>
          <p:cNvSpPr txBox="1"/>
          <p:nvPr/>
        </p:nvSpPr>
        <p:spPr bwMode="auto">
          <a:xfrm>
            <a:off x="10714008" y="3353661"/>
            <a:ext cx="2343682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1CC3458-38A9-4B91-54A0-80AFA8A1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4" name="CuadroTexto 7">
            <a:extLst>
              <a:ext uri="{FF2B5EF4-FFF2-40B4-BE49-F238E27FC236}">
                <a16:creationId xmlns:a16="http://schemas.microsoft.com/office/drawing/2014/main" id="{CFE2551C-6151-50BA-635B-0B05CE43D56F}"/>
              </a:ext>
            </a:extLst>
          </p:cNvPr>
          <p:cNvSpPr txBox="1"/>
          <p:nvPr/>
        </p:nvSpPr>
        <p:spPr bwMode="auto">
          <a:xfrm>
            <a:off x="10714268" y="2011283"/>
            <a:ext cx="2026816" cy="32009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 err="1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Pto</a:t>
            </a: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 Vallarta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F762CE5-5C8E-EB45-CEFB-DCC58F72F73C}"/>
              </a:ext>
            </a:extLst>
          </p:cNvPr>
          <p:cNvSpPr txBox="1"/>
          <p:nvPr/>
        </p:nvSpPr>
        <p:spPr bwMode="auto">
          <a:xfrm>
            <a:off x="10708955" y="2564186"/>
            <a:ext cx="2348735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Nuevo Nayarit</a:t>
            </a:r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id="{DF5C5670-5140-3B24-419D-C68625FE9CC3}"/>
              </a:ext>
            </a:extLst>
          </p:cNvPr>
          <p:cNvSpPr txBox="1"/>
          <p:nvPr/>
        </p:nvSpPr>
        <p:spPr bwMode="auto">
          <a:xfrm>
            <a:off x="10720655" y="3106478"/>
            <a:ext cx="2343682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A1BF63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Cabo San Lucas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0DA079C1-A227-8E63-72B6-E28393C35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OCUPADOS</a:t>
            </a:r>
          </a:p>
        </p:txBody>
      </p:sp>
      <p:sp>
        <p:nvSpPr>
          <p:cNvPr id="16" name="CuadroTexto 7">
            <a:extLst>
              <a:ext uri="{FF2B5EF4-FFF2-40B4-BE49-F238E27FC236}">
                <a16:creationId xmlns:a16="http://schemas.microsoft.com/office/drawing/2014/main" id="{5B7B5397-0A79-3317-EAF3-1808FB3D005E}"/>
              </a:ext>
            </a:extLst>
          </p:cNvPr>
          <p:cNvSpPr txBox="1"/>
          <p:nvPr/>
        </p:nvSpPr>
        <p:spPr bwMode="auto">
          <a:xfrm>
            <a:off x="10708954" y="4938233"/>
            <a:ext cx="2348735" cy="5146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Corredor </a:t>
            </a:r>
          </a:p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17" name="CuadroTexto 7">
            <a:extLst>
              <a:ext uri="{FF2B5EF4-FFF2-40B4-BE49-F238E27FC236}">
                <a16:creationId xmlns:a16="http://schemas.microsoft.com/office/drawing/2014/main" id="{8D265C51-270E-D83C-F7FB-7638B77ADBFD}"/>
              </a:ext>
            </a:extLst>
          </p:cNvPr>
          <p:cNvSpPr txBox="1"/>
          <p:nvPr/>
        </p:nvSpPr>
        <p:spPr bwMode="auto">
          <a:xfrm>
            <a:off x="10708954" y="5245619"/>
            <a:ext cx="2222410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4BACC6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San José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BEC0533-4BD1-E172-B579-4B47AA0C2E37}"/>
              </a:ext>
            </a:extLst>
          </p:cNvPr>
          <p:cNvSpPr/>
          <p:nvPr/>
        </p:nvSpPr>
        <p:spPr>
          <a:xfrm>
            <a:off x="928688" y="6827443"/>
            <a:ext cx="10152062" cy="30777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F00-00000E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934652"/>
              </p:ext>
            </p:extLst>
          </p:nvPr>
        </p:nvGraphicFramePr>
        <p:xfrm>
          <a:off x="50009" y="1083153"/>
          <a:ext cx="10872787" cy="5606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84547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D2A3D-0C10-7B94-B490-88A3F6F1B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>
            <a:extLst>
              <a:ext uri="{FF2B5EF4-FFF2-40B4-BE49-F238E27FC236}">
                <a16:creationId xmlns:a16="http://schemas.microsoft.com/office/drawing/2014/main" id="{8189B4A9-48FB-5359-F9D7-6DF1C2DD12D9}"/>
              </a:ext>
            </a:extLst>
          </p:cNvPr>
          <p:cNvSpPr txBox="1"/>
          <p:nvPr/>
        </p:nvSpPr>
        <p:spPr bwMode="auto">
          <a:xfrm>
            <a:off x="10759237" y="3359041"/>
            <a:ext cx="1924877" cy="43396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0CD6286-4D4C-0956-3711-F0543D893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F742CA04-0A47-0F7C-95C0-70AB1AA27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CUARTOS OCUPADOS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B3B84E0-A3F1-DA0D-2E5B-702E31CC3965}"/>
              </a:ext>
            </a:extLst>
          </p:cNvPr>
          <p:cNvSpPr txBox="1"/>
          <p:nvPr/>
        </p:nvSpPr>
        <p:spPr bwMode="auto">
          <a:xfrm>
            <a:off x="10759237" y="4230338"/>
            <a:ext cx="2026816" cy="4313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9" name="CuadroTexto 7">
            <a:extLst>
              <a:ext uri="{FF2B5EF4-FFF2-40B4-BE49-F238E27FC236}">
                <a16:creationId xmlns:a16="http://schemas.microsoft.com/office/drawing/2014/main" id="{4C923B73-CB83-BBFD-EED6-C34CF535F786}"/>
              </a:ext>
            </a:extLst>
          </p:cNvPr>
          <p:cNvSpPr txBox="1"/>
          <p:nvPr/>
        </p:nvSpPr>
        <p:spPr bwMode="auto">
          <a:xfrm>
            <a:off x="10759237" y="1845650"/>
            <a:ext cx="1924877" cy="43396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A3D1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Vallarta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B9C77BB-6FBB-098F-0B33-E0131DCD186A}"/>
              </a:ext>
            </a:extLst>
          </p:cNvPr>
          <p:cNvSpPr/>
          <p:nvPr/>
        </p:nvSpPr>
        <p:spPr>
          <a:xfrm>
            <a:off x="928688" y="6719722"/>
            <a:ext cx="9830549" cy="52322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*Los Cabos incluye San José del Cabo, Cabo San Lucas y Corredor.</a:t>
            </a:r>
          </a:p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F00-00001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1284458"/>
              </p:ext>
            </p:extLst>
          </p:nvPr>
        </p:nvGraphicFramePr>
        <p:xfrm>
          <a:off x="114244" y="1104937"/>
          <a:ext cx="10856282" cy="556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9984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4EE3A-9205-E1CB-B469-F95A4BF78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873257E-5889-98B6-9149-DC99096C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D2A90C2-CAEC-979B-30D5-A93881DB569F}"/>
              </a:ext>
            </a:extLst>
          </p:cNvPr>
          <p:cNvSpPr txBox="1"/>
          <p:nvPr/>
        </p:nvSpPr>
        <p:spPr bwMode="auto">
          <a:xfrm>
            <a:off x="0" y="3238331"/>
            <a:ext cx="12780258" cy="135729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ocupación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4215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A216B-1C9D-1220-7807-9D479D89B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3">
            <a:extLst>
              <a:ext uri="{FF2B5EF4-FFF2-40B4-BE49-F238E27FC236}">
                <a16:creationId xmlns:a16="http://schemas.microsoft.com/office/drawing/2014/main" id="{C5A14B48-268C-7381-6811-875E778D9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026757"/>
              </p:ext>
            </p:extLst>
          </p:nvPr>
        </p:nvGraphicFramePr>
        <p:xfrm>
          <a:off x="-55936" y="1150909"/>
          <a:ext cx="12164431" cy="5470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939879D8-BB9D-5AD0-E1D9-95E93C6741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2535166"/>
              </p:ext>
            </p:extLst>
          </p:nvPr>
        </p:nvGraphicFramePr>
        <p:xfrm>
          <a:off x="406352" y="3057837"/>
          <a:ext cx="11704741" cy="3124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36D53C9-743B-1A16-93B5-640BB6B73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447A9B-3ADC-8BE6-358B-CBE73F5A68EA}"/>
              </a:ext>
            </a:extLst>
          </p:cNvPr>
          <p:cNvSpPr txBox="1"/>
          <p:nvPr/>
        </p:nvSpPr>
        <p:spPr>
          <a:xfrm>
            <a:off x="561085" y="6644032"/>
            <a:ext cx="11561509" cy="523220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Noviembre.</a:t>
            </a:r>
          </a:p>
          <a:p>
            <a:r>
              <a:rPr lang="es-ES_tradnl" dirty="0"/>
              <a:t>Fuente: DataTur; Dirección de internet: http://www.datatur.sectur.gob.mx:81/Reportes/Reportes.aspx. </a:t>
            </a:r>
          </a:p>
        </p:txBody>
      </p:sp>
      <p:sp>
        <p:nvSpPr>
          <p:cNvPr id="13" name="CuadroTexto 3">
            <a:extLst>
              <a:ext uri="{FF2B5EF4-FFF2-40B4-BE49-F238E27FC236}">
                <a16:creationId xmlns:a16="http://schemas.microsoft.com/office/drawing/2014/main" id="{BA974626-02E0-FEFF-3480-C697B03102D6}"/>
              </a:ext>
            </a:extLst>
          </p:cNvPr>
          <p:cNvSpPr txBox="1"/>
          <p:nvPr/>
        </p:nvSpPr>
        <p:spPr>
          <a:xfrm>
            <a:off x="11676914" y="5056399"/>
            <a:ext cx="1224136" cy="595057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18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Bold" pitchFamily="2" charset="0"/>
                <a:cs typeface="Roboto Lt" panose="02000000000000000000" pitchFamily="2" charset="0"/>
              </a:rPr>
              <a:t>Variación anual</a:t>
            </a:r>
            <a:endParaRPr kumimoji="0" lang="fi-FI" sz="18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FFD7C064-60F1-1372-9C39-20C07882BEBB}"/>
              </a:ext>
            </a:extLst>
          </p:cNvPr>
          <p:cNvSpPr txBox="1"/>
          <p:nvPr/>
        </p:nvSpPr>
        <p:spPr>
          <a:xfrm>
            <a:off x="10189029" y="3409455"/>
            <a:ext cx="2497164" cy="63588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600" dirty="0">
                <a:latin typeface="Roboto Th" panose="02000000000000000000" pitchFamily="2" charset="0"/>
                <a:ea typeface="Roboto Th" panose="02000000000000000000" pitchFamily="2" charset="0"/>
              </a:rPr>
              <a:t>Promedio</a:t>
            </a:r>
            <a:r>
              <a:rPr lang="es-ES_tradnl" sz="1400" b="1" dirty="0">
                <a:solidFill>
                  <a:schemeClr val="bg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600" dirty="0">
                <a:latin typeface="Roboto Th" panose="02000000000000000000" pitchFamily="2" charset="0"/>
                <a:ea typeface="Roboto Th" panose="02000000000000000000" pitchFamily="2" charset="0"/>
              </a:rPr>
              <a:t>ultimo</a:t>
            </a:r>
            <a:r>
              <a:rPr kumimoji="0" lang="es-ES_tradnl" sz="1400" b="1" i="0" u="none" strike="noStrike" kern="1200" cap="none" spc="0" normalizeH="0" baseline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600" dirty="0">
                <a:latin typeface="Roboto Th" panose="02000000000000000000" pitchFamily="2" charset="0"/>
                <a:ea typeface="Roboto Th" panose="02000000000000000000" pitchFamily="2" charset="0"/>
              </a:rPr>
              <a:t>año</a:t>
            </a:r>
          </a:p>
          <a:p>
            <a:pPr algn="ctr" defTabSz="587756">
              <a:lnSpc>
                <a:spcPct val="80000"/>
              </a:lnSpc>
              <a:defRPr/>
            </a:pPr>
            <a:r>
              <a:rPr lang="es-MX" sz="2800" dirty="0">
                <a:latin typeface="Roboto Th" panose="02000000000000000000" pitchFamily="2" charset="0"/>
                <a:ea typeface="Roboto Th" panose="02000000000000000000" pitchFamily="2" charset="0"/>
              </a:rPr>
              <a:t>64.1% </a:t>
            </a:r>
            <a:r>
              <a:rPr lang="es-ES_tradnl" sz="2800" i="1" dirty="0">
                <a:latin typeface="Playfair Display" panose="00000500000000000000" pitchFamily="2" charset="0"/>
                <a:ea typeface="Roboto" panose="02000000000000000000" pitchFamily="2" charset="0"/>
              </a:rPr>
              <a:t>(-8.9%)</a:t>
            </a:r>
          </a:p>
        </p:txBody>
      </p:sp>
      <p:sp>
        <p:nvSpPr>
          <p:cNvPr id="7" name="Cerrar llave 6">
            <a:extLst>
              <a:ext uri="{FF2B5EF4-FFF2-40B4-BE49-F238E27FC236}">
                <a16:creationId xmlns:a16="http://schemas.microsoft.com/office/drawing/2014/main" id="{690C9595-4146-A196-1E9B-C5C93D0262B1}"/>
              </a:ext>
            </a:extLst>
          </p:cNvPr>
          <p:cNvSpPr/>
          <p:nvPr/>
        </p:nvSpPr>
        <p:spPr>
          <a:xfrm rot="5400000" flipH="1">
            <a:off x="5975519" y="-3499935"/>
            <a:ext cx="160214" cy="10584000"/>
          </a:xfrm>
          <a:custGeom>
            <a:avLst/>
            <a:gdLst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7" fmla="*/ 0 w 317422"/>
              <a:gd name="connsiteY7" fmla="*/ 0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7" fmla="*/ 0 w 317422"/>
              <a:gd name="connsiteY7" fmla="*/ 0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158711 w 317422"/>
              <a:gd name="connsiteY3" fmla="*/ 5216869 h 10293921"/>
              <a:gd name="connsiteX4" fmla="*/ 158711 w 317422"/>
              <a:gd name="connsiteY4" fmla="*/ 10224012 h 10293921"/>
              <a:gd name="connsiteX5" fmla="*/ 0 w 317422"/>
              <a:gd name="connsiteY5" fmla="*/ 10293921 h 10293921"/>
              <a:gd name="connsiteX0" fmla="*/ 0 w 158711"/>
              <a:gd name="connsiteY0" fmla="*/ 0 h 10293921"/>
              <a:gd name="connsiteX1" fmla="*/ 158711 w 158711"/>
              <a:gd name="connsiteY1" fmla="*/ 69909 h 10293921"/>
              <a:gd name="connsiteX2" fmla="*/ 158711 w 158711"/>
              <a:gd name="connsiteY2" fmla="*/ 5077051 h 10293921"/>
              <a:gd name="connsiteX3" fmla="*/ 158711 w 158711"/>
              <a:gd name="connsiteY3" fmla="*/ 5216869 h 10293921"/>
              <a:gd name="connsiteX4" fmla="*/ 158711 w 158711"/>
              <a:gd name="connsiteY4" fmla="*/ 10224012 h 10293921"/>
              <a:gd name="connsiteX5" fmla="*/ 0 w 158711"/>
              <a:gd name="connsiteY5" fmla="*/ 10293921 h 10293921"/>
              <a:gd name="connsiteX6" fmla="*/ 0 w 158711"/>
              <a:gd name="connsiteY6" fmla="*/ 0 h 10293921"/>
              <a:gd name="connsiteX0" fmla="*/ 0 w 158711"/>
              <a:gd name="connsiteY0" fmla="*/ 0 h 10293921"/>
              <a:gd name="connsiteX1" fmla="*/ 158711 w 158711"/>
              <a:gd name="connsiteY1" fmla="*/ 69909 h 10293921"/>
              <a:gd name="connsiteX2" fmla="*/ 158711 w 158711"/>
              <a:gd name="connsiteY2" fmla="*/ 5077051 h 10293921"/>
              <a:gd name="connsiteX3" fmla="*/ 158711 w 158711"/>
              <a:gd name="connsiteY3" fmla="*/ 5216869 h 10293921"/>
              <a:gd name="connsiteX4" fmla="*/ 158711 w 158711"/>
              <a:gd name="connsiteY4" fmla="*/ 10224012 h 10293921"/>
              <a:gd name="connsiteX5" fmla="*/ 0 w 158711"/>
              <a:gd name="connsiteY5" fmla="*/ 10293921 h 10293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711" h="10293921" stroke="0" extrusionOk="0">
                <a:moveTo>
                  <a:pt x="0" y="0"/>
                </a:moveTo>
                <a:cubicBezTo>
                  <a:pt x="87654" y="0"/>
                  <a:pt x="158711" y="31299"/>
                  <a:pt x="158711" y="69909"/>
                </a:cubicBezTo>
                <a:lnTo>
                  <a:pt x="158711" y="5077051"/>
                </a:lnTo>
                <a:lnTo>
                  <a:pt x="158711" y="5216869"/>
                </a:lnTo>
                <a:lnTo>
                  <a:pt x="158711" y="10224012"/>
                </a:lnTo>
                <a:cubicBezTo>
                  <a:pt x="158711" y="10262622"/>
                  <a:pt x="87654" y="10293921"/>
                  <a:pt x="0" y="10293921"/>
                </a:cubicBezTo>
                <a:lnTo>
                  <a:pt x="0" y="0"/>
                </a:lnTo>
                <a:close/>
              </a:path>
              <a:path w="158711" h="10293921" fill="none">
                <a:moveTo>
                  <a:pt x="0" y="0"/>
                </a:moveTo>
                <a:cubicBezTo>
                  <a:pt x="87654" y="0"/>
                  <a:pt x="158711" y="31299"/>
                  <a:pt x="158711" y="69909"/>
                </a:cubicBezTo>
                <a:lnTo>
                  <a:pt x="158711" y="5077051"/>
                </a:lnTo>
                <a:lnTo>
                  <a:pt x="158711" y="5216869"/>
                </a:lnTo>
                <a:lnTo>
                  <a:pt x="158711" y="10224012"/>
                </a:lnTo>
                <a:cubicBezTo>
                  <a:pt x="158711" y="10262622"/>
                  <a:pt x="87654" y="10293921"/>
                  <a:pt x="0" y="10293921"/>
                </a:cubicBezTo>
              </a:path>
            </a:pathLst>
          </a:cu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B40CFAD-3EDD-BD88-104F-F4A51055B806}"/>
              </a:ext>
            </a:extLst>
          </p:cNvPr>
          <p:cNvSpPr txBox="1"/>
          <p:nvPr/>
        </p:nvSpPr>
        <p:spPr bwMode="auto">
          <a:xfrm>
            <a:off x="1471022" y="1525348"/>
            <a:ext cx="2186578" cy="672496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indent="-708025" algn="ctr">
              <a:lnSpc>
                <a:spcPct val="80000"/>
              </a:lnSpc>
              <a:spcAft>
                <a:spcPts val="400"/>
              </a:spcAft>
            </a:pPr>
            <a:r>
              <a:rPr lang="es-AR" sz="2000" dirty="0">
                <a:latin typeface="Roboto Th" panose="02000000000000000000" pitchFamily="2" charset="0"/>
                <a:ea typeface="Roboto Th" panose="02000000000000000000" pitchFamily="2" charset="0"/>
              </a:rPr>
              <a:t>Variación +26.8%</a:t>
            </a:r>
            <a:endParaRPr lang="es-AR" sz="20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  <a:p>
            <a:pPr marL="720725" indent="-708025" algn="ctr">
              <a:lnSpc>
                <a:spcPct val="80000"/>
              </a:lnSpc>
              <a:spcAft>
                <a:spcPts val="400"/>
              </a:spcAft>
            </a:pPr>
            <a:r>
              <a:rPr lang="es-AR" sz="2000" dirty="0">
                <a:latin typeface="Roboto Th" panose="02000000000000000000" pitchFamily="2" charset="0"/>
                <a:ea typeface="Roboto Th" panose="02000000000000000000" pitchFamily="2" charset="0"/>
              </a:rPr>
              <a:t>TMCA +3.3%</a:t>
            </a:r>
            <a:endParaRPr lang="es-MX" sz="2000" dirty="0">
              <a:latin typeface="Roboto Th" panose="020000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0164EA97-DE64-903D-E08A-0911B3462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6032"/>
            <a:ext cx="12776087" cy="618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PROMEDIO ANUAL</a:t>
            </a:r>
          </a:p>
        </p:txBody>
      </p:sp>
    </p:spTree>
    <p:extLst>
      <p:ext uri="{BB962C8B-B14F-4D97-AF65-F5344CB8AC3E}">
        <p14:creationId xmlns:p14="http://schemas.microsoft.com/office/powerpoint/2010/main" val="45320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2995D-072C-F266-279E-EAF001E24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100-000010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777499"/>
              </p:ext>
            </p:extLst>
          </p:nvPr>
        </p:nvGraphicFramePr>
        <p:xfrm>
          <a:off x="208103" y="1004348"/>
          <a:ext cx="11228400" cy="576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F77FBA6-B86D-3057-645F-E59E83FCA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_tradnl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D26568B-58CA-8C19-2389-8ABC0CD42B34}"/>
              </a:ext>
            </a:extLst>
          </p:cNvPr>
          <p:cNvSpPr txBox="1"/>
          <p:nvPr/>
        </p:nvSpPr>
        <p:spPr>
          <a:xfrm>
            <a:off x="749281" y="7005415"/>
            <a:ext cx="10476000" cy="307777"/>
          </a:xfrm>
          <a:prstGeom prst="rect">
            <a:avLst/>
          </a:prstGeom>
          <a:solidFill>
            <a:schemeClr val="bg1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" dirty="0"/>
              <a:t>Fuente: </a:t>
            </a:r>
            <a:r>
              <a:rPr lang="es-ES" dirty="0" err="1"/>
              <a:t>DataTur</a:t>
            </a:r>
            <a:r>
              <a:rPr lang="es-ES" dirty="0"/>
              <a:t>; Dirección de internet: http://www.datatur.sectur.gob.mx. Datos desde Enero hasta Diciembre de 2024.</a:t>
            </a:r>
          </a:p>
        </p:txBody>
      </p:sp>
      <p:sp>
        <p:nvSpPr>
          <p:cNvPr id="9" name="CuadroTexto 15">
            <a:extLst>
              <a:ext uri="{FF2B5EF4-FFF2-40B4-BE49-F238E27FC236}">
                <a16:creationId xmlns:a16="http://schemas.microsoft.com/office/drawing/2014/main" id="{F2CA7F0E-6D5C-FF8D-C052-8478C63A44A7}"/>
              </a:ext>
            </a:extLst>
          </p:cNvPr>
          <p:cNvSpPr txBox="1"/>
          <p:nvPr/>
        </p:nvSpPr>
        <p:spPr>
          <a:xfrm>
            <a:off x="11170810" y="4729079"/>
            <a:ext cx="175745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5 estrellas</a:t>
            </a:r>
            <a:endParaRPr kumimoji="0" lang="es-MX" sz="2000" b="1" u="none" strike="noStrike" kern="1200" cap="all" spc="0" normalizeH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B09906D-D0D0-A38F-664C-5B9F2477ED88}"/>
              </a:ext>
            </a:extLst>
          </p:cNvPr>
          <p:cNvSpPr txBox="1"/>
          <p:nvPr/>
        </p:nvSpPr>
        <p:spPr>
          <a:xfrm>
            <a:off x="11192256" y="3026923"/>
            <a:ext cx="1754271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u="none" strike="noStrike" kern="1200" cap="all" spc="0" normalizeH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Turistas totales</a:t>
            </a:r>
            <a:endParaRPr kumimoji="0" lang="es-MX" sz="2200" b="1" u="none" strike="noStrike" kern="1200" cap="all" spc="0" normalizeH="0" noProof="0" dirty="0">
              <a:ln>
                <a:noFill/>
              </a:ln>
              <a:solidFill>
                <a:srgbClr val="9BBB59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67B4385-065A-5B78-9289-D44850A71DAD}"/>
              </a:ext>
            </a:extLst>
          </p:cNvPr>
          <p:cNvSpPr txBox="1"/>
          <p:nvPr/>
        </p:nvSpPr>
        <p:spPr>
          <a:xfrm>
            <a:off x="11171236" y="5478318"/>
            <a:ext cx="175427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4 estrellas</a:t>
            </a:r>
            <a:endParaRPr kumimoji="0" lang="es-MX" sz="2000" b="1" u="none" strike="noStrike" kern="1200" cap="all" spc="0" normalizeH="0" noProof="0" dirty="0">
              <a:ln>
                <a:noFill/>
              </a:ln>
              <a:solidFill>
                <a:srgbClr val="1F497D">
                  <a:lumMod val="40000"/>
                  <a:lumOff val="60000"/>
                </a:srgbClr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D6FFFD43-6A02-F94E-4FAE-630E3772A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44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</p:spTree>
    <p:extLst>
      <p:ext uri="{BB962C8B-B14F-4D97-AF65-F5344CB8AC3E}">
        <p14:creationId xmlns:p14="http://schemas.microsoft.com/office/powerpoint/2010/main" val="39291182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873F8-B9BD-3846-43D7-6D7D7F03F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D847B193-A59B-E3E2-D54C-A7779942AE4C}"/>
              </a:ext>
            </a:extLst>
          </p:cNvPr>
          <p:cNvGraphicFramePr>
            <a:graphicFrameLocks/>
          </p:cNvGraphicFramePr>
          <p:nvPr/>
        </p:nvGraphicFramePr>
        <p:xfrm>
          <a:off x="884927" y="1363504"/>
          <a:ext cx="11031745" cy="5402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0B745EE-7393-2444-0577-084FEE3F8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7747DEF-D462-1A34-A305-E932A7925EA8}"/>
              </a:ext>
            </a:extLst>
          </p:cNvPr>
          <p:cNvSpPr txBox="1"/>
          <p:nvPr/>
        </p:nvSpPr>
        <p:spPr>
          <a:xfrm>
            <a:off x="524248" y="6764410"/>
            <a:ext cx="11207065" cy="30777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_tradnl" dirty="0"/>
              <a:t>Fuente: DataTur; Dirección de internet: http://www.datatur.sectur.gob.mx:81/Reportes/Reportes.aspx. 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754ADC17-FAF1-CDB4-B363-C5FAD7943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38324"/>
            <a:ext cx="12801600" cy="66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MENSUAL 23-24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95E1454-20CB-89BD-3D06-E7D1641D700E}"/>
              </a:ext>
            </a:extLst>
          </p:cNvPr>
          <p:cNvSpPr txBox="1"/>
          <p:nvPr/>
        </p:nvSpPr>
        <p:spPr>
          <a:xfrm>
            <a:off x="11228640" y="2800341"/>
            <a:ext cx="1326371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 Black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11810500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C4B08-914A-5862-972B-323B219FD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1289124-8207-0A1F-BDE8-000420C424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8772883"/>
              </p:ext>
            </p:extLst>
          </p:nvPr>
        </p:nvGraphicFramePr>
        <p:xfrm>
          <a:off x="549025" y="1185088"/>
          <a:ext cx="11031745" cy="5402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C8EE02D-7CE4-45C9-71D0-E06152CA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73BF833-D14A-C3DD-EA05-1AB25382A723}"/>
              </a:ext>
            </a:extLst>
          </p:cNvPr>
          <p:cNvSpPr txBox="1"/>
          <p:nvPr/>
        </p:nvSpPr>
        <p:spPr>
          <a:xfrm>
            <a:off x="524248" y="6764410"/>
            <a:ext cx="11207065" cy="523220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</a:t>
            </a:r>
          </a:p>
          <a:p>
            <a:r>
              <a:rPr lang="es-ES_tradnl" dirty="0"/>
              <a:t>Fuente: DataTur; Dirección de internet: http://www.datatur.sectur.gob.mx:81/Reportes/Reportes.aspx. 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ADC7C7FD-253A-E251-87AC-993C33B7D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38324"/>
            <a:ext cx="12801600" cy="66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MENSUAL 23-24</a:t>
            </a:r>
          </a:p>
        </p:txBody>
      </p:sp>
      <p:sp>
        <p:nvSpPr>
          <p:cNvPr id="5" name="CuadroTexto 3">
            <a:extLst>
              <a:ext uri="{FF2B5EF4-FFF2-40B4-BE49-F238E27FC236}">
                <a16:creationId xmlns:a16="http://schemas.microsoft.com/office/drawing/2014/main" id="{BEAB6AC8-4515-5741-8C0A-534B6BF9FFEA}"/>
              </a:ext>
            </a:extLst>
          </p:cNvPr>
          <p:cNvSpPr txBox="1"/>
          <p:nvPr/>
        </p:nvSpPr>
        <p:spPr>
          <a:xfrm>
            <a:off x="11263991" y="3886199"/>
            <a:ext cx="1382460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 Black" panose="020F0502020204030203" pitchFamily="34" charset="77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3591512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47089-2E0D-CFA4-054B-DB4ACF2E0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0E98FFD-09CE-30BB-3423-6C1039107B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9139728"/>
              </p:ext>
            </p:extLst>
          </p:nvPr>
        </p:nvGraphicFramePr>
        <p:xfrm>
          <a:off x="791622" y="1185088"/>
          <a:ext cx="11031745" cy="5402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4CFC8FD-DAA2-5236-1F65-8E83D014E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02B7856-A054-EABB-81F7-A9070A3043A0}"/>
              </a:ext>
            </a:extLst>
          </p:cNvPr>
          <p:cNvSpPr txBox="1"/>
          <p:nvPr/>
        </p:nvSpPr>
        <p:spPr>
          <a:xfrm>
            <a:off x="524248" y="6882394"/>
            <a:ext cx="11207065" cy="523220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Diciembre. </a:t>
            </a:r>
            <a:r>
              <a:rPr lang="es-ES_tradnl" dirty="0"/>
              <a:t>Fuente: DataTur; Dirección de internet: http://www.datatur.sectur.gob.mx:81/Reportes/Reportes.aspx.  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C1370C28-9D9E-0724-6E80-0C3D2D735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38324"/>
            <a:ext cx="12801600" cy="66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MENSUAL 23-24</a:t>
            </a:r>
          </a:p>
        </p:txBody>
      </p:sp>
      <p:sp>
        <p:nvSpPr>
          <p:cNvPr id="5" name="CuadroTexto 3">
            <a:extLst>
              <a:ext uri="{FF2B5EF4-FFF2-40B4-BE49-F238E27FC236}">
                <a16:creationId xmlns:a16="http://schemas.microsoft.com/office/drawing/2014/main" id="{8D1760C5-BA86-A3F1-9671-92FACF6C1269}"/>
              </a:ext>
            </a:extLst>
          </p:cNvPr>
          <p:cNvSpPr txBox="1"/>
          <p:nvPr/>
        </p:nvSpPr>
        <p:spPr>
          <a:xfrm>
            <a:off x="11172551" y="4138919"/>
            <a:ext cx="1382460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 Black" panose="020F0502020204030203" pitchFamily="34" charset="77"/>
              </a:rPr>
              <a:t>2024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685CFB4-E277-25B1-BAE2-56D361348E7E}"/>
              </a:ext>
            </a:extLst>
          </p:cNvPr>
          <p:cNvSpPr txBox="1"/>
          <p:nvPr/>
        </p:nvSpPr>
        <p:spPr>
          <a:xfrm>
            <a:off x="11172551" y="2800341"/>
            <a:ext cx="1326371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 Black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3391505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C0328-2950-8CA2-DB41-86A350223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Gráfico 30">
            <a:extLst>
              <a:ext uri="{FF2B5EF4-FFF2-40B4-BE49-F238E27FC236}">
                <a16:creationId xmlns:a16="http://schemas.microsoft.com/office/drawing/2014/main" id="{364D71C5-AA19-2CBE-771C-38E348E5E857}"/>
              </a:ext>
            </a:extLst>
          </p:cNvPr>
          <p:cNvGraphicFramePr>
            <a:graphicFrameLocks/>
          </p:cNvGraphicFramePr>
          <p:nvPr/>
        </p:nvGraphicFramePr>
        <p:xfrm>
          <a:off x="38930" y="1492899"/>
          <a:ext cx="12458700" cy="5486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42F62992-1D5C-BC8A-C5BA-DAFB385581E2}"/>
              </a:ext>
            </a:extLst>
          </p:cNvPr>
          <p:cNvCxnSpPr>
            <a:cxnSpLocks/>
          </p:cNvCxnSpPr>
          <p:nvPr/>
        </p:nvCxnSpPr>
        <p:spPr>
          <a:xfrm>
            <a:off x="1417983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7E6B5E0-CB7D-EEC6-13E6-07D1626EF1BB}"/>
              </a:ext>
            </a:extLst>
          </p:cNvPr>
          <p:cNvCxnSpPr>
            <a:cxnSpLocks/>
          </p:cNvCxnSpPr>
          <p:nvPr/>
        </p:nvCxnSpPr>
        <p:spPr>
          <a:xfrm>
            <a:off x="2339009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ADC3C636-08A0-D979-CBE6-28E3387E9CB3}"/>
              </a:ext>
            </a:extLst>
          </p:cNvPr>
          <p:cNvCxnSpPr>
            <a:cxnSpLocks/>
          </p:cNvCxnSpPr>
          <p:nvPr/>
        </p:nvCxnSpPr>
        <p:spPr>
          <a:xfrm>
            <a:off x="3246783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B3DB4D8-61F8-2548-A479-13DA150229D2}"/>
              </a:ext>
            </a:extLst>
          </p:cNvPr>
          <p:cNvCxnSpPr>
            <a:cxnSpLocks/>
          </p:cNvCxnSpPr>
          <p:nvPr/>
        </p:nvCxnSpPr>
        <p:spPr>
          <a:xfrm>
            <a:off x="4393095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B0E3178A-D5D0-BE98-A9B4-5140790CCB42}"/>
              </a:ext>
            </a:extLst>
          </p:cNvPr>
          <p:cNvCxnSpPr>
            <a:cxnSpLocks/>
          </p:cNvCxnSpPr>
          <p:nvPr/>
        </p:nvCxnSpPr>
        <p:spPr>
          <a:xfrm>
            <a:off x="5314121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372366CA-FBE7-D9C8-53D8-7A1D06B12390}"/>
              </a:ext>
            </a:extLst>
          </p:cNvPr>
          <p:cNvCxnSpPr>
            <a:cxnSpLocks/>
          </p:cNvCxnSpPr>
          <p:nvPr/>
        </p:nvCxnSpPr>
        <p:spPr>
          <a:xfrm>
            <a:off x="6221895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79A7706C-9E2D-3149-212E-07ECEC53BC2D}"/>
              </a:ext>
            </a:extLst>
          </p:cNvPr>
          <p:cNvCxnSpPr>
            <a:cxnSpLocks/>
          </p:cNvCxnSpPr>
          <p:nvPr/>
        </p:nvCxnSpPr>
        <p:spPr>
          <a:xfrm>
            <a:off x="7354955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DE369773-8D1B-03DD-B4F8-F57CFF83355B}"/>
              </a:ext>
            </a:extLst>
          </p:cNvPr>
          <p:cNvCxnSpPr>
            <a:cxnSpLocks/>
          </p:cNvCxnSpPr>
          <p:nvPr/>
        </p:nvCxnSpPr>
        <p:spPr>
          <a:xfrm>
            <a:off x="8262731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5AB82820-7D94-054A-DA02-F0FCC3809FD7}"/>
              </a:ext>
            </a:extLst>
          </p:cNvPr>
          <p:cNvCxnSpPr>
            <a:cxnSpLocks/>
          </p:cNvCxnSpPr>
          <p:nvPr/>
        </p:nvCxnSpPr>
        <p:spPr>
          <a:xfrm>
            <a:off x="9170507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CD75A142-1976-A337-FDA8-14CD26E6FF2B}"/>
              </a:ext>
            </a:extLst>
          </p:cNvPr>
          <p:cNvCxnSpPr>
            <a:cxnSpLocks/>
          </p:cNvCxnSpPr>
          <p:nvPr/>
        </p:nvCxnSpPr>
        <p:spPr>
          <a:xfrm>
            <a:off x="10316821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ABDB70AD-5A4C-3E4D-ABAD-99B402FF8B08}"/>
              </a:ext>
            </a:extLst>
          </p:cNvPr>
          <p:cNvCxnSpPr>
            <a:cxnSpLocks/>
          </p:cNvCxnSpPr>
          <p:nvPr/>
        </p:nvCxnSpPr>
        <p:spPr>
          <a:xfrm>
            <a:off x="11224597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BA1DAF59-D127-82E1-E9A2-4E9A1E06D7CF}"/>
              </a:ext>
            </a:extLst>
          </p:cNvPr>
          <p:cNvCxnSpPr>
            <a:cxnSpLocks/>
          </p:cNvCxnSpPr>
          <p:nvPr/>
        </p:nvCxnSpPr>
        <p:spPr>
          <a:xfrm>
            <a:off x="496552" y="4263511"/>
            <a:ext cx="11797648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DA129A0-AD5A-3DD9-5920-97A50F544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DC8A3DEC-123C-A01A-AE80-50E075E89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96583"/>
            <a:ext cx="12801600" cy="73577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9064" tIns="59531" rIns="119064" bIns="59531" anchor="ctr">
            <a:spAutoFit/>
          </a:bodyPr>
          <a:lstStyle>
            <a:defPPr>
              <a:defRPr lang="en-US"/>
            </a:defPPr>
            <a:lvl1pPr algn="ctr" defTabSz="560127">
              <a:lnSpc>
                <a:spcPct val="80000"/>
              </a:lnSpc>
              <a:defRPr sz="4800">
                <a:solidFill>
                  <a:schemeClr val="bg1"/>
                </a:solidFill>
                <a:latin typeface="Stajn Pro Medium"/>
                <a:ea typeface="ＭＳ Ｐゴシック" charset="0"/>
                <a:cs typeface="Stajn Pro Medium"/>
              </a:defRPr>
            </a:lvl1pPr>
            <a:lvl2pPr marL="742950" indent="-285750" eaLnBrk="0" hangingPunct="0">
              <a:defRPr sz="2400"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9pPr>
          </a:lstStyle>
          <a:p>
            <a:pPr marL="1270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PORCENTAJE DE OCUPACIÓN EN MAZATLÁN- 2023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707D07C-2817-B09A-B8B3-D9B7230CE7C8}"/>
              </a:ext>
            </a:extLst>
          </p:cNvPr>
          <p:cNvSpPr txBox="1"/>
          <p:nvPr/>
        </p:nvSpPr>
        <p:spPr bwMode="auto">
          <a:xfrm>
            <a:off x="506255" y="2019107"/>
            <a:ext cx="911726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ENE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5F8D8A5-24F1-4158-EDFE-1220652E46A1}"/>
              </a:ext>
            </a:extLst>
          </p:cNvPr>
          <p:cNvSpPr txBox="1"/>
          <p:nvPr/>
        </p:nvSpPr>
        <p:spPr bwMode="auto">
          <a:xfrm>
            <a:off x="1400778" y="2023068"/>
            <a:ext cx="911726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FEB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FC30721-9960-975D-F4AA-4E112EBE30F0}"/>
              </a:ext>
            </a:extLst>
          </p:cNvPr>
          <p:cNvSpPr txBox="1"/>
          <p:nvPr/>
        </p:nvSpPr>
        <p:spPr bwMode="auto">
          <a:xfrm>
            <a:off x="2335057" y="2027029"/>
            <a:ext cx="911726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MAR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327051C-59A0-34AB-32ED-506C635ACF6A}"/>
              </a:ext>
            </a:extLst>
          </p:cNvPr>
          <p:cNvSpPr txBox="1"/>
          <p:nvPr/>
        </p:nvSpPr>
        <p:spPr bwMode="auto">
          <a:xfrm>
            <a:off x="3269335" y="2030990"/>
            <a:ext cx="1110499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ABR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AEDEE28-65DD-D7D9-9A40-80E89020F124}"/>
              </a:ext>
            </a:extLst>
          </p:cNvPr>
          <p:cNvSpPr txBox="1"/>
          <p:nvPr/>
        </p:nvSpPr>
        <p:spPr bwMode="auto">
          <a:xfrm>
            <a:off x="4393095" y="2034951"/>
            <a:ext cx="92101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MAY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B1BD415-3616-FAC1-A514-B177B43B09EE}"/>
              </a:ext>
            </a:extLst>
          </p:cNvPr>
          <p:cNvSpPr txBox="1"/>
          <p:nvPr/>
        </p:nvSpPr>
        <p:spPr bwMode="auto">
          <a:xfrm>
            <a:off x="5327374" y="2038912"/>
            <a:ext cx="881268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JUN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342D18E-4801-5676-D8AC-54300CC73F1D}"/>
              </a:ext>
            </a:extLst>
          </p:cNvPr>
          <p:cNvSpPr txBox="1"/>
          <p:nvPr/>
        </p:nvSpPr>
        <p:spPr bwMode="auto">
          <a:xfrm>
            <a:off x="6235136" y="2042873"/>
            <a:ext cx="1106559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JUL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FBEE78B6-25EA-45B2-F2E1-32B890534815}"/>
              </a:ext>
            </a:extLst>
          </p:cNvPr>
          <p:cNvSpPr txBox="1"/>
          <p:nvPr/>
        </p:nvSpPr>
        <p:spPr bwMode="auto">
          <a:xfrm>
            <a:off x="7354934" y="2046834"/>
            <a:ext cx="907791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AGO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7A1C8863-C8EA-E4ED-AE9A-8B61F65A7942}"/>
              </a:ext>
            </a:extLst>
          </p:cNvPr>
          <p:cNvSpPr txBox="1"/>
          <p:nvPr/>
        </p:nvSpPr>
        <p:spPr bwMode="auto">
          <a:xfrm>
            <a:off x="8275965" y="2050795"/>
            <a:ext cx="894536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SEP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234A115-5A04-33BC-B65B-DDE468D91983}"/>
              </a:ext>
            </a:extLst>
          </p:cNvPr>
          <p:cNvSpPr txBox="1"/>
          <p:nvPr/>
        </p:nvSpPr>
        <p:spPr bwMode="auto">
          <a:xfrm>
            <a:off x="9170501" y="2054756"/>
            <a:ext cx="1146310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OCT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B884C8C-D72F-8E5E-E793-B771CBD0CEA6}"/>
              </a:ext>
            </a:extLst>
          </p:cNvPr>
          <p:cNvSpPr txBox="1"/>
          <p:nvPr/>
        </p:nvSpPr>
        <p:spPr bwMode="auto">
          <a:xfrm>
            <a:off x="10316810" y="2058717"/>
            <a:ext cx="907763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NOV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4C49C9C-EDDB-E5AF-E95B-E778C292411F}"/>
              </a:ext>
            </a:extLst>
          </p:cNvPr>
          <p:cNvSpPr txBox="1"/>
          <p:nvPr/>
        </p:nvSpPr>
        <p:spPr bwMode="auto">
          <a:xfrm>
            <a:off x="11224573" y="2062678"/>
            <a:ext cx="1146309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DIC</a:t>
            </a:r>
          </a:p>
        </p:txBody>
      </p:sp>
      <p:sp>
        <p:nvSpPr>
          <p:cNvPr id="32" name="CuadroTexto 20">
            <a:extLst>
              <a:ext uri="{FF2B5EF4-FFF2-40B4-BE49-F238E27FC236}">
                <a16:creationId xmlns:a16="http://schemas.microsoft.com/office/drawing/2014/main" id="{14B1D63B-9A36-6526-0B61-886D5B49A2C2}"/>
              </a:ext>
            </a:extLst>
          </p:cNvPr>
          <p:cNvSpPr txBox="1"/>
          <p:nvPr/>
        </p:nvSpPr>
        <p:spPr bwMode="auto">
          <a:xfrm>
            <a:off x="493011" y="3807452"/>
            <a:ext cx="1144008" cy="72097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  <a:effectLst/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AR" sz="1600" dirty="0">
                <a:latin typeface="Roboto Th" panose="02000000000000000000" pitchFamily="2" charset="0"/>
                <a:ea typeface="Roboto Th" panose="02000000000000000000" pitchFamily="2" charset="0"/>
              </a:rPr>
              <a:t>Promedio</a:t>
            </a:r>
            <a:r>
              <a:rPr lang="es-AR" sz="1400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 </a:t>
            </a:r>
            <a:endParaRPr lang="es-AR" sz="3200" dirty="0">
              <a:latin typeface="Roboto Th" panose="02000000000000000000" pitchFamily="2" charset="0"/>
              <a:ea typeface="Roboto Th" panose="02000000000000000000" pitchFamily="2" charset="0"/>
              <a:cs typeface="Roboto Th" panose="02000000000000000000" pitchFamily="2" charset="0"/>
            </a:endParaRP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2800" dirty="0">
                <a:latin typeface="Roboto Th" panose="02000000000000000000" pitchFamily="2" charset="0"/>
                <a:ea typeface="Roboto Th" panose="02000000000000000000" pitchFamily="2" charset="0"/>
              </a:rPr>
              <a:t>66%</a:t>
            </a:r>
            <a:endParaRPr lang="es-MX" sz="28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34" name="CuadroTexto 20">
            <a:extLst>
              <a:ext uri="{FF2B5EF4-FFF2-40B4-BE49-F238E27FC236}">
                <a16:creationId xmlns:a16="http://schemas.microsoft.com/office/drawing/2014/main" id="{D3348B1F-4D66-9FF9-E07D-225DA5831694}"/>
              </a:ext>
            </a:extLst>
          </p:cNvPr>
          <p:cNvSpPr txBox="1"/>
          <p:nvPr/>
        </p:nvSpPr>
        <p:spPr bwMode="auto">
          <a:xfrm>
            <a:off x="6796011" y="1132361"/>
            <a:ext cx="1533470" cy="76944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Vacaciones verano</a:t>
            </a: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17 jul- 27 </a:t>
            </a:r>
            <a:r>
              <a:rPr lang="es-ES" sz="1600" dirty="0" err="1">
                <a:latin typeface="Roboto Th" panose="02000000000000000000" pitchFamily="2" charset="0"/>
                <a:ea typeface="Roboto Th" panose="02000000000000000000" pitchFamily="2" charset="0"/>
              </a:rPr>
              <a:t>ago</a:t>
            </a:r>
            <a:endParaRPr lang="es-MX" sz="28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35" name="CuadroTexto 20">
            <a:extLst>
              <a:ext uri="{FF2B5EF4-FFF2-40B4-BE49-F238E27FC236}">
                <a16:creationId xmlns:a16="http://schemas.microsoft.com/office/drawing/2014/main" id="{FC9558B7-9F0C-EF3F-4981-BFE4CE773503}"/>
              </a:ext>
            </a:extLst>
          </p:cNvPr>
          <p:cNvSpPr txBox="1"/>
          <p:nvPr/>
        </p:nvSpPr>
        <p:spPr bwMode="auto">
          <a:xfrm>
            <a:off x="1423656" y="3075542"/>
            <a:ext cx="1362775" cy="573494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Carnaval</a:t>
            </a: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16- 21 feb</a:t>
            </a:r>
          </a:p>
        </p:txBody>
      </p:sp>
      <p:sp>
        <p:nvSpPr>
          <p:cNvPr id="36" name="CuadroTexto 20">
            <a:extLst>
              <a:ext uri="{FF2B5EF4-FFF2-40B4-BE49-F238E27FC236}">
                <a16:creationId xmlns:a16="http://schemas.microsoft.com/office/drawing/2014/main" id="{11DE982A-15B2-AC9B-FE26-12C7E2ED3577}"/>
              </a:ext>
            </a:extLst>
          </p:cNvPr>
          <p:cNvSpPr txBox="1"/>
          <p:nvPr/>
        </p:nvSpPr>
        <p:spPr bwMode="auto">
          <a:xfrm>
            <a:off x="2876634" y="2591818"/>
            <a:ext cx="1599324" cy="77047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Semana Sta. /Pascua</a:t>
            </a: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3-16 abr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3EB13E2-80BA-7FEA-5AFC-A0BD478E59AB}"/>
              </a:ext>
            </a:extLst>
          </p:cNvPr>
          <p:cNvSpPr txBox="1"/>
          <p:nvPr/>
        </p:nvSpPr>
        <p:spPr bwMode="auto">
          <a:xfrm>
            <a:off x="4555470" y="2629940"/>
            <a:ext cx="998029" cy="52219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15- 28</a:t>
            </a:r>
            <a:b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</a:br>
            <a:r>
              <a:rPr lang="es-ES" sz="1600" dirty="0" err="1">
                <a:latin typeface="Roboto Th" panose="02000000000000000000" pitchFamily="2" charset="0"/>
                <a:ea typeface="Roboto Th" panose="02000000000000000000" pitchFamily="2" charset="0"/>
              </a:rPr>
              <a:t>may</a:t>
            </a:r>
            <a:endParaRPr lang="es-ES" sz="1600" dirty="0">
              <a:latin typeface="Roboto Th" panose="020000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E625329-4E62-948D-34B9-53AD10451806}"/>
              </a:ext>
            </a:extLst>
          </p:cNvPr>
          <p:cNvSpPr txBox="1"/>
          <p:nvPr/>
        </p:nvSpPr>
        <p:spPr bwMode="auto">
          <a:xfrm>
            <a:off x="5593255" y="2629940"/>
            <a:ext cx="998029" cy="52219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12 jun- 2 jul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20357E0-40DC-7D8A-712E-3933588E5C09}"/>
              </a:ext>
            </a:extLst>
          </p:cNvPr>
          <p:cNvSpPr txBox="1"/>
          <p:nvPr/>
        </p:nvSpPr>
        <p:spPr bwMode="auto">
          <a:xfrm>
            <a:off x="10234143" y="2627611"/>
            <a:ext cx="998029" cy="52219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30 oct- 26 nov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ABEB1256-71DD-59F7-8EC4-F88C10181B12}"/>
              </a:ext>
            </a:extLst>
          </p:cNvPr>
          <p:cNvSpPr txBox="1"/>
          <p:nvPr/>
        </p:nvSpPr>
        <p:spPr bwMode="auto">
          <a:xfrm>
            <a:off x="11798713" y="2393769"/>
            <a:ext cx="868632" cy="52219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Fin </a:t>
            </a:r>
            <a:b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</a:b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de año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CE5907F-86D0-5235-7326-E29B0189F7E6}"/>
              </a:ext>
            </a:extLst>
          </p:cNvPr>
          <p:cNvSpPr txBox="1"/>
          <p:nvPr/>
        </p:nvSpPr>
        <p:spPr>
          <a:xfrm>
            <a:off x="850899" y="7221984"/>
            <a:ext cx="115353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MX" sz="1400" b="0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Playfair Display" pitchFamily="2" charset="77"/>
                <a:ea typeface="Roboto Th" pitchFamily="2" charset="0"/>
              </a:rPr>
              <a:t>Fuente: </a:t>
            </a:r>
            <a:r>
              <a:rPr lang="es-MX" sz="1400" b="0" i="1" u="none" strike="noStrike" kern="1200" dirty="0">
                <a:solidFill>
                  <a:schemeClr val="bg1">
                    <a:lumMod val="50000"/>
                  </a:schemeClr>
                </a:solidFill>
                <a:effectLst/>
                <a:latin typeface="Playfair Display" pitchFamily="2" charset="77"/>
                <a:ea typeface="+mn-ea"/>
                <a:cs typeface="+mn-cs"/>
              </a:rPr>
              <a:t>Datatur.</a:t>
            </a:r>
          </a:p>
        </p:txBody>
      </p:sp>
    </p:spTree>
    <p:extLst>
      <p:ext uri="{BB962C8B-B14F-4D97-AF65-F5344CB8AC3E}">
        <p14:creationId xmlns:p14="http://schemas.microsoft.com/office/powerpoint/2010/main" val="35416178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C05AF-1AB8-D574-2FA2-B6AEB49DB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29F7E57-4329-1ED9-7E3A-64F82062FF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9028185"/>
              </p:ext>
            </p:extLst>
          </p:nvPr>
        </p:nvGraphicFramePr>
        <p:xfrm>
          <a:off x="181995" y="1984345"/>
          <a:ext cx="12437609" cy="5215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E0EA7E9C-3B98-FC4A-8BCB-FFFB6C8DA6B0}"/>
              </a:ext>
            </a:extLst>
          </p:cNvPr>
          <p:cNvCxnSpPr>
            <a:cxnSpLocks/>
          </p:cNvCxnSpPr>
          <p:nvPr/>
        </p:nvCxnSpPr>
        <p:spPr>
          <a:xfrm>
            <a:off x="330899" y="4263511"/>
            <a:ext cx="11797648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C553BED-B231-10C6-632A-D4AAE1666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810A944D-6737-0779-E975-A277FF3F9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96583"/>
            <a:ext cx="12801600" cy="73577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19064" tIns="59531" rIns="119064" bIns="59531" anchor="ctr">
            <a:spAutoFit/>
          </a:bodyPr>
          <a:lstStyle>
            <a:defPPr>
              <a:defRPr lang="en-US"/>
            </a:defPPr>
            <a:lvl1pPr algn="ctr" defTabSz="560127">
              <a:lnSpc>
                <a:spcPct val="80000"/>
              </a:lnSpc>
              <a:defRPr sz="4800">
                <a:solidFill>
                  <a:schemeClr val="bg1"/>
                </a:solidFill>
                <a:latin typeface="Stajn Pro Medium"/>
                <a:ea typeface="ＭＳ Ｐゴシック" charset="0"/>
                <a:cs typeface="Stajn Pro Medium"/>
              </a:defRPr>
            </a:lvl1pPr>
            <a:lvl2pPr marL="742950" indent="-285750" eaLnBrk="0" hangingPunct="0">
              <a:defRPr sz="2400"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9pPr>
          </a:lstStyle>
          <a:p>
            <a:pPr marL="12700" marR="0" lvl="0" indent="0" algn="ctr" defTabSz="560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PORCENTAJE DE OCUPACIÓN EN MAZATLÁN- </a:t>
            </a:r>
            <a:r>
              <a:rPr kumimoji="0" lang="es-ES_tradnl" sz="4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2024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1714798-D9E5-863E-D8C5-19F62FD9434C}"/>
              </a:ext>
            </a:extLst>
          </p:cNvPr>
          <p:cNvSpPr txBox="1"/>
          <p:nvPr/>
        </p:nvSpPr>
        <p:spPr>
          <a:xfrm>
            <a:off x="850899" y="7221984"/>
            <a:ext cx="1153535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MX" sz="1400" b="0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Playfair Display" pitchFamily="2" charset="77"/>
                <a:ea typeface="Roboto Th" pitchFamily="2" charset="0"/>
              </a:rPr>
              <a:t>Fuente: </a:t>
            </a:r>
            <a:r>
              <a:rPr lang="es-MX" sz="1400" b="0" i="1" u="none" strike="noStrike" kern="1200" dirty="0">
                <a:solidFill>
                  <a:schemeClr val="bg1">
                    <a:lumMod val="50000"/>
                  </a:schemeClr>
                </a:solidFill>
                <a:effectLst/>
                <a:latin typeface="Playfair Display" pitchFamily="2" charset="77"/>
                <a:ea typeface="+mn-ea"/>
                <a:cs typeface="+mn-cs"/>
              </a:rPr>
              <a:t>Datatur.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77CD64A-AE88-A90F-996F-8A70EDE4FEE4}"/>
              </a:ext>
            </a:extLst>
          </p:cNvPr>
          <p:cNvCxnSpPr>
            <a:cxnSpLocks/>
          </p:cNvCxnSpPr>
          <p:nvPr/>
        </p:nvCxnSpPr>
        <p:spPr>
          <a:xfrm>
            <a:off x="1704076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AC087E2-CF74-422E-A53C-7087A25FC530}"/>
              </a:ext>
            </a:extLst>
          </p:cNvPr>
          <p:cNvCxnSpPr>
            <a:cxnSpLocks/>
          </p:cNvCxnSpPr>
          <p:nvPr/>
        </p:nvCxnSpPr>
        <p:spPr>
          <a:xfrm>
            <a:off x="2941753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A8F8BDC9-0320-97F5-E9FB-1844866B75A1}"/>
              </a:ext>
            </a:extLst>
          </p:cNvPr>
          <p:cNvCxnSpPr>
            <a:cxnSpLocks/>
          </p:cNvCxnSpPr>
          <p:nvPr/>
        </p:nvCxnSpPr>
        <p:spPr>
          <a:xfrm>
            <a:off x="3913212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7D3D183-8E54-1AC1-861B-1D0B5D2FF9D8}"/>
              </a:ext>
            </a:extLst>
          </p:cNvPr>
          <p:cNvCxnSpPr>
            <a:cxnSpLocks/>
          </p:cNvCxnSpPr>
          <p:nvPr/>
        </p:nvCxnSpPr>
        <p:spPr>
          <a:xfrm>
            <a:off x="4896248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EEDF5F72-F499-96CB-8305-3C4B55315C27}"/>
              </a:ext>
            </a:extLst>
          </p:cNvPr>
          <p:cNvCxnSpPr>
            <a:cxnSpLocks/>
          </p:cNvCxnSpPr>
          <p:nvPr/>
        </p:nvCxnSpPr>
        <p:spPr>
          <a:xfrm>
            <a:off x="6122348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E3033A67-33E2-CB25-ECFB-F5104F986241}"/>
              </a:ext>
            </a:extLst>
          </p:cNvPr>
          <p:cNvCxnSpPr>
            <a:cxnSpLocks/>
          </p:cNvCxnSpPr>
          <p:nvPr/>
        </p:nvCxnSpPr>
        <p:spPr>
          <a:xfrm>
            <a:off x="7093807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E5C61FFB-A0FF-370C-A5BC-0211E0B2CB3E}"/>
              </a:ext>
            </a:extLst>
          </p:cNvPr>
          <p:cNvCxnSpPr>
            <a:cxnSpLocks/>
          </p:cNvCxnSpPr>
          <p:nvPr/>
        </p:nvCxnSpPr>
        <p:spPr>
          <a:xfrm>
            <a:off x="8076848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DD984009-60CA-6713-A610-B9E803493746}"/>
              </a:ext>
            </a:extLst>
          </p:cNvPr>
          <p:cNvCxnSpPr>
            <a:cxnSpLocks/>
          </p:cNvCxnSpPr>
          <p:nvPr/>
        </p:nvCxnSpPr>
        <p:spPr>
          <a:xfrm>
            <a:off x="9291369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19CD17AC-5062-DE9D-1C68-A2E84572E892}"/>
              </a:ext>
            </a:extLst>
          </p:cNvPr>
          <p:cNvCxnSpPr>
            <a:cxnSpLocks/>
          </p:cNvCxnSpPr>
          <p:nvPr/>
        </p:nvCxnSpPr>
        <p:spPr>
          <a:xfrm>
            <a:off x="10274403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71E9884-495B-119C-F7ED-8136A9F560C4}"/>
              </a:ext>
            </a:extLst>
          </p:cNvPr>
          <p:cNvSpPr txBox="1"/>
          <p:nvPr/>
        </p:nvSpPr>
        <p:spPr bwMode="auto">
          <a:xfrm>
            <a:off x="506452" y="2019107"/>
            <a:ext cx="1319501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ENE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440E306-5E9C-D05C-59C9-0E0752D27918}"/>
              </a:ext>
            </a:extLst>
          </p:cNvPr>
          <p:cNvSpPr txBox="1"/>
          <p:nvPr/>
        </p:nvSpPr>
        <p:spPr bwMode="auto">
          <a:xfrm>
            <a:off x="1773527" y="2023068"/>
            <a:ext cx="1082089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FEB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36DDC6B-65F2-5EFD-79A8-423129FBF743}"/>
              </a:ext>
            </a:extLst>
          </p:cNvPr>
          <p:cNvSpPr txBox="1"/>
          <p:nvPr/>
        </p:nvSpPr>
        <p:spPr bwMode="auto">
          <a:xfrm>
            <a:off x="2900895" y="2027029"/>
            <a:ext cx="105317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MAR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51876F0-6F7D-92EE-47ED-95833223F61B}"/>
              </a:ext>
            </a:extLst>
          </p:cNvPr>
          <p:cNvSpPr txBox="1"/>
          <p:nvPr/>
        </p:nvSpPr>
        <p:spPr bwMode="auto">
          <a:xfrm>
            <a:off x="3884628" y="2030990"/>
            <a:ext cx="1028440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ABR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C9EF3F4-5350-82D3-CD27-D7A56DD49FE8}"/>
              </a:ext>
            </a:extLst>
          </p:cNvPr>
          <p:cNvSpPr txBox="1"/>
          <p:nvPr/>
        </p:nvSpPr>
        <p:spPr bwMode="auto">
          <a:xfrm>
            <a:off x="4846409" y="2034951"/>
            <a:ext cx="1333778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MAY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5183681-428C-89AE-A4D0-E1A08914267B}"/>
              </a:ext>
            </a:extLst>
          </p:cNvPr>
          <p:cNvSpPr txBox="1"/>
          <p:nvPr/>
        </p:nvSpPr>
        <p:spPr bwMode="auto">
          <a:xfrm>
            <a:off x="6085167" y="2038912"/>
            <a:ext cx="1060581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JUN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0D7F4B0-AC94-B560-0ADD-C82F80ACB4BD}"/>
              </a:ext>
            </a:extLst>
          </p:cNvPr>
          <p:cNvSpPr txBox="1"/>
          <p:nvPr/>
        </p:nvSpPr>
        <p:spPr bwMode="auto">
          <a:xfrm>
            <a:off x="7052656" y="2042873"/>
            <a:ext cx="1077693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JUL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E964E46-EF26-D015-A974-B8D929119CFC}"/>
              </a:ext>
            </a:extLst>
          </p:cNvPr>
          <p:cNvSpPr txBox="1"/>
          <p:nvPr/>
        </p:nvSpPr>
        <p:spPr bwMode="auto">
          <a:xfrm>
            <a:off x="8026179" y="2046834"/>
            <a:ext cx="1322531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AGO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4CA928C-0E93-97AD-E6ED-ABCBF30A3EF6}"/>
              </a:ext>
            </a:extLst>
          </p:cNvPr>
          <p:cNvSpPr txBox="1"/>
          <p:nvPr/>
        </p:nvSpPr>
        <p:spPr bwMode="auto">
          <a:xfrm>
            <a:off x="9250666" y="2050795"/>
            <a:ext cx="1075960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SEP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C20E817-58D8-C7D1-6C21-05122557DA43}"/>
              </a:ext>
            </a:extLst>
          </p:cNvPr>
          <p:cNvSpPr txBox="1"/>
          <p:nvPr/>
        </p:nvSpPr>
        <p:spPr bwMode="auto">
          <a:xfrm>
            <a:off x="10234027" y="2054756"/>
            <a:ext cx="1312269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OCT</a:t>
            </a:r>
          </a:p>
        </p:txBody>
      </p:sp>
      <p:sp>
        <p:nvSpPr>
          <p:cNvPr id="19" name="CuadroTexto 20">
            <a:extLst>
              <a:ext uri="{FF2B5EF4-FFF2-40B4-BE49-F238E27FC236}">
                <a16:creationId xmlns:a16="http://schemas.microsoft.com/office/drawing/2014/main" id="{69F46CC7-FC69-930F-34AC-41285CA01761}"/>
              </a:ext>
            </a:extLst>
          </p:cNvPr>
          <p:cNvSpPr txBox="1"/>
          <p:nvPr/>
        </p:nvSpPr>
        <p:spPr bwMode="auto">
          <a:xfrm>
            <a:off x="1470417" y="2897866"/>
            <a:ext cx="1362775" cy="573494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Carnaval</a:t>
            </a: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8- 13 feb</a:t>
            </a:r>
          </a:p>
        </p:txBody>
      </p:sp>
      <p:sp>
        <p:nvSpPr>
          <p:cNvPr id="34" name="CuadroTexto 20">
            <a:extLst>
              <a:ext uri="{FF2B5EF4-FFF2-40B4-BE49-F238E27FC236}">
                <a16:creationId xmlns:a16="http://schemas.microsoft.com/office/drawing/2014/main" id="{6F31BA32-D283-1E00-8AFC-7C10A3A9A2A7}"/>
              </a:ext>
            </a:extLst>
          </p:cNvPr>
          <p:cNvSpPr txBox="1"/>
          <p:nvPr/>
        </p:nvSpPr>
        <p:spPr bwMode="auto">
          <a:xfrm>
            <a:off x="7838708" y="1244012"/>
            <a:ext cx="1533470" cy="76944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Vacaciones verano</a:t>
            </a: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15 jul- 29 </a:t>
            </a:r>
            <a:r>
              <a:rPr lang="es-ES" sz="1600" dirty="0" err="1">
                <a:latin typeface="Roboto Th" panose="02000000000000000000" pitchFamily="2" charset="0"/>
                <a:ea typeface="Roboto Th" panose="02000000000000000000" pitchFamily="2" charset="0"/>
              </a:rPr>
              <a:t>ago</a:t>
            </a:r>
            <a:endParaRPr lang="es-MX" sz="28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A64F899-F3B2-28C7-6A13-B64CE014F019}"/>
              </a:ext>
            </a:extLst>
          </p:cNvPr>
          <p:cNvSpPr txBox="1"/>
          <p:nvPr/>
        </p:nvSpPr>
        <p:spPr bwMode="auto">
          <a:xfrm>
            <a:off x="6248621" y="2785120"/>
            <a:ext cx="998029" cy="52219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10 - 30 jun</a:t>
            </a:r>
          </a:p>
        </p:txBody>
      </p:sp>
      <p:sp>
        <p:nvSpPr>
          <p:cNvPr id="20" name="CuadroTexto 20">
            <a:extLst>
              <a:ext uri="{FF2B5EF4-FFF2-40B4-BE49-F238E27FC236}">
                <a16:creationId xmlns:a16="http://schemas.microsoft.com/office/drawing/2014/main" id="{D20FBB7E-1702-5D75-F560-013B560F8930}"/>
              </a:ext>
            </a:extLst>
          </p:cNvPr>
          <p:cNvSpPr txBox="1"/>
          <p:nvPr/>
        </p:nvSpPr>
        <p:spPr bwMode="auto">
          <a:xfrm>
            <a:off x="3101879" y="2430391"/>
            <a:ext cx="1808762" cy="77047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Semana Sta. /Pascua/ Eclipse</a:t>
            </a: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1600" dirty="0">
                <a:latin typeface="Roboto Th" panose="02000000000000000000" pitchFamily="2" charset="0"/>
                <a:ea typeface="Roboto Th" panose="02000000000000000000" pitchFamily="2" charset="0"/>
              </a:rPr>
              <a:t>24 mar-8 abr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3BC6ACBB-FC6B-1BB7-3510-7E924AB14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2435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noviembre </a:t>
            </a: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2024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C04E528-2D42-0FAC-C6DA-2273FE6A3322}"/>
              </a:ext>
            </a:extLst>
          </p:cNvPr>
          <p:cNvCxnSpPr>
            <a:cxnSpLocks/>
          </p:cNvCxnSpPr>
          <p:nvPr/>
        </p:nvCxnSpPr>
        <p:spPr>
          <a:xfrm>
            <a:off x="11488930" y="2061938"/>
            <a:ext cx="0" cy="42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98E65DB-E219-D13C-3715-81E352285110}"/>
              </a:ext>
            </a:extLst>
          </p:cNvPr>
          <p:cNvSpPr txBox="1"/>
          <p:nvPr/>
        </p:nvSpPr>
        <p:spPr bwMode="auto">
          <a:xfrm>
            <a:off x="11370275" y="2056685"/>
            <a:ext cx="1312269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ES_tradnl" sz="1600" dirty="0">
                <a:latin typeface="Lato Hairline" panose="020F0202020204030203" pitchFamily="34" charset="77"/>
              </a:rPr>
              <a:t>NOV</a:t>
            </a:r>
          </a:p>
        </p:txBody>
      </p:sp>
      <p:sp>
        <p:nvSpPr>
          <p:cNvPr id="13" name="CuadroTexto 20">
            <a:extLst>
              <a:ext uri="{FF2B5EF4-FFF2-40B4-BE49-F238E27FC236}">
                <a16:creationId xmlns:a16="http://schemas.microsoft.com/office/drawing/2014/main" id="{22ABB621-D191-9817-A786-2C8798CB02F5}"/>
              </a:ext>
            </a:extLst>
          </p:cNvPr>
          <p:cNvSpPr txBox="1"/>
          <p:nvPr/>
        </p:nvSpPr>
        <p:spPr bwMode="auto">
          <a:xfrm>
            <a:off x="11394598" y="3952429"/>
            <a:ext cx="1144008" cy="72097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  <a:effectLst/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AR" sz="1600" dirty="0">
                <a:latin typeface="Roboto Th" panose="02000000000000000000" pitchFamily="2" charset="0"/>
                <a:ea typeface="Roboto Th" panose="02000000000000000000" pitchFamily="2" charset="0"/>
              </a:rPr>
              <a:t>Promedio</a:t>
            </a:r>
            <a:r>
              <a:rPr lang="es-AR" sz="1400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 </a:t>
            </a:r>
            <a:endParaRPr lang="es-AR" sz="3200" dirty="0">
              <a:latin typeface="Roboto Th" panose="02000000000000000000" pitchFamily="2" charset="0"/>
              <a:ea typeface="Roboto Th" panose="02000000000000000000" pitchFamily="2" charset="0"/>
              <a:cs typeface="Roboto Th" panose="02000000000000000000" pitchFamily="2" charset="0"/>
            </a:endParaRPr>
          </a:p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ES" sz="2800" dirty="0">
                <a:latin typeface="Roboto Th" panose="02000000000000000000" pitchFamily="2" charset="0"/>
                <a:ea typeface="Roboto Th" panose="02000000000000000000" pitchFamily="2" charset="0"/>
              </a:rPr>
              <a:t>63%</a:t>
            </a:r>
            <a:endParaRPr lang="es-MX" sz="28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347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EE239-192A-6EC3-2CB7-C7D2141FA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>
            <a:extLst>
              <a:ext uri="{FF2B5EF4-FFF2-40B4-BE49-F238E27FC236}">
                <a16:creationId xmlns:a16="http://schemas.microsoft.com/office/drawing/2014/main" id="{EB73D547-3D5A-19A8-F430-CC0B9D6EDC1D}"/>
              </a:ext>
            </a:extLst>
          </p:cNvPr>
          <p:cNvSpPr txBox="1"/>
          <p:nvPr/>
        </p:nvSpPr>
        <p:spPr bwMode="auto">
          <a:xfrm>
            <a:off x="10807653" y="2884891"/>
            <a:ext cx="2343682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0" u="none" strike="noStrike" kern="1200" cap="all" spc="0" normalizeH="0" noProof="0" dirty="0">
                <a:ln>
                  <a:noFill/>
                </a:ln>
                <a:solidFill>
                  <a:srgbClr val="4BACC6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San José 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CCCF284-BCC0-DB0C-893A-A747EC77B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4" name="CuadroTexto 7">
            <a:extLst>
              <a:ext uri="{FF2B5EF4-FFF2-40B4-BE49-F238E27FC236}">
                <a16:creationId xmlns:a16="http://schemas.microsoft.com/office/drawing/2014/main" id="{974AFE1A-48EC-C8B4-4EF4-E3437C27C03A}"/>
              </a:ext>
            </a:extLst>
          </p:cNvPr>
          <p:cNvSpPr txBox="1"/>
          <p:nvPr/>
        </p:nvSpPr>
        <p:spPr bwMode="auto">
          <a:xfrm>
            <a:off x="10766598" y="1928329"/>
            <a:ext cx="2222409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R="0" lvl="0" indent="127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defRPr/>
            </a:pPr>
            <a:r>
              <a:rPr kumimoji="0" lang="es-ES_tradnl" sz="1800" b="0" u="none" strike="noStrike" kern="1200" cap="all" spc="0" normalizeH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Nuevo Nayarit</a:t>
            </a:r>
          </a:p>
        </p:txBody>
      </p:sp>
      <p:sp>
        <p:nvSpPr>
          <p:cNvPr id="6" name="CuadroTexto 7">
            <a:extLst>
              <a:ext uri="{FF2B5EF4-FFF2-40B4-BE49-F238E27FC236}">
                <a16:creationId xmlns:a16="http://schemas.microsoft.com/office/drawing/2014/main" id="{681BF311-1E43-CAAC-1EDE-054AD6FD9199}"/>
              </a:ext>
            </a:extLst>
          </p:cNvPr>
          <p:cNvSpPr txBox="1"/>
          <p:nvPr/>
        </p:nvSpPr>
        <p:spPr bwMode="auto">
          <a:xfrm>
            <a:off x="10766599" y="2631077"/>
            <a:ext cx="2348735" cy="32073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0" u="none" strike="noStrike" kern="1200" cap="all" spc="0" normalizeH="0" noProof="0" dirty="0" err="1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Pto</a:t>
            </a:r>
            <a:r>
              <a:rPr kumimoji="0" lang="es-ES_tradnl" sz="1800" b="0" u="none" strike="noStrike" kern="1200" cap="all" spc="0" normalizeH="0" noProof="0" dirty="0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 Vallarta</a:t>
            </a:r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id="{762F81F9-E8ED-C84B-F426-386D13508402}"/>
              </a:ext>
            </a:extLst>
          </p:cNvPr>
          <p:cNvSpPr txBox="1"/>
          <p:nvPr/>
        </p:nvSpPr>
        <p:spPr bwMode="auto">
          <a:xfrm>
            <a:off x="10766599" y="3571919"/>
            <a:ext cx="2343682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0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9" name="CuadroTexto 10">
            <a:extLst>
              <a:ext uri="{FF2B5EF4-FFF2-40B4-BE49-F238E27FC236}">
                <a16:creationId xmlns:a16="http://schemas.microsoft.com/office/drawing/2014/main" id="{5E276BF3-7001-EC77-46DA-3706212E7FD2}"/>
              </a:ext>
            </a:extLst>
          </p:cNvPr>
          <p:cNvSpPr txBox="1"/>
          <p:nvPr/>
        </p:nvSpPr>
        <p:spPr bwMode="auto">
          <a:xfrm>
            <a:off x="10806759" y="3177829"/>
            <a:ext cx="2345470" cy="5146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0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Corredor </a:t>
            </a:r>
          </a:p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0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10" name="CuadroTexto 7">
            <a:extLst>
              <a:ext uri="{FF2B5EF4-FFF2-40B4-BE49-F238E27FC236}">
                <a16:creationId xmlns:a16="http://schemas.microsoft.com/office/drawing/2014/main" id="{B2372DC9-1F46-E813-5469-2FCB87013ED1}"/>
              </a:ext>
            </a:extLst>
          </p:cNvPr>
          <p:cNvSpPr txBox="1"/>
          <p:nvPr/>
        </p:nvSpPr>
        <p:spPr bwMode="auto">
          <a:xfrm>
            <a:off x="10766599" y="1664592"/>
            <a:ext cx="2222410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0" u="none" strike="noStrike" kern="1200" cap="all" spc="0" normalizeH="0" noProof="0" dirty="0">
                <a:ln>
                  <a:noFill/>
                </a:ln>
                <a:solidFill>
                  <a:srgbClr val="A1BF63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Cabo San </a:t>
            </a: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A1BF63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Lucas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FF3F563-5634-B1A6-D136-E500338145DF}"/>
              </a:ext>
            </a:extLst>
          </p:cNvPr>
          <p:cNvSpPr/>
          <p:nvPr/>
        </p:nvSpPr>
        <p:spPr>
          <a:xfrm>
            <a:off x="928688" y="6827443"/>
            <a:ext cx="10152062" cy="30777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7045D31B-AF83-41E3-6295-D72612188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6032"/>
            <a:ext cx="12776087" cy="618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PROMEDIO ANUAL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CF364FC-0B96-EAD9-CEC2-736B99787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1750"/>
            <a:ext cx="12801600" cy="433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noviembre</a:t>
            </a:r>
            <a:r>
              <a:rPr kumimoji="0" lang="es-ES_tradnl" sz="2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 2024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1800-00000D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987491"/>
              </p:ext>
            </p:extLst>
          </p:nvPr>
        </p:nvGraphicFramePr>
        <p:xfrm>
          <a:off x="99824" y="1160519"/>
          <a:ext cx="10810481" cy="5451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616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D13B7-FCB6-7518-A22A-DC170727F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69CDA7F-D5F9-55D1-F5B3-700A0329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22183B73-D574-2C41-3BA1-1743D4868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6032"/>
            <a:ext cx="12776087" cy="618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PROMEDIO ANUAL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CCAD2169-DC8F-A1E6-6620-93E2C28B8325}"/>
              </a:ext>
            </a:extLst>
          </p:cNvPr>
          <p:cNvSpPr/>
          <p:nvPr/>
        </p:nvSpPr>
        <p:spPr>
          <a:xfrm>
            <a:off x="928688" y="6719722"/>
            <a:ext cx="10152000" cy="52322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*Los Cabos incluye San José del Cabo, Cabo San Lucas y Corredor.</a:t>
            </a:r>
          </a:p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sp>
        <p:nvSpPr>
          <p:cNvPr id="15" name="CuadroTexto 8">
            <a:extLst>
              <a:ext uri="{FF2B5EF4-FFF2-40B4-BE49-F238E27FC236}">
                <a16:creationId xmlns:a16="http://schemas.microsoft.com/office/drawing/2014/main" id="{D7BA81F0-6077-7ADD-C275-B757C1A0B982}"/>
              </a:ext>
            </a:extLst>
          </p:cNvPr>
          <p:cNvSpPr txBox="1"/>
          <p:nvPr/>
        </p:nvSpPr>
        <p:spPr bwMode="auto">
          <a:xfrm>
            <a:off x="10876723" y="2900026"/>
            <a:ext cx="1924877" cy="43396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5FBC1C1-A071-3522-1DB1-A06B05E128D3}"/>
              </a:ext>
            </a:extLst>
          </p:cNvPr>
          <p:cNvSpPr txBox="1"/>
          <p:nvPr/>
        </p:nvSpPr>
        <p:spPr bwMode="auto">
          <a:xfrm>
            <a:off x="10847226" y="2077861"/>
            <a:ext cx="2026816" cy="4313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17" name="CuadroTexto 7">
            <a:extLst>
              <a:ext uri="{FF2B5EF4-FFF2-40B4-BE49-F238E27FC236}">
                <a16:creationId xmlns:a16="http://schemas.microsoft.com/office/drawing/2014/main" id="{40B73014-4119-B332-A330-1CC899CD538D}"/>
              </a:ext>
            </a:extLst>
          </p:cNvPr>
          <p:cNvSpPr txBox="1"/>
          <p:nvPr/>
        </p:nvSpPr>
        <p:spPr bwMode="auto">
          <a:xfrm>
            <a:off x="10876723" y="1706057"/>
            <a:ext cx="1924877" cy="43396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A3D1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Vallarta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64382FED-A345-A183-FE8C-D7F734764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1750"/>
            <a:ext cx="12801600" cy="433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noviembre </a:t>
            </a:r>
            <a:r>
              <a:rPr kumimoji="0" lang="es-ES_tradnl" sz="2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2024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18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334957"/>
              </p:ext>
            </p:extLst>
          </p:nvPr>
        </p:nvGraphicFramePr>
        <p:xfrm>
          <a:off x="267775" y="1158726"/>
          <a:ext cx="10810481" cy="5454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7360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23823-8F9D-F69E-D30D-DD1759356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1D20B0D5-2FE5-E841-050C-0B1E887ED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7588"/>
            <a:ext cx="12801600" cy="69576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vert="horz" wrap="square" lIns="119064" tIns="59531" rIns="119064" bIns="59531" anchor="ctr">
            <a:spAutoFit/>
          </a:bodyPr>
          <a:lstStyle>
            <a:defPPr>
              <a:defRPr lang="en-US"/>
            </a:defPPr>
            <a:lvl1pPr algn="ctr" defTabSz="560127">
              <a:lnSpc>
                <a:spcPct val="80000"/>
              </a:lnSpc>
              <a:defRPr sz="4800">
                <a:solidFill>
                  <a:schemeClr val="bg1"/>
                </a:solidFill>
                <a:latin typeface="Stajn Pro Medium"/>
                <a:ea typeface="ＭＳ Ｐゴシック" charset="0"/>
                <a:cs typeface="Stajn Pro Medium"/>
              </a:defRPr>
            </a:lvl1pPr>
            <a:lvl2pPr marL="742950" indent="-285750" eaLnBrk="0" hangingPunct="0">
              <a:defRPr sz="2400"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60127" rtl="0" eaLnBrk="1" fontAlgn="ctr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 Th" pitchFamily="2" charset="0"/>
              </a:rPr>
              <a:t>OCUPACIÓN PROMEDIO ANUAL</a:t>
            </a:r>
          </a:p>
        </p:txBody>
      </p:sp>
      <p:sp>
        <p:nvSpPr>
          <p:cNvPr id="5" name="Marcador de número de diapositiva 1">
            <a:extLst>
              <a:ext uri="{FF2B5EF4-FFF2-40B4-BE49-F238E27FC236}">
                <a16:creationId xmlns:a16="http://schemas.microsoft.com/office/drawing/2014/main" id="{DBB74D93-EC16-BE2E-BC32-BE7119768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D20DD8F7-3156-A468-D40F-A3E54F664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08742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diciembre</a:t>
            </a: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 2024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B9A8A98-A448-5736-D2E3-6F51EDDB28B9}"/>
              </a:ext>
            </a:extLst>
          </p:cNvPr>
          <p:cNvSpPr txBox="1"/>
          <p:nvPr/>
        </p:nvSpPr>
        <p:spPr>
          <a:xfrm>
            <a:off x="11667722" y="1240376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D579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11" name="CuadroTexto 3">
            <a:extLst>
              <a:ext uri="{FF2B5EF4-FFF2-40B4-BE49-F238E27FC236}">
                <a16:creationId xmlns:a16="http://schemas.microsoft.com/office/drawing/2014/main" id="{B17C1A3D-70CA-E131-C5AF-C77339394A4B}"/>
              </a:ext>
            </a:extLst>
          </p:cNvPr>
          <p:cNvSpPr txBox="1"/>
          <p:nvPr/>
        </p:nvSpPr>
        <p:spPr>
          <a:xfrm>
            <a:off x="11683538" y="1749898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</a:rPr>
              <a:t>2024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64BED3B-360B-7299-685B-1E1C455C1ABF}"/>
              </a:ext>
            </a:extLst>
          </p:cNvPr>
          <p:cNvSpPr/>
          <p:nvPr/>
        </p:nvSpPr>
        <p:spPr>
          <a:xfrm>
            <a:off x="11313402" y="1324927"/>
            <a:ext cx="356400" cy="356400"/>
          </a:xfrm>
          <a:prstGeom prst="rect">
            <a:avLst/>
          </a:prstGeom>
          <a:solidFill>
            <a:srgbClr val="FFD5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7480460-5530-968A-2CA8-0C571C8129AA}"/>
              </a:ext>
            </a:extLst>
          </p:cNvPr>
          <p:cNvSpPr/>
          <p:nvPr/>
        </p:nvSpPr>
        <p:spPr>
          <a:xfrm>
            <a:off x="11313402" y="1875820"/>
            <a:ext cx="356400" cy="3564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C1A3024-AF3C-4F45-E21F-ECEDD38AF4FB}"/>
              </a:ext>
            </a:extLst>
          </p:cNvPr>
          <p:cNvSpPr/>
          <p:nvPr/>
        </p:nvSpPr>
        <p:spPr>
          <a:xfrm>
            <a:off x="727352" y="6632404"/>
            <a:ext cx="1044356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 </a:t>
            </a:r>
          </a:p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* Datos de 2024 obtenidos del mes de Enero hasta </a:t>
            </a:r>
            <a:r>
              <a:rPr kumimoji="0" lang="es-ES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Dici</a:t>
            </a:r>
            <a:r>
              <a:rPr lang="es-ES" sz="1400" i="1" dirty="0" err="1">
                <a:solidFill>
                  <a:prstClr val="white">
                    <a:lumMod val="50000"/>
                  </a:prstClr>
                </a:solidFill>
                <a:latin typeface="Playfair Display" pitchFamily="2" charset="77"/>
                <a:ea typeface="Roboto Lt" panose="02000000000000000000" pitchFamily="2" charset="0"/>
              </a:rPr>
              <a:t>embre</a:t>
            </a: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.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D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1924330"/>
              </p:ext>
            </p:extLst>
          </p:nvPr>
        </p:nvGraphicFramePr>
        <p:xfrm>
          <a:off x="491078" y="1167429"/>
          <a:ext cx="10905044" cy="5742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68527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44240-EBD7-D21B-9FDE-C5115CEB8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49F02F5-E927-8C11-C2F4-84C6FA3B2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32DDC95-8830-2107-6D53-E2134795A2CF}"/>
              </a:ext>
            </a:extLst>
          </p:cNvPr>
          <p:cNvSpPr txBox="1"/>
          <p:nvPr/>
        </p:nvSpPr>
        <p:spPr bwMode="auto">
          <a:xfrm>
            <a:off x="0" y="3115221"/>
            <a:ext cx="12780258" cy="16035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96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ESTANCIA</a:t>
            </a:r>
            <a:endParaRPr kumimoji="0" lang="es-ES_tradnl" sz="96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24306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32E16-80DA-B599-6F09-5EE58F208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E3FB30BF-10DB-6A31-793E-CCB750C830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5216737"/>
              </p:ext>
            </p:extLst>
          </p:nvPr>
        </p:nvGraphicFramePr>
        <p:xfrm>
          <a:off x="668691" y="1127010"/>
          <a:ext cx="11254732" cy="5518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03813A8-D6EA-3AC2-835D-A67BA7D9A5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8194436"/>
              </p:ext>
            </p:extLst>
          </p:nvPr>
        </p:nvGraphicFramePr>
        <p:xfrm>
          <a:off x="724674" y="3948333"/>
          <a:ext cx="11734800" cy="2230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9F08C81-8A5A-E375-3CA0-8C3BB3179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3852DB2-3022-AF4F-5C0C-011526400695}"/>
              </a:ext>
            </a:extLst>
          </p:cNvPr>
          <p:cNvSpPr txBox="1"/>
          <p:nvPr/>
        </p:nvSpPr>
        <p:spPr>
          <a:xfrm>
            <a:off x="524248" y="6764410"/>
            <a:ext cx="11207065" cy="523220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pPr>
              <a:tabLst>
                <a:tab pos="6096000" algn="l"/>
              </a:tabLst>
            </a:pPr>
            <a:r>
              <a:rPr lang="es-AR" dirty="0"/>
              <a:t>* Datos de 2024 obtenidos del mes de Enero hasta Diciembre.</a:t>
            </a:r>
          </a:p>
          <a:p>
            <a:r>
              <a:rPr lang="es-ES_tradnl" dirty="0"/>
              <a:t>Fuente: DataTur; Dirección de internet: http://www.datatur.sectur.gob.mx:81/Reportes/Reportes.aspx. </a:t>
            </a:r>
          </a:p>
        </p:txBody>
      </p:sp>
      <p:sp>
        <p:nvSpPr>
          <p:cNvPr id="16" name="CuadroTexto 3">
            <a:extLst>
              <a:ext uri="{FF2B5EF4-FFF2-40B4-BE49-F238E27FC236}">
                <a16:creationId xmlns:a16="http://schemas.microsoft.com/office/drawing/2014/main" id="{B5C12075-6D9F-1597-0F2A-B6CCE4B02FE9}"/>
              </a:ext>
            </a:extLst>
          </p:cNvPr>
          <p:cNvSpPr txBox="1"/>
          <p:nvPr/>
        </p:nvSpPr>
        <p:spPr>
          <a:xfrm>
            <a:off x="11599688" y="4727685"/>
            <a:ext cx="1224136" cy="595057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18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Bold" pitchFamily="2" charset="0"/>
                <a:cs typeface="Roboto Lt" panose="02000000000000000000" pitchFamily="2" charset="0"/>
              </a:rPr>
              <a:t>Variación anual</a:t>
            </a:r>
            <a:endParaRPr kumimoji="0" lang="fi-FI" sz="18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9" name="Cerrar llave 6">
            <a:extLst>
              <a:ext uri="{FF2B5EF4-FFF2-40B4-BE49-F238E27FC236}">
                <a16:creationId xmlns:a16="http://schemas.microsoft.com/office/drawing/2014/main" id="{BC9A1DED-9836-0FD1-7571-9BC93405F303}"/>
              </a:ext>
            </a:extLst>
          </p:cNvPr>
          <p:cNvSpPr/>
          <p:nvPr/>
        </p:nvSpPr>
        <p:spPr>
          <a:xfrm rot="5400000" flipH="1">
            <a:off x="6194001" y="-3195069"/>
            <a:ext cx="159772" cy="10466408"/>
          </a:xfrm>
          <a:custGeom>
            <a:avLst/>
            <a:gdLst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7" fmla="*/ 0 w 317422"/>
              <a:gd name="connsiteY7" fmla="*/ 0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7" fmla="*/ 0 w 317422"/>
              <a:gd name="connsiteY7" fmla="*/ 0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158711 w 317422"/>
              <a:gd name="connsiteY3" fmla="*/ 5216869 h 10293921"/>
              <a:gd name="connsiteX4" fmla="*/ 158711 w 317422"/>
              <a:gd name="connsiteY4" fmla="*/ 10224012 h 10293921"/>
              <a:gd name="connsiteX5" fmla="*/ 0 w 317422"/>
              <a:gd name="connsiteY5" fmla="*/ 10293921 h 10293921"/>
              <a:gd name="connsiteX0" fmla="*/ 0 w 158711"/>
              <a:gd name="connsiteY0" fmla="*/ 0 h 10293921"/>
              <a:gd name="connsiteX1" fmla="*/ 158711 w 158711"/>
              <a:gd name="connsiteY1" fmla="*/ 69909 h 10293921"/>
              <a:gd name="connsiteX2" fmla="*/ 158711 w 158711"/>
              <a:gd name="connsiteY2" fmla="*/ 5077051 h 10293921"/>
              <a:gd name="connsiteX3" fmla="*/ 158711 w 158711"/>
              <a:gd name="connsiteY3" fmla="*/ 5216869 h 10293921"/>
              <a:gd name="connsiteX4" fmla="*/ 158711 w 158711"/>
              <a:gd name="connsiteY4" fmla="*/ 10224012 h 10293921"/>
              <a:gd name="connsiteX5" fmla="*/ 0 w 158711"/>
              <a:gd name="connsiteY5" fmla="*/ 10293921 h 10293921"/>
              <a:gd name="connsiteX6" fmla="*/ 0 w 158711"/>
              <a:gd name="connsiteY6" fmla="*/ 0 h 10293921"/>
              <a:gd name="connsiteX0" fmla="*/ 0 w 158711"/>
              <a:gd name="connsiteY0" fmla="*/ 0 h 10293921"/>
              <a:gd name="connsiteX1" fmla="*/ 158711 w 158711"/>
              <a:gd name="connsiteY1" fmla="*/ 69909 h 10293921"/>
              <a:gd name="connsiteX2" fmla="*/ 158711 w 158711"/>
              <a:gd name="connsiteY2" fmla="*/ 5077051 h 10293921"/>
              <a:gd name="connsiteX3" fmla="*/ 158711 w 158711"/>
              <a:gd name="connsiteY3" fmla="*/ 5216869 h 10293921"/>
              <a:gd name="connsiteX4" fmla="*/ 158711 w 158711"/>
              <a:gd name="connsiteY4" fmla="*/ 10224012 h 10293921"/>
              <a:gd name="connsiteX5" fmla="*/ 0 w 158711"/>
              <a:gd name="connsiteY5" fmla="*/ 10293921 h 10293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711" h="10293921" stroke="0" extrusionOk="0">
                <a:moveTo>
                  <a:pt x="0" y="0"/>
                </a:moveTo>
                <a:cubicBezTo>
                  <a:pt x="87654" y="0"/>
                  <a:pt x="158711" y="31299"/>
                  <a:pt x="158711" y="69909"/>
                </a:cubicBezTo>
                <a:lnTo>
                  <a:pt x="158711" y="5077051"/>
                </a:lnTo>
                <a:lnTo>
                  <a:pt x="158711" y="5216869"/>
                </a:lnTo>
                <a:lnTo>
                  <a:pt x="158711" y="10224012"/>
                </a:lnTo>
                <a:cubicBezTo>
                  <a:pt x="158711" y="10262622"/>
                  <a:pt x="87654" y="10293921"/>
                  <a:pt x="0" y="10293921"/>
                </a:cubicBezTo>
                <a:lnTo>
                  <a:pt x="0" y="0"/>
                </a:lnTo>
                <a:close/>
              </a:path>
              <a:path w="158711" h="10293921" fill="none">
                <a:moveTo>
                  <a:pt x="0" y="0"/>
                </a:moveTo>
                <a:cubicBezTo>
                  <a:pt x="87654" y="0"/>
                  <a:pt x="158711" y="31299"/>
                  <a:pt x="158711" y="69909"/>
                </a:cubicBezTo>
                <a:lnTo>
                  <a:pt x="158711" y="5077051"/>
                </a:lnTo>
                <a:lnTo>
                  <a:pt x="158711" y="5216869"/>
                </a:lnTo>
                <a:lnTo>
                  <a:pt x="158711" y="10224012"/>
                </a:lnTo>
                <a:cubicBezTo>
                  <a:pt x="158711" y="10262622"/>
                  <a:pt x="87654" y="10293921"/>
                  <a:pt x="0" y="10293921"/>
                </a:cubicBezTo>
              </a:path>
            </a:pathLst>
          </a:cu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BF4CC0C-EC6F-3806-EE7B-8A59593785D6}"/>
              </a:ext>
            </a:extLst>
          </p:cNvPr>
          <p:cNvSpPr txBox="1"/>
          <p:nvPr/>
        </p:nvSpPr>
        <p:spPr bwMode="auto">
          <a:xfrm>
            <a:off x="2178853" y="1622841"/>
            <a:ext cx="2262518" cy="672496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indent="-708025" algn="ctr">
              <a:lnSpc>
                <a:spcPct val="80000"/>
              </a:lnSpc>
              <a:spcAft>
                <a:spcPts val="400"/>
              </a:spcAft>
            </a:pPr>
            <a:r>
              <a:rPr lang="es-AR" sz="2000" dirty="0">
                <a:latin typeface="Roboto Th" panose="02000000000000000000" pitchFamily="2" charset="0"/>
                <a:ea typeface="Roboto Th" panose="02000000000000000000" pitchFamily="2" charset="0"/>
              </a:rPr>
              <a:t>Variación -14.6%</a:t>
            </a:r>
            <a:endParaRPr lang="es-AR" sz="20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  <a:p>
            <a:pPr marL="720725" indent="-708025" algn="ctr">
              <a:lnSpc>
                <a:spcPct val="80000"/>
              </a:lnSpc>
              <a:spcAft>
                <a:spcPts val="400"/>
              </a:spcAft>
            </a:pPr>
            <a:r>
              <a:rPr lang="es-AR" sz="2000" dirty="0">
                <a:latin typeface="Roboto Th" panose="02000000000000000000" pitchFamily="2" charset="0"/>
                <a:ea typeface="Roboto Th" panose="02000000000000000000" pitchFamily="2" charset="0"/>
              </a:rPr>
              <a:t>TMCA -0.7%</a:t>
            </a:r>
            <a:endParaRPr lang="es-MX" sz="2000" dirty="0">
              <a:latin typeface="Roboto Th" panose="020000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D2D7134-AC80-C8C7-D261-98507A692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38324"/>
            <a:ext cx="12801600" cy="66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ESTANCIA PROMEDIO</a:t>
            </a:r>
          </a:p>
        </p:txBody>
      </p:sp>
    </p:spTree>
    <p:extLst>
      <p:ext uri="{BB962C8B-B14F-4D97-AF65-F5344CB8AC3E}">
        <p14:creationId xmlns:p14="http://schemas.microsoft.com/office/powerpoint/2010/main" val="3810195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EB4E2-8D41-D9C8-0A33-0C14B8D27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F39847E-B065-F2B6-52CC-083658818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_tradnl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94B5E02-A332-C613-3223-70CDABD9D4C9}"/>
              </a:ext>
            </a:extLst>
          </p:cNvPr>
          <p:cNvSpPr txBox="1"/>
          <p:nvPr/>
        </p:nvSpPr>
        <p:spPr>
          <a:xfrm>
            <a:off x="749281" y="7005415"/>
            <a:ext cx="10476000" cy="307777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" dirty="0"/>
              <a:t>Fuente: </a:t>
            </a:r>
            <a:r>
              <a:rPr lang="es-ES" dirty="0" err="1"/>
              <a:t>DataTur</a:t>
            </a:r>
            <a:r>
              <a:rPr lang="es-ES" dirty="0"/>
              <a:t>; Dirección de internet: http://www.datatur.sectur.gob.mx. Datos desde Enero hasta Diciembre de 2024.</a:t>
            </a:r>
          </a:p>
        </p:txBody>
      </p:sp>
      <p:sp>
        <p:nvSpPr>
          <p:cNvPr id="9" name="CuadroTexto 15">
            <a:extLst>
              <a:ext uri="{FF2B5EF4-FFF2-40B4-BE49-F238E27FC236}">
                <a16:creationId xmlns:a16="http://schemas.microsoft.com/office/drawing/2014/main" id="{12A8424E-054A-D0A5-55CA-A92A999A76CE}"/>
              </a:ext>
            </a:extLst>
          </p:cNvPr>
          <p:cNvSpPr txBox="1"/>
          <p:nvPr/>
        </p:nvSpPr>
        <p:spPr>
          <a:xfrm>
            <a:off x="11170810" y="4579790"/>
            <a:ext cx="175745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5 estrellas</a:t>
            </a:r>
            <a:endParaRPr kumimoji="0" lang="es-MX" sz="2000" b="1" u="none" strike="noStrike" kern="1200" cap="all" spc="0" normalizeH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36F91F5-6761-1073-4CC4-4E8C96C12979}"/>
              </a:ext>
            </a:extLst>
          </p:cNvPr>
          <p:cNvSpPr txBox="1"/>
          <p:nvPr/>
        </p:nvSpPr>
        <p:spPr>
          <a:xfrm>
            <a:off x="11192256" y="3026923"/>
            <a:ext cx="1754271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u="none" strike="noStrike" kern="1200" cap="all" spc="0" normalizeH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Turistas totales</a:t>
            </a:r>
            <a:endParaRPr kumimoji="0" lang="es-MX" sz="2200" b="1" u="none" strike="noStrike" kern="1200" cap="all" spc="0" normalizeH="0" noProof="0" dirty="0">
              <a:ln>
                <a:noFill/>
              </a:ln>
              <a:solidFill>
                <a:srgbClr val="9BBB59"/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E97F2AD-99E1-972B-896D-8F6269D4856F}"/>
              </a:ext>
            </a:extLst>
          </p:cNvPr>
          <p:cNvSpPr txBox="1"/>
          <p:nvPr/>
        </p:nvSpPr>
        <p:spPr>
          <a:xfrm>
            <a:off x="11171236" y="5235724"/>
            <a:ext cx="175427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 Bold" pitchFamily="2" charset="0"/>
                <a:cs typeface="Lato" panose="020F0502020204030203" pitchFamily="34" charset="0"/>
              </a:rPr>
              <a:t>4 estrellas</a:t>
            </a:r>
            <a:endParaRPr kumimoji="0" lang="es-MX" sz="2000" b="1" u="none" strike="noStrike" kern="1200" cap="all" spc="0" normalizeH="0" noProof="0" dirty="0">
              <a:ln>
                <a:noFill/>
              </a:ln>
              <a:solidFill>
                <a:srgbClr val="1F497D">
                  <a:lumMod val="40000"/>
                  <a:lumOff val="60000"/>
                </a:srgbClr>
              </a:solidFill>
              <a:effectLst/>
              <a:uLnTx/>
              <a:uFillTx/>
              <a:latin typeface="Lato" panose="020F0502020204030203" pitchFamily="34" charset="77"/>
              <a:ea typeface="Roboto Bold" pitchFamily="2" charset="0"/>
              <a:cs typeface="Lato" panose="020F0502020204030203" pitchFamily="34" charset="0"/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5C4A1CC4-CE17-041B-233F-2373509FC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44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D16B5D-8508-7C7D-1A52-A0EC4D2935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408705"/>
              </p:ext>
            </p:extLst>
          </p:nvPr>
        </p:nvGraphicFramePr>
        <p:xfrm>
          <a:off x="5657" y="908548"/>
          <a:ext cx="11484000" cy="595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20936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F2ABB-D845-AC27-8937-ECE528391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21F14A1D-937C-7A4E-7687-6BE08A09FE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367318"/>
              </p:ext>
            </p:extLst>
          </p:nvPr>
        </p:nvGraphicFramePr>
        <p:xfrm>
          <a:off x="380774" y="1243108"/>
          <a:ext cx="11890764" cy="5510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37E77A9-8DC8-5EE5-45D1-51402EAB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F9C2E16-CA5F-9C0B-41F3-AD35512E3032}"/>
              </a:ext>
            </a:extLst>
          </p:cNvPr>
          <p:cNvSpPr txBox="1"/>
          <p:nvPr/>
        </p:nvSpPr>
        <p:spPr>
          <a:xfrm>
            <a:off x="524248" y="6764410"/>
            <a:ext cx="11207065" cy="523220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Diciembre.</a:t>
            </a:r>
          </a:p>
          <a:p>
            <a:r>
              <a:rPr lang="es-ES_tradnl" dirty="0"/>
              <a:t>Fuente: DataTur; Dirección de internet: http://www.datatur.sectur.gob.mx:81/Reportes/Reportes.aspx.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172ED20-4FA1-9D55-CB9F-27D8E2048400}"/>
              </a:ext>
            </a:extLst>
          </p:cNvPr>
          <p:cNvSpPr txBox="1"/>
          <p:nvPr/>
        </p:nvSpPr>
        <p:spPr>
          <a:xfrm>
            <a:off x="10809540" y="2595794"/>
            <a:ext cx="1326371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 Black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5" name="CuadroTexto 3">
            <a:extLst>
              <a:ext uri="{FF2B5EF4-FFF2-40B4-BE49-F238E27FC236}">
                <a16:creationId xmlns:a16="http://schemas.microsoft.com/office/drawing/2014/main" id="{852D3D74-3315-DDFB-0D68-0C29812362EC}"/>
              </a:ext>
            </a:extLst>
          </p:cNvPr>
          <p:cNvSpPr txBox="1"/>
          <p:nvPr/>
        </p:nvSpPr>
        <p:spPr>
          <a:xfrm>
            <a:off x="10809540" y="3111403"/>
            <a:ext cx="1382460" cy="646331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 Black" panose="020F0502020204030203" pitchFamily="34" charset="77"/>
              </a:rPr>
              <a:t>2024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F15E1D3B-B742-AE58-D7E9-74F030E3D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38324"/>
            <a:ext cx="12801600" cy="66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ESTANCIA PROMEDIO</a:t>
            </a:r>
          </a:p>
        </p:txBody>
      </p:sp>
    </p:spTree>
    <p:extLst>
      <p:ext uri="{BB962C8B-B14F-4D97-AF65-F5344CB8AC3E}">
        <p14:creationId xmlns:p14="http://schemas.microsoft.com/office/powerpoint/2010/main" val="36801191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B0625-CE52-1FF3-FFB8-36EBE1E08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DB82EE9-F059-84AD-C993-94A66B030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480BD43-3B47-C47D-8E5A-66208A0730F9}"/>
              </a:ext>
            </a:extLst>
          </p:cNvPr>
          <p:cNvSpPr/>
          <p:nvPr/>
        </p:nvSpPr>
        <p:spPr>
          <a:xfrm>
            <a:off x="928688" y="7158646"/>
            <a:ext cx="101520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400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Datos de 2024 desde Enero hasta Diciembre. 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DF2012F5-1386-7075-2730-72C05A6D6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38324"/>
            <a:ext cx="12801600" cy="66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ESTANCIA PROMEDIO</a:t>
            </a:r>
          </a:p>
        </p:txBody>
      </p:sp>
      <p:sp>
        <p:nvSpPr>
          <p:cNvPr id="6" name="CuadroTexto 7">
            <a:extLst>
              <a:ext uri="{FF2B5EF4-FFF2-40B4-BE49-F238E27FC236}">
                <a16:creationId xmlns:a16="http://schemas.microsoft.com/office/drawing/2014/main" id="{8E45EAD7-F69F-A2B4-A924-278F031D9A6F}"/>
              </a:ext>
            </a:extLst>
          </p:cNvPr>
          <p:cNvSpPr txBox="1"/>
          <p:nvPr/>
        </p:nvSpPr>
        <p:spPr bwMode="auto">
          <a:xfrm>
            <a:off x="10820167" y="5140269"/>
            <a:ext cx="2026816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1A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7206967"/>
              </p:ext>
            </p:extLst>
          </p:nvPr>
        </p:nvGraphicFramePr>
        <p:xfrm>
          <a:off x="109001" y="1014767"/>
          <a:ext cx="10941414" cy="5742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01045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0757B-DE55-4E65-F6F7-FACC21FE0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8">
            <a:extLst>
              <a:ext uri="{FF2B5EF4-FFF2-40B4-BE49-F238E27FC236}">
                <a16:creationId xmlns:a16="http://schemas.microsoft.com/office/drawing/2014/main" id="{F374070B-DFB7-B927-D415-4EEC82C865FE}"/>
              </a:ext>
            </a:extLst>
          </p:cNvPr>
          <p:cNvSpPr txBox="1"/>
          <p:nvPr/>
        </p:nvSpPr>
        <p:spPr bwMode="auto">
          <a:xfrm>
            <a:off x="10820167" y="3068687"/>
            <a:ext cx="2343682" cy="68019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Corredor </a:t>
            </a:r>
          </a:p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C7735E1-62C6-684F-3F7B-6E70A6B26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4" name="CuadroTexto 7">
            <a:extLst>
              <a:ext uri="{FF2B5EF4-FFF2-40B4-BE49-F238E27FC236}">
                <a16:creationId xmlns:a16="http://schemas.microsoft.com/office/drawing/2014/main" id="{D532B7BC-D640-9202-D216-DE9ABF4CFC76}"/>
              </a:ext>
            </a:extLst>
          </p:cNvPr>
          <p:cNvSpPr txBox="1"/>
          <p:nvPr/>
        </p:nvSpPr>
        <p:spPr bwMode="auto">
          <a:xfrm>
            <a:off x="10821207" y="1644101"/>
            <a:ext cx="2221370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Nuevo Nayarit</a:t>
            </a:r>
          </a:p>
        </p:txBody>
      </p:sp>
      <p:sp>
        <p:nvSpPr>
          <p:cNvPr id="6" name="CuadroTexto 7">
            <a:extLst>
              <a:ext uri="{FF2B5EF4-FFF2-40B4-BE49-F238E27FC236}">
                <a16:creationId xmlns:a16="http://schemas.microsoft.com/office/drawing/2014/main" id="{19458709-DF71-74A0-14C6-61895942E6A0}"/>
              </a:ext>
            </a:extLst>
          </p:cNvPr>
          <p:cNvSpPr txBox="1"/>
          <p:nvPr/>
        </p:nvSpPr>
        <p:spPr bwMode="auto">
          <a:xfrm>
            <a:off x="10820167" y="3850245"/>
            <a:ext cx="2348735" cy="3207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4BACC6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San José </a:t>
            </a:r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id="{9B1CC775-C5DC-78C7-B542-21EDEA555CBC}"/>
              </a:ext>
            </a:extLst>
          </p:cNvPr>
          <p:cNvSpPr txBox="1"/>
          <p:nvPr/>
        </p:nvSpPr>
        <p:spPr bwMode="auto">
          <a:xfrm>
            <a:off x="10820167" y="4704660"/>
            <a:ext cx="2343682" cy="32009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 err="1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Pto</a:t>
            </a: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 Vallarta</a:t>
            </a:r>
          </a:p>
        </p:txBody>
      </p:sp>
      <p:sp>
        <p:nvSpPr>
          <p:cNvPr id="10" name="CuadroTexto 7">
            <a:extLst>
              <a:ext uri="{FF2B5EF4-FFF2-40B4-BE49-F238E27FC236}">
                <a16:creationId xmlns:a16="http://schemas.microsoft.com/office/drawing/2014/main" id="{4C8662FC-3B05-2C8F-C281-8F1F88DE1248}"/>
              </a:ext>
            </a:extLst>
          </p:cNvPr>
          <p:cNvSpPr txBox="1"/>
          <p:nvPr/>
        </p:nvSpPr>
        <p:spPr bwMode="auto">
          <a:xfrm>
            <a:off x="10820167" y="2081079"/>
            <a:ext cx="2222410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A1BF63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Cabo San Lucas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E500F0D1-45C9-BE17-D392-C1846F39F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ESTA</a:t>
            </a:r>
            <a:r>
              <a:rPr lang="es-ES_tradnl" sz="4400" dirty="0">
                <a:solidFill>
                  <a:prstClr val="black"/>
                </a:solidFill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NCIA</a:t>
            </a: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 PROMEDIO</a:t>
            </a:r>
          </a:p>
        </p:txBody>
      </p:sp>
      <p:sp>
        <p:nvSpPr>
          <p:cNvPr id="16" name="CuadroTexto 7">
            <a:extLst>
              <a:ext uri="{FF2B5EF4-FFF2-40B4-BE49-F238E27FC236}">
                <a16:creationId xmlns:a16="http://schemas.microsoft.com/office/drawing/2014/main" id="{11596D52-67B6-4AEA-AAAC-8A525E6A0DBD}"/>
              </a:ext>
            </a:extLst>
          </p:cNvPr>
          <p:cNvSpPr txBox="1"/>
          <p:nvPr/>
        </p:nvSpPr>
        <p:spPr bwMode="auto">
          <a:xfrm>
            <a:off x="10820167" y="5140269"/>
            <a:ext cx="2026816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B8EDDFB-7FDC-9D74-0BAC-9AB808F77EA5}"/>
              </a:ext>
            </a:extLst>
          </p:cNvPr>
          <p:cNvSpPr/>
          <p:nvPr/>
        </p:nvSpPr>
        <p:spPr>
          <a:xfrm>
            <a:off x="928688" y="7158646"/>
            <a:ext cx="101520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400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Datos de 2024 desde Enero hasta Diciembre. 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1A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93292"/>
              </p:ext>
            </p:extLst>
          </p:nvPr>
        </p:nvGraphicFramePr>
        <p:xfrm>
          <a:off x="18169" y="1014767"/>
          <a:ext cx="10936466" cy="5742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76113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0ADBB-D087-09EF-CD54-A6AF49F83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D2C2963-F2F7-32C0-77EF-987BE0841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4FBAB7A3-238C-3874-2C8D-8964B69AF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ESTANCIA PROMEDIO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7E32CA2-EC1F-399C-8C2D-1080CBEA4733}"/>
              </a:ext>
            </a:extLst>
          </p:cNvPr>
          <p:cNvSpPr/>
          <p:nvPr/>
        </p:nvSpPr>
        <p:spPr>
          <a:xfrm>
            <a:off x="928688" y="6719722"/>
            <a:ext cx="10152000" cy="52322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400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Datos de 2024 desde Enero hasta Diciembre.  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*Los Cabos incluye San José del Cabo, Cabo San Lucas y Corredor.</a:t>
            </a:r>
          </a:p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sp>
        <p:nvSpPr>
          <p:cNvPr id="10" name="CuadroTexto 8">
            <a:extLst>
              <a:ext uri="{FF2B5EF4-FFF2-40B4-BE49-F238E27FC236}">
                <a16:creationId xmlns:a16="http://schemas.microsoft.com/office/drawing/2014/main" id="{CC089057-7DF5-B215-BBBF-C46301B706AB}"/>
              </a:ext>
            </a:extLst>
          </p:cNvPr>
          <p:cNvSpPr txBox="1"/>
          <p:nvPr/>
        </p:nvSpPr>
        <p:spPr bwMode="auto">
          <a:xfrm>
            <a:off x="10876723" y="4608853"/>
            <a:ext cx="1924877" cy="46474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1504FD9-603B-BDD0-19D9-28BC9650709A}"/>
              </a:ext>
            </a:extLst>
          </p:cNvPr>
          <p:cNvSpPr txBox="1"/>
          <p:nvPr/>
        </p:nvSpPr>
        <p:spPr bwMode="auto">
          <a:xfrm>
            <a:off x="10847226" y="2324420"/>
            <a:ext cx="2026816" cy="46474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u="none" strike="noStrike" kern="1200" cap="all" spc="0" normalizeH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15" name="CuadroTexto 7">
            <a:extLst>
              <a:ext uri="{FF2B5EF4-FFF2-40B4-BE49-F238E27FC236}">
                <a16:creationId xmlns:a16="http://schemas.microsoft.com/office/drawing/2014/main" id="{4B535094-D34E-6987-C0EE-48DB8A1695BF}"/>
              </a:ext>
            </a:extLst>
          </p:cNvPr>
          <p:cNvSpPr txBox="1"/>
          <p:nvPr/>
        </p:nvSpPr>
        <p:spPr bwMode="auto">
          <a:xfrm>
            <a:off x="10846243" y="2749223"/>
            <a:ext cx="1924877" cy="46474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u="none" strike="noStrike" kern="1200" cap="all" spc="0" normalizeH="0" noProof="0" dirty="0">
                <a:ln>
                  <a:noFill/>
                </a:ln>
                <a:solidFill>
                  <a:srgbClr val="FFA3D1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Vallarta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A00-00000E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7645345"/>
              </p:ext>
            </p:extLst>
          </p:nvPr>
        </p:nvGraphicFramePr>
        <p:xfrm>
          <a:off x="34464" y="1054969"/>
          <a:ext cx="11053167" cy="5662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41311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6CFB1-8539-CCD8-E2FE-897F06CC7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068949C6-F84E-A1A6-3D08-EBC5EB8B5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6150"/>
            <a:ext cx="12801600" cy="69576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vert="horz" wrap="square" lIns="119064" tIns="59531" rIns="119064" bIns="59531" anchor="ctr">
            <a:spAutoFit/>
          </a:bodyPr>
          <a:lstStyle>
            <a:defPPr>
              <a:defRPr lang="en-US"/>
            </a:defPPr>
            <a:lvl1pPr algn="ctr" defTabSz="560127">
              <a:lnSpc>
                <a:spcPct val="80000"/>
              </a:lnSpc>
              <a:defRPr sz="4800">
                <a:solidFill>
                  <a:schemeClr val="bg1"/>
                </a:solidFill>
                <a:latin typeface="Stajn Pro Medium"/>
                <a:ea typeface="ＭＳ Ｐゴシック" charset="0"/>
                <a:cs typeface="Stajn Pro Medium"/>
              </a:defRPr>
            </a:lvl1pPr>
            <a:lvl2pPr marL="742950" indent="-285750" eaLnBrk="0" hangingPunct="0">
              <a:defRPr sz="2400"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60127" rtl="0" eaLnBrk="1" fontAlgn="ctr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 Th" pitchFamily="2" charset="0"/>
              </a:rPr>
              <a:t>ESTADÍA PROMEDIO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B794D77-B109-237F-27F2-3C78F67ADE00}"/>
              </a:ext>
            </a:extLst>
          </p:cNvPr>
          <p:cNvSpPr txBox="1"/>
          <p:nvPr/>
        </p:nvSpPr>
        <p:spPr>
          <a:xfrm>
            <a:off x="11667722" y="1410195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D579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11" name="CuadroTexto 3">
            <a:extLst>
              <a:ext uri="{FF2B5EF4-FFF2-40B4-BE49-F238E27FC236}">
                <a16:creationId xmlns:a16="http://schemas.microsoft.com/office/drawing/2014/main" id="{40C3DBF2-895F-2DA1-ED47-475F1ED3C3E1}"/>
              </a:ext>
            </a:extLst>
          </p:cNvPr>
          <p:cNvSpPr txBox="1"/>
          <p:nvPr/>
        </p:nvSpPr>
        <p:spPr>
          <a:xfrm>
            <a:off x="11683538" y="1919717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</a:rPr>
              <a:t>2024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EC8142-A953-580C-C4A4-9D2550C79FA9}"/>
              </a:ext>
            </a:extLst>
          </p:cNvPr>
          <p:cNvSpPr/>
          <p:nvPr/>
        </p:nvSpPr>
        <p:spPr>
          <a:xfrm>
            <a:off x="11313402" y="1494746"/>
            <a:ext cx="356400" cy="356400"/>
          </a:xfrm>
          <a:prstGeom prst="rect">
            <a:avLst/>
          </a:prstGeom>
          <a:solidFill>
            <a:srgbClr val="FFD5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43922BC-1490-10A4-C93C-C27AB9ACFEBB}"/>
              </a:ext>
            </a:extLst>
          </p:cNvPr>
          <p:cNvSpPr/>
          <p:nvPr/>
        </p:nvSpPr>
        <p:spPr>
          <a:xfrm>
            <a:off x="11313402" y="2045639"/>
            <a:ext cx="356400" cy="3564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3A2095A-B8F4-D9D5-5CC9-9FF1567334E6}"/>
              </a:ext>
            </a:extLst>
          </p:cNvPr>
          <p:cNvSpPr/>
          <p:nvPr/>
        </p:nvSpPr>
        <p:spPr>
          <a:xfrm>
            <a:off x="727352" y="6983780"/>
            <a:ext cx="1044356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 </a:t>
            </a:r>
          </a:p>
          <a:p>
            <a:pPr marR="0" lvl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Datos de 2024 obtenidos del mes de Enero hasta </a:t>
            </a:r>
            <a:r>
              <a:rPr lang="es-ES" sz="1400" i="1" dirty="0">
                <a:solidFill>
                  <a:prstClr val="white">
                    <a:lumMod val="50000"/>
                  </a:prstClr>
                </a:solidFill>
                <a:latin typeface="Playfair Display" pitchFamily="2" charset="77"/>
                <a:ea typeface="Roboto Lt" panose="02000000000000000000" pitchFamily="2" charset="0"/>
              </a:rPr>
              <a:t>Diciembre</a:t>
            </a: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.</a:t>
            </a:r>
            <a:r>
              <a:rPr lang="es-ES_tradnl" sz="1400" i="1" dirty="0">
                <a:solidFill>
                  <a:prstClr val="white">
                    <a:lumMod val="50000"/>
                  </a:prstClr>
                </a:solidFill>
                <a:latin typeface="Playfair Display" pitchFamily="2" charset="77"/>
                <a:ea typeface="Roboto Lt" panose="02000000000000000000" pitchFamily="2" charset="0"/>
              </a:rPr>
              <a:t>.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+mn-cs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18670692-6ECC-71E8-EB72-A0ACC5E83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3246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326563" algn="l"/>
              </a:tabLst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diciembre</a:t>
            </a: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 2024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1D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0028139"/>
              </p:ext>
            </p:extLst>
          </p:nvPr>
        </p:nvGraphicFramePr>
        <p:xfrm>
          <a:off x="544313" y="1331751"/>
          <a:ext cx="10890014" cy="5779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349313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FB145-7BB6-F2A4-FF2C-570BED019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3DE6DA3-6CC0-CA7E-9D7A-F57AF8AD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565823-D16F-E140-A102-6EDF9A479468}"/>
              </a:ext>
            </a:extLst>
          </p:cNvPr>
          <p:cNvSpPr txBox="1"/>
          <p:nvPr/>
        </p:nvSpPr>
        <p:spPr bwMode="auto">
          <a:xfrm>
            <a:off x="0" y="3238331"/>
            <a:ext cx="12780258" cy="135729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DENSIDAD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9976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1EF4A-7241-789B-F8B9-3AE485273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69D47272-FB82-4997-A9BA-56272EE670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4943014"/>
              </p:ext>
            </p:extLst>
          </p:nvPr>
        </p:nvGraphicFramePr>
        <p:xfrm>
          <a:off x="602673" y="1287793"/>
          <a:ext cx="11516448" cy="5196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F8BA346-1738-4A2A-83CA-2A88782403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501904"/>
              </p:ext>
            </p:extLst>
          </p:nvPr>
        </p:nvGraphicFramePr>
        <p:xfrm>
          <a:off x="934143" y="3632995"/>
          <a:ext cx="11264783" cy="2587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0742679-C1D4-00E6-04C4-B76229BB6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821EBF1-D74F-2D99-A5E6-4CF116F77569}"/>
              </a:ext>
            </a:extLst>
          </p:cNvPr>
          <p:cNvSpPr txBox="1"/>
          <p:nvPr/>
        </p:nvSpPr>
        <p:spPr>
          <a:xfrm>
            <a:off x="678772" y="6720142"/>
            <a:ext cx="11052541" cy="523220"/>
          </a:xfrm>
          <a:prstGeom prst="rect">
            <a:avLst/>
          </a:prstGeom>
          <a:solidFill>
            <a:schemeClr val="bg1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dirty="0"/>
              <a:t>* Datos de 2024 obtenidos del mes de Enero hasta Diciembre.</a:t>
            </a:r>
          </a:p>
          <a:p>
            <a:r>
              <a:rPr lang="es-ES_tradnl" dirty="0"/>
              <a:t>Fuente: DataTur; Dirección de internet: http://www.datatur.sectur.gob.mx:81/Reportes/Reportes.aspx. 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77434D9B-C3C6-0621-68D7-F25BED683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9570"/>
            <a:ext cx="12801600" cy="618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29" tIns="62464" rIns="124929" bIns="6246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DENSIDAD DE OCUPACIÓN</a:t>
            </a:r>
          </a:p>
        </p:txBody>
      </p:sp>
      <p:sp>
        <p:nvSpPr>
          <p:cNvPr id="14" name="CuadroTexto 3">
            <a:extLst>
              <a:ext uri="{FF2B5EF4-FFF2-40B4-BE49-F238E27FC236}">
                <a16:creationId xmlns:a16="http://schemas.microsoft.com/office/drawing/2014/main" id="{804D4F6E-E39D-821C-1911-ADA3990C7FA9}"/>
              </a:ext>
            </a:extLst>
          </p:cNvPr>
          <p:cNvSpPr txBox="1"/>
          <p:nvPr/>
        </p:nvSpPr>
        <p:spPr>
          <a:xfrm>
            <a:off x="11586858" y="5200636"/>
            <a:ext cx="1224136" cy="595057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18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Bold" pitchFamily="2" charset="0"/>
                <a:cs typeface="Roboto Lt" panose="02000000000000000000" pitchFamily="2" charset="0"/>
              </a:rPr>
              <a:t>Variación anual</a:t>
            </a:r>
            <a:endParaRPr kumimoji="0" lang="fi-FI" sz="18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Bold" pitchFamily="2" charset="0"/>
              <a:cs typeface="Roboto Lt" panose="02000000000000000000" pitchFamily="2" charset="0"/>
            </a:endParaRPr>
          </a:p>
        </p:txBody>
      </p:sp>
      <p:sp>
        <p:nvSpPr>
          <p:cNvPr id="16" name="Cerrar llave 6">
            <a:extLst>
              <a:ext uri="{FF2B5EF4-FFF2-40B4-BE49-F238E27FC236}">
                <a16:creationId xmlns:a16="http://schemas.microsoft.com/office/drawing/2014/main" id="{17C913B9-E635-E8A5-15A0-6FB0E4B8DEDA}"/>
              </a:ext>
            </a:extLst>
          </p:cNvPr>
          <p:cNvSpPr/>
          <p:nvPr/>
        </p:nvSpPr>
        <p:spPr>
          <a:xfrm rot="5400000" flipH="1">
            <a:off x="6100403" y="-3430178"/>
            <a:ext cx="160214" cy="10653163"/>
          </a:xfrm>
          <a:custGeom>
            <a:avLst/>
            <a:gdLst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7" fmla="*/ 0 w 317422"/>
              <a:gd name="connsiteY7" fmla="*/ 0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317422 w 317422"/>
              <a:gd name="connsiteY3" fmla="*/ 5146960 h 10293921"/>
              <a:gd name="connsiteX4" fmla="*/ 158711 w 317422"/>
              <a:gd name="connsiteY4" fmla="*/ 5216869 h 10293921"/>
              <a:gd name="connsiteX5" fmla="*/ 158711 w 317422"/>
              <a:gd name="connsiteY5" fmla="*/ 10224012 h 10293921"/>
              <a:gd name="connsiteX6" fmla="*/ 0 w 317422"/>
              <a:gd name="connsiteY6" fmla="*/ 10293921 h 10293921"/>
              <a:gd name="connsiteX7" fmla="*/ 0 w 317422"/>
              <a:gd name="connsiteY7" fmla="*/ 0 h 10293921"/>
              <a:gd name="connsiteX0" fmla="*/ 0 w 317422"/>
              <a:gd name="connsiteY0" fmla="*/ 0 h 10293921"/>
              <a:gd name="connsiteX1" fmla="*/ 158711 w 317422"/>
              <a:gd name="connsiteY1" fmla="*/ 69909 h 10293921"/>
              <a:gd name="connsiteX2" fmla="*/ 158711 w 317422"/>
              <a:gd name="connsiteY2" fmla="*/ 5077051 h 10293921"/>
              <a:gd name="connsiteX3" fmla="*/ 158711 w 317422"/>
              <a:gd name="connsiteY3" fmla="*/ 5216869 h 10293921"/>
              <a:gd name="connsiteX4" fmla="*/ 158711 w 317422"/>
              <a:gd name="connsiteY4" fmla="*/ 10224012 h 10293921"/>
              <a:gd name="connsiteX5" fmla="*/ 0 w 317422"/>
              <a:gd name="connsiteY5" fmla="*/ 10293921 h 10293921"/>
              <a:gd name="connsiteX0" fmla="*/ 0 w 158711"/>
              <a:gd name="connsiteY0" fmla="*/ 0 h 10293921"/>
              <a:gd name="connsiteX1" fmla="*/ 158711 w 158711"/>
              <a:gd name="connsiteY1" fmla="*/ 69909 h 10293921"/>
              <a:gd name="connsiteX2" fmla="*/ 158711 w 158711"/>
              <a:gd name="connsiteY2" fmla="*/ 5077051 h 10293921"/>
              <a:gd name="connsiteX3" fmla="*/ 158711 w 158711"/>
              <a:gd name="connsiteY3" fmla="*/ 5216869 h 10293921"/>
              <a:gd name="connsiteX4" fmla="*/ 158711 w 158711"/>
              <a:gd name="connsiteY4" fmla="*/ 10224012 h 10293921"/>
              <a:gd name="connsiteX5" fmla="*/ 0 w 158711"/>
              <a:gd name="connsiteY5" fmla="*/ 10293921 h 10293921"/>
              <a:gd name="connsiteX6" fmla="*/ 0 w 158711"/>
              <a:gd name="connsiteY6" fmla="*/ 0 h 10293921"/>
              <a:gd name="connsiteX0" fmla="*/ 0 w 158711"/>
              <a:gd name="connsiteY0" fmla="*/ 0 h 10293921"/>
              <a:gd name="connsiteX1" fmla="*/ 158711 w 158711"/>
              <a:gd name="connsiteY1" fmla="*/ 69909 h 10293921"/>
              <a:gd name="connsiteX2" fmla="*/ 158711 w 158711"/>
              <a:gd name="connsiteY2" fmla="*/ 5077051 h 10293921"/>
              <a:gd name="connsiteX3" fmla="*/ 158711 w 158711"/>
              <a:gd name="connsiteY3" fmla="*/ 5216869 h 10293921"/>
              <a:gd name="connsiteX4" fmla="*/ 158711 w 158711"/>
              <a:gd name="connsiteY4" fmla="*/ 10224012 h 10293921"/>
              <a:gd name="connsiteX5" fmla="*/ 0 w 158711"/>
              <a:gd name="connsiteY5" fmla="*/ 10293921 h 10293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711" h="10293921" stroke="0" extrusionOk="0">
                <a:moveTo>
                  <a:pt x="0" y="0"/>
                </a:moveTo>
                <a:cubicBezTo>
                  <a:pt x="87654" y="0"/>
                  <a:pt x="158711" y="31299"/>
                  <a:pt x="158711" y="69909"/>
                </a:cubicBezTo>
                <a:lnTo>
                  <a:pt x="158711" y="5077051"/>
                </a:lnTo>
                <a:lnTo>
                  <a:pt x="158711" y="5216869"/>
                </a:lnTo>
                <a:lnTo>
                  <a:pt x="158711" y="10224012"/>
                </a:lnTo>
                <a:cubicBezTo>
                  <a:pt x="158711" y="10262622"/>
                  <a:pt x="87654" y="10293921"/>
                  <a:pt x="0" y="10293921"/>
                </a:cubicBezTo>
                <a:lnTo>
                  <a:pt x="0" y="0"/>
                </a:lnTo>
                <a:close/>
              </a:path>
              <a:path w="158711" h="10293921" fill="none">
                <a:moveTo>
                  <a:pt x="0" y="0"/>
                </a:moveTo>
                <a:cubicBezTo>
                  <a:pt x="87654" y="0"/>
                  <a:pt x="158711" y="31299"/>
                  <a:pt x="158711" y="69909"/>
                </a:cubicBezTo>
                <a:lnTo>
                  <a:pt x="158711" y="5077051"/>
                </a:lnTo>
                <a:lnTo>
                  <a:pt x="158711" y="5216869"/>
                </a:lnTo>
                <a:lnTo>
                  <a:pt x="158711" y="10224012"/>
                </a:lnTo>
                <a:cubicBezTo>
                  <a:pt x="158711" y="10262622"/>
                  <a:pt x="87654" y="10293921"/>
                  <a:pt x="0" y="10293921"/>
                </a:cubicBezTo>
              </a:path>
            </a:pathLst>
          </a:custGeom>
          <a:noFill/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4DC72E7-DA9A-1582-C914-41E069F728CC}"/>
              </a:ext>
            </a:extLst>
          </p:cNvPr>
          <p:cNvSpPr txBox="1"/>
          <p:nvPr/>
        </p:nvSpPr>
        <p:spPr bwMode="auto">
          <a:xfrm>
            <a:off x="1417320" y="1420185"/>
            <a:ext cx="2179320" cy="672496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indent="-708025" algn="ctr">
              <a:lnSpc>
                <a:spcPct val="80000"/>
              </a:lnSpc>
              <a:spcAft>
                <a:spcPts val="400"/>
              </a:spcAft>
            </a:pPr>
            <a:r>
              <a:rPr lang="es-AR" sz="2000" dirty="0">
                <a:latin typeface="Roboto Th" panose="02000000000000000000" pitchFamily="2" charset="0"/>
                <a:ea typeface="Roboto Th" panose="02000000000000000000" pitchFamily="2" charset="0"/>
              </a:rPr>
              <a:t>Variación +12.8%</a:t>
            </a:r>
            <a:endParaRPr lang="es-AR" sz="20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  <a:p>
            <a:pPr marL="720725" indent="-708025" algn="ctr">
              <a:lnSpc>
                <a:spcPct val="80000"/>
              </a:lnSpc>
              <a:spcAft>
                <a:spcPts val="400"/>
              </a:spcAft>
            </a:pPr>
            <a:r>
              <a:rPr lang="es-AR" sz="2000" dirty="0">
                <a:latin typeface="Roboto Th" panose="02000000000000000000" pitchFamily="2" charset="0"/>
                <a:ea typeface="Roboto Th" panose="02000000000000000000" pitchFamily="2" charset="0"/>
              </a:rPr>
              <a:t>TMCA +0.8%</a:t>
            </a:r>
            <a:endParaRPr lang="es-MX" sz="2000" dirty="0">
              <a:latin typeface="Roboto Th" panose="02000000000000000000" pitchFamily="2" charset="0"/>
              <a:ea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466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CD416-F186-0F6C-F0BD-CAA1D6289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57E04158-52D5-9BC9-26A4-D4A9BAB50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9139"/>
            <a:ext cx="12801600" cy="69576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vert="horz" wrap="square" lIns="119064" tIns="59531" rIns="119064" bIns="59531" anchor="ctr">
            <a:spAutoFit/>
          </a:bodyPr>
          <a:lstStyle>
            <a:defPPr>
              <a:defRPr lang="en-US"/>
            </a:defPPr>
            <a:lvl1pPr algn="ctr" defTabSz="560127">
              <a:lnSpc>
                <a:spcPct val="80000"/>
              </a:lnSpc>
              <a:defRPr sz="4800">
                <a:solidFill>
                  <a:schemeClr val="bg1"/>
                </a:solidFill>
                <a:latin typeface="Stajn Pro Medium"/>
                <a:ea typeface="ＭＳ Ｐゴシック" charset="0"/>
                <a:cs typeface="Stajn Pro Medium"/>
              </a:defRPr>
            </a:lvl1pPr>
            <a:lvl2pPr marL="742950" indent="-285750" eaLnBrk="0" hangingPunct="0">
              <a:defRPr sz="2400"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60127" rtl="0" eaLnBrk="1" fontAlgn="ctr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 Th" pitchFamily="2" charset="0"/>
              </a:rPr>
              <a:t>DENSIDAD DE OCUPACIÓN</a:t>
            </a:r>
          </a:p>
        </p:txBody>
      </p:sp>
      <p:sp>
        <p:nvSpPr>
          <p:cNvPr id="5" name="Marcador de número de diapositiva 1">
            <a:extLst>
              <a:ext uri="{FF2B5EF4-FFF2-40B4-BE49-F238E27FC236}">
                <a16:creationId xmlns:a16="http://schemas.microsoft.com/office/drawing/2014/main" id="{8FC0D2DD-A77F-BD46-10E7-490E87C6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470676"/>
            <a:ext cx="904037" cy="2637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DFA1B41-919A-D1D1-BBEF-752EACA078EE}"/>
              </a:ext>
            </a:extLst>
          </p:cNvPr>
          <p:cNvSpPr txBox="1"/>
          <p:nvPr/>
        </p:nvSpPr>
        <p:spPr>
          <a:xfrm>
            <a:off x="11667722" y="1410195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D579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2023</a:t>
            </a:r>
          </a:p>
        </p:txBody>
      </p:sp>
      <p:sp>
        <p:nvSpPr>
          <p:cNvPr id="11" name="CuadroTexto 3">
            <a:extLst>
              <a:ext uri="{FF2B5EF4-FFF2-40B4-BE49-F238E27FC236}">
                <a16:creationId xmlns:a16="http://schemas.microsoft.com/office/drawing/2014/main" id="{B074AAEC-90B8-89C7-AF30-F217EB807A30}"/>
              </a:ext>
            </a:extLst>
          </p:cNvPr>
          <p:cNvSpPr txBox="1"/>
          <p:nvPr/>
        </p:nvSpPr>
        <p:spPr>
          <a:xfrm>
            <a:off x="11683538" y="1919717"/>
            <a:ext cx="1044321" cy="52322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</a:rPr>
              <a:t>2024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C3A6793-4AA0-2730-05E4-E43EED9E6A9D}"/>
              </a:ext>
            </a:extLst>
          </p:cNvPr>
          <p:cNvSpPr/>
          <p:nvPr/>
        </p:nvSpPr>
        <p:spPr>
          <a:xfrm>
            <a:off x="11313402" y="1494746"/>
            <a:ext cx="356400" cy="356400"/>
          </a:xfrm>
          <a:prstGeom prst="rect">
            <a:avLst/>
          </a:prstGeom>
          <a:solidFill>
            <a:srgbClr val="FFD5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3709435-F05D-4181-E016-AEDEED422F4B}"/>
              </a:ext>
            </a:extLst>
          </p:cNvPr>
          <p:cNvSpPr/>
          <p:nvPr/>
        </p:nvSpPr>
        <p:spPr>
          <a:xfrm>
            <a:off x="11313402" y="2045639"/>
            <a:ext cx="356400" cy="3564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A5048E5-9E4D-C092-910F-23E3111AA086}"/>
              </a:ext>
            </a:extLst>
          </p:cNvPr>
          <p:cNvSpPr/>
          <p:nvPr/>
        </p:nvSpPr>
        <p:spPr>
          <a:xfrm>
            <a:off x="727351" y="7109032"/>
            <a:ext cx="1049258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58775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Fuente: </a:t>
            </a:r>
            <a:r>
              <a:rPr kumimoji="0" lang="es-ES_tradnl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DataTur</a:t>
            </a: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; Dirección de internet: http://www.datatur.sectur.gob.mx:81/Reportes/Reportes.aspx.  </a:t>
            </a: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Datos de 2024 obtenidos del mes de Enero hasta </a:t>
            </a:r>
            <a:r>
              <a:rPr lang="es-ES" sz="1400" i="1" dirty="0">
                <a:solidFill>
                  <a:prstClr val="white">
                    <a:lumMod val="50000"/>
                  </a:prstClr>
                </a:solidFill>
                <a:latin typeface="Playfair Display" pitchFamily="2" charset="77"/>
                <a:ea typeface="Roboto Lt" panose="02000000000000000000" pitchFamily="2" charset="0"/>
              </a:rPr>
              <a:t>Diciembre</a:t>
            </a:r>
            <a:r>
              <a:rPr kumimoji="0" lang="es-ES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+mn-cs"/>
              </a:rPr>
              <a:t>.</a:t>
            </a:r>
            <a:r>
              <a:rPr lang="es-ES_tradnl" sz="1400" i="1" noProof="0" dirty="0">
                <a:solidFill>
                  <a:prstClr val="white">
                    <a:lumMod val="50000"/>
                  </a:prstClr>
                </a:solidFill>
                <a:latin typeface="Playfair Display" pitchFamily="2" charset="77"/>
                <a:ea typeface="Roboto Lt" panose="02000000000000000000" pitchFamily="2" charset="0"/>
              </a:rPr>
              <a:t> </a:t>
            </a:r>
            <a:endParaRPr kumimoji="0" lang="es-MX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+mn-cs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1D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0871073"/>
              </p:ext>
            </p:extLst>
          </p:nvPr>
        </p:nvGraphicFramePr>
        <p:xfrm>
          <a:off x="634755" y="1324560"/>
          <a:ext cx="10831050" cy="6159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>
            <a:extLst>
              <a:ext uri="{FF2B5EF4-FFF2-40B4-BE49-F238E27FC236}">
                <a16:creationId xmlns:a16="http://schemas.microsoft.com/office/drawing/2014/main" id="{7C937E18-548D-7415-43EB-C8BA850C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3246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326563" algn="l"/>
              </a:tabLst>
              <a:defRPr/>
            </a:pP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Datos hasta diciembre</a:t>
            </a: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42617257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DDD68-5702-0432-F90D-48F544EAC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B451EC9-8786-7162-9088-AAC0CECCD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4006ADB-E200-E38C-DE73-126EB51F713C}"/>
              </a:ext>
            </a:extLst>
          </p:cNvPr>
          <p:cNvSpPr txBox="1"/>
          <p:nvPr/>
        </p:nvSpPr>
        <p:spPr bwMode="auto">
          <a:xfrm>
            <a:off x="0" y="3053663"/>
            <a:ext cx="12780258" cy="166507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0000" cap="all" dirty="0"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resumen</a:t>
            </a:r>
            <a:endParaRPr lang="es-ES_tradnl" sz="10000" cap="all" baseline="30000" dirty="0"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85437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DE526-4244-3A36-9023-DECEF43F7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DE2A1AE-070B-8D85-7E47-FC504D185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t" panose="02000000000000000000" pitchFamily="2" charset="0"/>
              <a:ea typeface="Roboto Lt" panose="02000000000000000000" pitchFamily="2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493C937C-3C16-14F8-106A-E421B0B18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604557"/>
              </p:ext>
            </p:extLst>
          </p:nvPr>
        </p:nvGraphicFramePr>
        <p:xfrm>
          <a:off x="244475" y="357810"/>
          <a:ext cx="12312648" cy="7389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2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3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1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1671">
                  <a:extLst>
                    <a:ext uri="{9D8B030D-6E8A-4147-A177-3AD203B41FA5}">
                      <a16:colId xmlns:a16="http://schemas.microsoft.com/office/drawing/2014/main" val="3443427811"/>
                    </a:ext>
                  </a:extLst>
                </a:gridCol>
                <a:gridCol w="1351671">
                  <a:extLst>
                    <a:ext uri="{9D8B030D-6E8A-4147-A177-3AD203B41FA5}">
                      <a16:colId xmlns:a16="http://schemas.microsoft.com/office/drawing/2014/main" val="3087394356"/>
                    </a:ext>
                  </a:extLst>
                </a:gridCol>
                <a:gridCol w="1351671">
                  <a:extLst>
                    <a:ext uri="{9D8B030D-6E8A-4147-A177-3AD203B41FA5}">
                      <a16:colId xmlns:a16="http://schemas.microsoft.com/office/drawing/2014/main" val="3069894288"/>
                    </a:ext>
                  </a:extLst>
                </a:gridCol>
                <a:gridCol w="1351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1478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ES_tradnl" sz="3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Mazatlán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_tradnl" sz="1400" b="0" i="0" u="none" strike="noStrike" noProof="0">
                        <a:solidFill>
                          <a:srgbClr val="000000"/>
                        </a:solidFill>
                        <a:effectLst/>
                        <a:latin typeface="Stajn Pro Bold"/>
                        <a:cs typeface="Stajn Pro Bold"/>
                      </a:endParaRPr>
                    </a:p>
                  </a:txBody>
                  <a:tcPr marL="12700" marR="12700" marT="12700" marB="0"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_tradnl" sz="1400" b="0" i="0" u="none" strike="noStrike" noProof="0">
                        <a:solidFill>
                          <a:srgbClr val="000000"/>
                        </a:solidFill>
                        <a:effectLst/>
                        <a:latin typeface="Stajn Pro Bold"/>
                        <a:cs typeface="Stajn Pro Bold"/>
                      </a:endParaRPr>
                    </a:p>
                  </a:txBody>
                  <a:tcPr marL="12700" marR="12700" marT="12700" marB="0"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ES_tradnl" sz="3200" b="0" i="0" u="none" strike="noStrike" noProof="0" dirty="0">
                        <a:solidFill>
                          <a:srgbClr val="000000"/>
                        </a:solidFill>
                        <a:effectLst/>
                        <a:latin typeface="Stajn Pro bold"/>
                        <a:cs typeface="Stajn Pro bold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18"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/>
                        </a:rPr>
                        <a:t> Característica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2019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2020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2021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2022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2023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var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. ‘23 vs ‘24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Cuartos 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2,254,505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1,400,723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2,064,954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2,401,485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2,384,601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2,256,637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-5.4%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Cuartos ocupados extranjeros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522,598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247,521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301,373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387,925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442,524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380,083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-14.1%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Cuartos ocupados nacional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1,731,907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1,153,202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1,763,581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2,013,560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1,942,077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1,876,554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-3.4%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Cuartos - Noche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3,519,347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3,588,204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3,554,798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3,599,893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3,554,543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3,693,341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3.9%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Cuartos disponibles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9,859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9,889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9,562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9,844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10,093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2.5%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Cuartos reg fin período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10,169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9,921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10,046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9,858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10,107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2.5%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Densidad de ocupación</a:t>
                      </a:r>
                      <a:r>
                        <a:rPr lang="es-MX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1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" panose="02000000000000000000" pitchFamily="2" charset="0"/>
                        <a:ea typeface="Roboto Th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-6.6%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Estadía promedio</a:t>
                      </a:r>
                      <a:r>
                        <a:rPr lang="es-MX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2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" panose="02000000000000000000" pitchFamily="2" charset="0"/>
                        <a:ea typeface="Roboto Th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-9.3%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Estadía promedio extranjeros</a:t>
                      </a:r>
                      <a:r>
                        <a:rPr lang="es-MX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2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" panose="02000000000000000000" pitchFamily="2" charset="0"/>
                        <a:ea typeface="Roboto Th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10.3%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Estadía promedio nacionales</a:t>
                      </a:r>
                      <a:r>
                        <a:rPr lang="es-MX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2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" panose="02000000000000000000" pitchFamily="2" charset="0"/>
                        <a:ea typeface="Roboto Th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-10.4%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Llegadas de turistas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2,921,578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1,893,034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2,759,419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2,871,286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2,562,731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2,502,175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-2.4%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Llegadas de extranjeros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584,758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276,096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365,169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375,699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474,769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324,592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-31.6%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Llegadas de nacionales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2,336,820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1,616,938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2,394,250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2,495,587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2,087,962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2,177,583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4.3%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Porcentaje de ocupación</a:t>
                      </a:r>
                      <a:r>
                        <a:rPr lang="es-MX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3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" panose="02000000000000000000" pitchFamily="2" charset="0"/>
                        <a:ea typeface="Roboto Th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39.0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58.1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61.1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-8.9%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Porcentaje de ocupación extranjeros</a:t>
                      </a:r>
                      <a:r>
                        <a:rPr lang="es-MX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3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" panose="02000000000000000000" pitchFamily="2" charset="0"/>
                        <a:ea typeface="Roboto Th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10.3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-17.7%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Porcentaje de ocupación </a:t>
                      </a:r>
                      <a:r>
                        <a:rPr lang="es-MX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nacionales</a:t>
                      </a:r>
                      <a:r>
                        <a:rPr lang="es-MX" sz="1600" b="0" i="0" u="none" strike="noStrike" baseline="30000" dirty="0" err="1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3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" panose="02000000000000000000" pitchFamily="2" charset="0"/>
                        <a:ea typeface="Roboto Th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49.2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49.6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50.8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-6.9%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Turistas noche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6,861,410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4,356,452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6,390,063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6,619,633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6,816,590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6,121,572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-10.2%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Turistas noche extranjeros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1,768,952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828,934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1,077,458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1,074,580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1,375,432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1,038,059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-24.5%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9442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  <a:cs typeface="Roboto Lt" panose="02000000000000000000" pitchFamily="2" charset="0"/>
                        </a:rPr>
                        <a:t> Turistas noche nacionales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5,092,458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3,527,518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5,312,605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5,545,053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chemeClr val="tx1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5,441,158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5,083,513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t" pitchFamily="2" charset="0"/>
                        </a:rPr>
                        <a:t>-6.6%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510638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s-ES_tradnl" sz="1400" b="0" i="1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 Fuente: DataTur; </a:t>
                      </a:r>
                      <a:r>
                        <a:rPr lang="es-ES_tradnl" sz="1400" b="0" i="1" u="none" strike="noStrike" baseline="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Dirección de internet: </a:t>
                      </a:r>
                      <a:r>
                        <a:rPr lang="de-DE" sz="1400" b="0" i="1" u="none" strike="noStrike" baseline="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http://www.datatur.sectur.gob.mx:81/Reportes/Reportes.aspx. </a:t>
                      </a:r>
                      <a:r>
                        <a:rPr lang="de-DE" sz="1400" b="0" i="1" u="none" strike="noStrike" baseline="300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1</a:t>
                      </a:r>
                      <a:r>
                        <a:rPr lang="de-DE" sz="1400" b="0" i="1" u="none" strike="noStrike" baseline="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: Las cifras representan a personas por cuarto. </a:t>
                      </a:r>
                      <a:br>
                        <a:rPr lang="de-DE" sz="1400" b="0" i="1" u="none" strike="noStrike" baseline="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</a:br>
                      <a:r>
                        <a:rPr lang="de-DE" sz="1400" b="0" i="1" u="none" strike="noStrike" baseline="300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2</a:t>
                      </a:r>
                      <a:r>
                        <a:rPr lang="de-DE" sz="1400" b="0" i="1" u="none" strike="noStrike" baseline="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: Las cifras representan noches promedio. </a:t>
                      </a:r>
                      <a:r>
                        <a:rPr lang="de-DE" sz="1400" b="0" i="1" u="none" strike="noStrike" baseline="300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3</a:t>
                      </a:r>
                      <a:r>
                        <a:rPr lang="de-DE" sz="1400" b="0" i="1" u="none" strike="noStrike" baseline="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  <a:ea typeface="Roboto Lt" panose="02000000000000000000" pitchFamily="2" charset="0"/>
                          <a:cs typeface="Roboto Lt" panose="02000000000000000000" pitchFamily="2" charset="0"/>
                        </a:rPr>
                        <a:t>: Las cifras representan el porcentaje de ocupación. El resto de las cifras son miles. </a:t>
                      </a:r>
                      <a:endParaRPr lang="es-ES_tradnl" sz="1400" b="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layfair Display" pitchFamily="2" charset="77"/>
                        <a:ea typeface="Roboto Lt" panose="02000000000000000000" pitchFamily="2" charset="0"/>
                        <a:cs typeface="Roboto Lt" panose="02000000000000000000" pitchFamily="2" charset="0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_tradnl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_tradnl" sz="12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2700" marR="12700" marT="12700" marB="0"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fontAlgn="ctr"/>
                      <a:endParaRPr lang="es-ES_tradnl" sz="1400" i="1" dirty="0">
                        <a:solidFill>
                          <a:srgbClr val="A6A6A6"/>
                        </a:solidFill>
                        <a:cs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407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752FC-B5F5-262C-71BA-8E88F64B6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97AD708-8A2B-A9DC-44C7-53DF8D2AC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8383A6D-230B-BFC6-15C1-3A160056D463}"/>
              </a:ext>
            </a:extLst>
          </p:cNvPr>
          <p:cNvSpPr txBox="1"/>
          <p:nvPr/>
        </p:nvSpPr>
        <p:spPr bwMode="auto">
          <a:xfrm>
            <a:off x="10756304" y="2133659"/>
            <a:ext cx="2348735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5A55F9DB-A0DA-D0C6-1D11-CDDFC06B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6987074-A3C2-CC42-930E-9D7223ECF279}"/>
              </a:ext>
            </a:extLst>
          </p:cNvPr>
          <p:cNvSpPr/>
          <p:nvPr/>
        </p:nvSpPr>
        <p:spPr>
          <a:xfrm>
            <a:off x="928688" y="7118780"/>
            <a:ext cx="10152062" cy="30777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60B0BBC5-26AF-CE87-7AC8-32202F00A6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1479596"/>
              </p:ext>
            </p:extLst>
          </p:nvPr>
        </p:nvGraphicFramePr>
        <p:xfrm>
          <a:off x="64812" y="1192106"/>
          <a:ext cx="11124527" cy="5775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77034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E6383-74CC-A247-8ABF-507786D89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C6AB7644-7A04-3A30-1630-E49538D1A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60</a:t>
            </a:fld>
            <a:endParaRPr lang="en-US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1487D26-CEE2-3B31-3F8A-0FD5A505EA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559789"/>
              </p:ext>
            </p:extLst>
          </p:nvPr>
        </p:nvGraphicFramePr>
        <p:xfrm>
          <a:off x="280988" y="212727"/>
          <a:ext cx="12241210" cy="7405238"/>
        </p:xfrm>
        <a:graphic>
          <a:graphicData uri="http://schemas.openxmlformats.org/drawingml/2006/table">
            <a:tbl>
              <a:tblPr firstRow="1" bandRow="1"/>
              <a:tblGrid>
                <a:gridCol w="86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02231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82765"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es-ES_tradn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Mazatlán, estadísticas sobre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turismo- 2023</a:t>
                      </a:r>
                      <a:endParaRPr lang="es-ES_tradnl" sz="2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92075" indent="-92075" algn="l" fontAlgn="ctr"/>
                      <a:r>
                        <a:rPr lang="ro-R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Concepto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Ene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Feb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Mar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Abr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May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Jun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Jul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Ago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Sept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Oct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Nov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Dic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Anual</a:t>
                      </a: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Cuartos registrados fin período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9,858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marL="0" algn="l" defTabSz="587756" rtl="0" eaLnBrk="1" fontAlgn="ctr" latinLnBrk="0" hangingPunct="1"/>
                      <a:r>
                        <a:rPr lang="es-ES_tradn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  Cuartos disponibles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3,554,543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139,810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126,280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139,810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135,300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139,810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135,300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139,810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139,810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139,440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144,088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139,440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144,088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1,662,986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90,720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97,200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97,198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97,200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97,200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1,182,598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es-ES_tradnl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Cuartos disponibles promedio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9,844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</a:t>
                      </a:r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Cuartos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ocupados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2,384,601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85,887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93,593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98,373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108,115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107,424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111,998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100,016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117,382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94,382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104,739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114,070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106,717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1,242,696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50,085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57,370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59,621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70,264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68,077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66,891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84,080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79,743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59,454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58,881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68,075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67,862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790,403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</a:t>
                      </a:r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Llegadas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turistas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2,562,731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113,329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127,065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104,621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143,822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124,204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89,725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60,663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104,368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90,699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99,788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103,278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97,872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1,259,434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49,725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56,529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60,655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73,289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71,769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78,051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93,251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79,838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61,251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62,148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65,150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69,102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820,758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</a:t>
                      </a:r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Llegadas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turistas residentes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2,087,962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80,589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89,744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82,629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103,174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86,157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55,905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52,421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91,345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74,229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80,064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78,444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73,637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948,338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39,524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43,975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49,403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59,194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60,120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72,790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84,810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74,933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57,559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57,540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61,673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63,708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725,229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</a:t>
                      </a:r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Llegadas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turistas no residentes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474,769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32,740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37,321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21,992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40,648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38,047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33,820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8,242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13,023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16,470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19,724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24,834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24,235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311,096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10,201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12,554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11,252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14,095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11,649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5,261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8,441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4,905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3,692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4,608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3,477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5,394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95,529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Turistas noche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6,816,590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340,389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382,810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256,650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432,620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380,158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306,867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231,023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375,515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268,267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290,644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319,397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305,586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3,889,926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124,696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143,344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148,468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179,895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168,563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179,740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247,554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211,455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149,329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146,608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175,542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174,634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2,049,828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Porcentaje de ocupación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67.1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79.9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76.8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49.9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68.8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83.7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58.6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70.0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66.8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es-ES_tradn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</a:t>
                      </a:r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Estadía promedio</a:t>
                      </a:r>
                      <a:endParaRPr lang="es-ES_tradnl" sz="9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95580"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Densidad de ocupación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5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  4 estrellas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7597"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es-ES_tradnl" sz="1400" b="0" i="1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</a:rPr>
                        <a:t> </a:t>
                      </a:r>
                      <a:r>
                        <a:rPr lang="es-ES_tradnl" sz="14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</a:rPr>
                        <a:t>Fuente: Sistema Nacional de Información Estadística del Sector Turismo de México-DATATUR, </a:t>
                      </a:r>
                    </a:p>
                    <a:p>
                      <a:pPr algn="l" fontAlgn="ctr"/>
                      <a:r>
                        <a:rPr lang="es-ES_tradnl" sz="14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</a:rPr>
                        <a:t>con base en información generada a través del programa de monitoreo de la ocupación en servicios turísticos de hospedaje.</a:t>
                      </a:r>
                      <a:endParaRPr lang="it-IT" sz="14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Playfair Display" pitchFamily="2" charset="77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6221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032BE-CDBD-F163-DB31-BB4ECCCEA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E4320157-282F-49EF-76CE-6F7076BB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61</a:t>
            </a:fld>
            <a:endParaRPr lang="en-US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4AD02A0-B2F6-8EA1-2104-D8F109519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214995"/>
              </p:ext>
            </p:extLst>
          </p:nvPr>
        </p:nvGraphicFramePr>
        <p:xfrm>
          <a:off x="280988" y="212727"/>
          <a:ext cx="12241210" cy="7365118"/>
        </p:xfrm>
        <a:graphic>
          <a:graphicData uri="http://schemas.openxmlformats.org/drawingml/2006/table">
            <a:tbl>
              <a:tblPr firstRow="1" bandRow="1"/>
              <a:tblGrid>
                <a:gridCol w="86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02231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82765"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es-ES_tradn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Mazatlán, estadísticas sobre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turismo- 2024</a:t>
                      </a:r>
                      <a:endParaRPr lang="es-ES_tradnl" sz="20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Concepto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Feb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Mar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Abr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Jun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Ago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Sept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Oct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Nov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Dic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Cuartos registrados fin período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10,107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Cuartos disponibles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3,693,341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143,716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134,792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144,088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139,394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144,088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139,440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143,899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144,088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139,440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144,088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139,440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144,088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1,700,561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94,540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97,800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97,800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97,800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97,800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1,193,160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Cuartos disponibles promedio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10,093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Cuartos ocupados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2,256,637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99,015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101,621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116,797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108,465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113,660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119,971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127,479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121,146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92,413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87,313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91,019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93,336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1,272,235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45,893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49,112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64,718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64,227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60,715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65,287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79,176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71,047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38,496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31,834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35,554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34,148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640,207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Llegadas de turistas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2,502,175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98,999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91,799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111,201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105,502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110,599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117,146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122,454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117,914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91,627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84,566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88,647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91,425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1,231,879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49,799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59,336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78,785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78,978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74,647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79,576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96,522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86,656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47,287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39,071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42,856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40,234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773,747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Llegadas de turistas residentes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2,177,583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72,199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66,792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84,907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83,034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91,953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103,801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104,760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104,973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77,162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67,462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65,931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69,558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992,532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42,386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52,879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70,582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72,338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68,898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71,566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85,440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78,273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41,538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35,023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37,561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35,585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692,069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Llegadas de turistas no residentes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324,592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26,800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25,007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26,294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22,468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18,646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13,345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17,694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12,941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14,465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17,104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22,716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21,867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239,347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7,413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8,203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6,640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5,749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8,010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11,082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8,383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5,749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4,048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5,295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4,649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81,678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Turistas noche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6,121,572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290,277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278,526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330,871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303,058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318,947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347,709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379,908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362,081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263,412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241,576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252,913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262,981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3,632,259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115,043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127,970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170,610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167,244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158,077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171,873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211,080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189,791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100,474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83,048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90,481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85,778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1,671,469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Porcentaje de ocupación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61.1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68.9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75.4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81.1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77.8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78.9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86.0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88.6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84.1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66.3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60.6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65.3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64.8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74.8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45.4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52.0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64.0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65.7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66.8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78.4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70.3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39.4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31.5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36.4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33.8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53.7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Estadía promedio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2.5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94400">
                <a:tc gridSpan="13">
                  <a:txBody>
                    <a:bodyPr/>
                    <a:lstStyle/>
                    <a:p>
                      <a:pPr algn="l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 Densidad de ocupación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Bold" panose="02000000000000000000" pitchFamily="2" charset="0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5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  4 estrellas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7597"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es-ES_tradnl" sz="1400" b="0" i="1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</a:rPr>
                        <a:t> </a:t>
                      </a:r>
                      <a:r>
                        <a:rPr lang="es-ES_tradnl" sz="14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</a:rPr>
                        <a:t>Fuente: Sistema Nacional de Información Estadística del Sector Turismo de México-DATATUR, </a:t>
                      </a:r>
                    </a:p>
                    <a:p>
                      <a:pPr algn="l" fontAlgn="ctr"/>
                      <a:r>
                        <a:rPr lang="es-ES_tradnl" sz="1400" b="0" i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Playfair Display" pitchFamily="2" charset="77"/>
                        </a:rPr>
                        <a:t>con base en información generada a través del programa de monitoreo de la ocupación en servicios turísticos de hospedaje.</a:t>
                      </a:r>
                      <a:endParaRPr lang="it-IT" sz="1400" b="0" i="1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Playfair Display" pitchFamily="2" charset="77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Stajn Pro Light"/>
                      </a:endParaRPr>
                    </a:p>
                  </a:txBody>
                  <a:tcPr marL="11999" marR="11999" marT="11999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22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782DD-3557-AE59-BE89-C74E63C19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BB21283-653F-0D71-CB35-DA1130DF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C0BCC5C-3A14-D2A1-5F7C-D8435D22A784}"/>
              </a:ext>
            </a:extLst>
          </p:cNvPr>
          <p:cNvSpPr txBox="1"/>
          <p:nvPr/>
        </p:nvSpPr>
        <p:spPr bwMode="auto">
          <a:xfrm>
            <a:off x="10751251" y="1942964"/>
            <a:ext cx="2348735" cy="418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C33262D7-EBCF-22C2-C6F8-521D64337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0E75187-EA22-7455-1BEE-F933FB65058B}"/>
              </a:ext>
            </a:extLst>
          </p:cNvPr>
          <p:cNvSpPr/>
          <p:nvPr/>
        </p:nvSpPr>
        <p:spPr>
          <a:xfrm>
            <a:off x="928688" y="7053589"/>
            <a:ext cx="1015206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http://www.datatur.sectur.gob.mx. </a:t>
            </a:r>
          </a:p>
        </p:txBody>
      </p:sp>
      <p:sp>
        <p:nvSpPr>
          <p:cNvPr id="10" name="CuadroTexto 7">
            <a:extLst>
              <a:ext uri="{FF2B5EF4-FFF2-40B4-BE49-F238E27FC236}">
                <a16:creationId xmlns:a16="http://schemas.microsoft.com/office/drawing/2014/main" id="{92CED11E-CF21-25EE-F5B9-A5D7DC4F8CFF}"/>
              </a:ext>
            </a:extLst>
          </p:cNvPr>
          <p:cNvSpPr txBox="1"/>
          <p:nvPr/>
        </p:nvSpPr>
        <p:spPr bwMode="auto">
          <a:xfrm>
            <a:off x="10751251" y="2517263"/>
            <a:ext cx="2348735" cy="3416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 err="1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Pto</a:t>
            </a: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C0504D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 Vallarta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B623D6E-99B0-0C8D-A109-A03BDC4F5524}"/>
              </a:ext>
            </a:extLst>
          </p:cNvPr>
          <p:cNvSpPr txBox="1"/>
          <p:nvPr/>
        </p:nvSpPr>
        <p:spPr bwMode="auto">
          <a:xfrm>
            <a:off x="10754516" y="4296146"/>
            <a:ext cx="2345470" cy="4313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San </a:t>
            </a: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A1BF63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Lucas</a:t>
            </a:r>
          </a:p>
        </p:txBody>
      </p:sp>
      <p:sp>
        <p:nvSpPr>
          <p:cNvPr id="12" name="CuadroTexto 8">
            <a:extLst>
              <a:ext uri="{FF2B5EF4-FFF2-40B4-BE49-F238E27FC236}">
                <a16:creationId xmlns:a16="http://schemas.microsoft.com/office/drawing/2014/main" id="{0AAD62BC-434D-DBEC-C7D1-4BFB2E2CB9BF}"/>
              </a:ext>
            </a:extLst>
          </p:cNvPr>
          <p:cNvSpPr txBox="1"/>
          <p:nvPr/>
        </p:nvSpPr>
        <p:spPr bwMode="auto">
          <a:xfrm>
            <a:off x="10756304" y="3924887"/>
            <a:ext cx="2343682" cy="4313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Nuevo Nayarit</a:t>
            </a:r>
          </a:p>
        </p:txBody>
      </p:sp>
      <p:sp>
        <p:nvSpPr>
          <p:cNvPr id="16" name="CuadroTexto 7">
            <a:extLst>
              <a:ext uri="{FF2B5EF4-FFF2-40B4-BE49-F238E27FC236}">
                <a16:creationId xmlns:a16="http://schemas.microsoft.com/office/drawing/2014/main" id="{0A58A6BB-761D-0FE1-B1EE-31638A38B528}"/>
              </a:ext>
            </a:extLst>
          </p:cNvPr>
          <p:cNvSpPr txBox="1"/>
          <p:nvPr/>
        </p:nvSpPr>
        <p:spPr bwMode="auto">
          <a:xfrm>
            <a:off x="10751251" y="5061136"/>
            <a:ext cx="2348735" cy="33157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4BACC6">
                    <a:lumMod val="60000"/>
                    <a:lumOff val="4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San José</a:t>
            </a:r>
          </a:p>
        </p:txBody>
      </p:sp>
      <p:sp>
        <p:nvSpPr>
          <p:cNvPr id="17" name="CuadroTexto 10">
            <a:extLst>
              <a:ext uri="{FF2B5EF4-FFF2-40B4-BE49-F238E27FC236}">
                <a16:creationId xmlns:a16="http://schemas.microsoft.com/office/drawing/2014/main" id="{D9CD585B-54BF-FD39-A1EC-09A454F87BCC}"/>
              </a:ext>
            </a:extLst>
          </p:cNvPr>
          <p:cNvSpPr txBox="1"/>
          <p:nvPr/>
        </p:nvSpPr>
        <p:spPr bwMode="auto">
          <a:xfrm>
            <a:off x="10751251" y="5378001"/>
            <a:ext cx="2345470" cy="58753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Corredor </a:t>
            </a:r>
          </a:p>
          <a:p>
            <a:pPr marL="0"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900" u="none" strike="noStrike" kern="1200" cap="all" spc="0" normalizeH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600-00000D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359245"/>
              </p:ext>
            </p:extLst>
          </p:nvPr>
        </p:nvGraphicFramePr>
        <p:xfrm>
          <a:off x="232984" y="1195705"/>
          <a:ext cx="10954710" cy="5380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299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45C1B-6FCA-9272-CC2E-C1FAE2724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5E85D3C-2644-B2F4-71FC-C1C2784B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757CBBC-B5D7-6465-216F-ABD68FA993A5}"/>
              </a:ext>
            </a:extLst>
          </p:cNvPr>
          <p:cNvSpPr txBox="1"/>
          <p:nvPr/>
        </p:nvSpPr>
        <p:spPr bwMode="auto">
          <a:xfrm>
            <a:off x="10875999" y="2953396"/>
            <a:ext cx="2348735" cy="43396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Mazatlán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45FBA6B5-C402-E310-B98B-F21E1E8E7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35" y="499731"/>
            <a:ext cx="11295529" cy="653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244" tIns="55121" rIns="110244" bIns="55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1863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F98ACC7-B70E-D8C2-B9BA-05AED5A69A75}"/>
              </a:ext>
            </a:extLst>
          </p:cNvPr>
          <p:cNvSpPr txBox="1"/>
          <p:nvPr/>
        </p:nvSpPr>
        <p:spPr bwMode="auto">
          <a:xfrm>
            <a:off x="10875999" y="3439378"/>
            <a:ext cx="2026816" cy="4313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Los Cabos</a:t>
            </a:r>
          </a:p>
        </p:txBody>
      </p:sp>
      <p:sp>
        <p:nvSpPr>
          <p:cNvPr id="6" name="CuadroTexto 7">
            <a:extLst>
              <a:ext uri="{FF2B5EF4-FFF2-40B4-BE49-F238E27FC236}">
                <a16:creationId xmlns:a16="http://schemas.microsoft.com/office/drawing/2014/main" id="{9C82309E-BCA6-33AB-6BB3-B8DD059D5245}"/>
              </a:ext>
            </a:extLst>
          </p:cNvPr>
          <p:cNvSpPr txBox="1"/>
          <p:nvPr/>
        </p:nvSpPr>
        <p:spPr bwMode="auto">
          <a:xfrm>
            <a:off x="10875999" y="1685660"/>
            <a:ext cx="2666505" cy="433969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20725" marR="0" lvl="0" indent="-7080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noProof="0" dirty="0">
                <a:ln>
                  <a:noFill/>
                </a:ln>
                <a:solidFill>
                  <a:srgbClr val="FFA3D1"/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Vallarta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16BD0C5-6650-4781-8923-F17D49F4F525}"/>
              </a:ext>
            </a:extLst>
          </p:cNvPr>
          <p:cNvSpPr/>
          <p:nvPr/>
        </p:nvSpPr>
        <p:spPr>
          <a:xfrm>
            <a:off x="928688" y="6719722"/>
            <a:ext cx="10152000" cy="52322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400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Nota: 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Los Cabos incluye San José del Cabo, Cabo San Lucas y Corredor.</a:t>
            </a:r>
            <a:r>
              <a:rPr lang="es-MX" sz="1400" i="1" dirty="0">
                <a:solidFill>
                  <a:prstClr val="white">
                    <a:lumMod val="50000"/>
                  </a:prstClr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 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anose="00000500000000000000" pitchFamily="2" charset="0"/>
                <a:ea typeface="Roboto Th" panose="02000000000000000000" pitchFamily="2" charset="0"/>
                <a:cs typeface="+mn-cs"/>
              </a:rPr>
              <a:t>Fuente: DataTur; Dirección de internet: </a:t>
            </a:r>
            <a:r>
              <a:rPr lang="es-MX" sz="1400" i="1" dirty="0">
                <a:solidFill>
                  <a:srgbClr val="9C9C9C"/>
                </a:solidFill>
                <a:latin typeface="Playfair Display" panose="00000500000000000000" pitchFamily="2" charset="0"/>
                <a:ea typeface="Roboto Th" panose="02000000000000000000" pitchFamily="2" charset="0"/>
              </a:rPr>
              <a:t>http://www.datatur.sectur.gob.mx</a:t>
            </a:r>
            <a:endParaRPr kumimoji="0" lang="es-MX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anose="00000500000000000000" pitchFamily="2" charset="0"/>
              <a:ea typeface="Roboto Th" panose="02000000000000000000" pitchFamily="2" charset="0"/>
              <a:cs typeface="+mn-cs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6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2445036"/>
              </p:ext>
            </p:extLst>
          </p:nvPr>
        </p:nvGraphicFramePr>
        <p:xfrm>
          <a:off x="48312" y="1116784"/>
          <a:ext cx="11025467" cy="553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5131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D56B5-9454-D475-4067-AB92DCC08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77175EE-D538-308D-8801-78963F47C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C7E25DB-2A1B-6FF8-133F-6371FDF654EE}"/>
              </a:ext>
            </a:extLst>
          </p:cNvPr>
          <p:cNvSpPr txBox="1"/>
          <p:nvPr/>
        </p:nvSpPr>
        <p:spPr bwMode="auto">
          <a:xfrm>
            <a:off x="0" y="2622778"/>
            <a:ext cx="12780258" cy="258840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visitantes </a:t>
            </a:r>
          </a:p>
          <a:p>
            <a:pPr marL="0" marR="0" lvl="0" indent="-706438" algn="ctr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0" cap="all" dirty="0">
                <a:solidFill>
                  <a:prstClr val="black"/>
                </a:solidFill>
                <a:latin typeface="Lato Hairline" panose="020F0202020204030203" pitchFamily="34" charset="77"/>
                <a:ea typeface="Roboto Th" panose="02000000000000000000" pitchFamily="2" charset="0"/>
                <a:cs typeface="Roboto Th" panose="02000000000000000000" pitchFamily="2" charset="0"/>
              </a:rPr>
              <a:t>mensuales</a:t>
            </a:r>
            <a:endParaRPr kumimoji="0" lang="es-ES_tradnl" sz="8000" u="none" strike="noStrike" kern="1200" cap="all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 Hairline" panose="020F0202020204030203" pitchFamily="34" charset="77"/>
              <a:ea typeface="Roboto Th" panose="02000000000000000000" pitchFamily="2" charset="0"/>
              <a:cs typeface="Roboto T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919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Tema de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Tema de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120923</TotalTime>
  <Words>3507</Words>
  <Application>Microsoft Office PowerPoint</Application>
  <PresentationFormat>Personalizado</PresentationFormat>
  <Paragraphs>1296</Paragraphs>
  <Slides>61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61</vt:i4>
      </vt:variant>
    </vt:vector>
  </HeadingPairs>
  <TitlesOfParts>
    <vt:vector size="73" baseType="lpstr">
      <vt:lpstr>Arial</vt:lpstr>
      <vt:lpstr>Calibri</vt:lpstr>
      <vt:lpstr>Lato</vt:lpstr>
      <vt:lpstr>Lato Black</vt:lpstr>
      <vt:lpstr>Lato Hairline</vt:lpstr>
      <vt:lpstr>Playfair Display</vt:lpstr>
      <vt:lpstr>Roboto</vt:lpstr>
      <vt:lpstr>Roboto Bold</vt:lpstr>
      <vt:lpstr>Roboto Lt</vt:lpstr>
      <vt:lpstr>Roboto Th</vt:lpstr>
      <vt:lpstr>Roboto Thin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Lizzette Cota</cp:lastModifiedBy>
  <cp:revision>2062</cp:revision>
  <cp:lastPrinted>2023-10-12T00:41:20Z</cp:lastPrinted>
  <dcterms:created xsi:type="dcterms:W3CDTF">2020-07-27T22:31:02Z</dcterms:created>
  <dcterms:modified xsi:type="dcterms:W3CDTF">2025-01-31T20:44:34Z</dcterms:modified>
</cp:coreProperties>
</file>