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2" r:id="rId1"/>
  </p:sldMasterIdLst>
  <p:notesMasterIdLst>
    <p:notesMasterId r:id="rId16"/>
  </p:notesMasterIdLst>
  <p:handoutMasterIdLst>
    <p:handoutMasterId r:id="rId17"/>
  </p:handoutMasterIdLst>
  <p:sldIdLst>
    <p:sldId id="3346" r:id="rId2"/>
    <p:sldId id="8248" r:id="rId3"/>
    <p:sldId id="8267" r:id="rId4"/>
    <p:sldId id="7435" r:id="rId5"/>
    <p:sldId id="8249" r:id="rId6"/>
    <p:sldId id="7432" r:id="rId7"/>
    <p:sldId id="3319" r:id="rId8"/>
    <p:sldId id="6912" r:id="rId9"/>
    <p:sldId id="8264" r:id="rId10"/>
    <p:sldId id="3571" r:id="rId11"/>
    <p:sldId id="7434" r:id="rId12"/>
    <p:sldId id="8266" r:id="rId13"/>
    <p:sldId id="8260" r:id="rId14"/>
    <p:sldId id="8054" r:id="rId15"/>
  </p:sldIdLst>
  <p:sldSz cx="12801600" cy="7772400"/>
  <p:notesSz cx="9144000" cy="6858000"/>
  <p:defaultTextStyle>
    <a:defPPr>
      <a:defRPr lang="en-US"/>
    </a:defPPr>
    <a:lvl1pPr marL="0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756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513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271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027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8784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540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297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053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">
          <p15:clr>
            <a:srgbClr val="A4A3A4"/>
          </p15:clr>
        </p15:guide>
        <p15:guide id="2" pos="230">
          <p15:clr>
            <a:srgbClr val="A4A3A4"/>
          </p15:clr>
        </p15:guide>
        <p15:guide id="3" pos="7615" userDrawn="1">
          <p15:clr>
            <a:srgbClr val="A4A3A4"/>
          </p15:clr>
        </p15:guide>
        <p15:guide id="4" pos="44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79"/>
    <a:srgbClr val="FF0000"/>
    <a:srgbClr val="800000"/>
    <a:srgbClr val="FF66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0" autoAdjust="0"/>
    <p:restoredTop sz="95016" autoAdjust="0"/>
  </p:normalViewPr>
  <p:slideViewPr>
    <p:cSldViewPr showGuides="1">
      <p:cViewPr>
        <p:scale>
          <a:sx n="50" d="100"/>
          <a:sy n="50" d="100"/>
        </p:scale>
        <p:origin x="944" y="264"/>
      </p:cViewPr>
      <p:guideLst>
        <p:guide orient="horz" pos="250"/>
        <p:guide pos="230"/>
        <p:guide pos="7615"/>
        <p:guide pos="44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Roboto Light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DCA67-A7BA-834B-B0EA-7B2444533C2A}" type="datetimeFigureOut">
              <a:rPr lang="en-US" smtClean="0">
                <a:latin typeface="Roboto Light" panose="02000000000000000000" pitchFamily="2" charset="0"/>
              </a:rPr>
              <a:t>10/31/2025</a:t>
            </a:fld>
            <a:endParaRPr lang="es-ES_tradnl" dirty="0">
              <a:latin typeface="Roboto Light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Roboto Light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1560" y="4941168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1560" y="522920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1560" y="5504305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1560" y="5792337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1560" y="604348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1560" y="6331512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08838" y="4941168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838" y="522920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08838" y="5504305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08838" y="5792337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08838" y="604348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08838" y="6331512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281" y="188640"/>
            <a:ext cx="941438" cy="4107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91880" y="6534972"/>
            <a:ext cx="5105400" cy="338542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r"/>
            <a:r>
              <a:rPr lang="es-ES_tradnl" sz="800">
                <a:solidFill>
                  <a:prstClr val="black">
                    <a:lumMod val="50000"/>
                    <a:lumOff val="50000"/>
                  </a:prstClr>
                </a:solidFill>
                <a:latin typeface="Stajn Pro Light"/>
                <a:cs typeface="Stajn Pro Light"/>
              </a:rPr>
              <a:t>Copyright© Estrategias Frescas  SC. Todos los derechos reservados. </a:t>
            </a:r>
          </a:p>
          <a:p>
            <a:pPr algn="r"/>
            <a:r>
              <a:rPr lang="es-ES_tradnl" sz="800">
                <a:solidFill>
                  <a:prstClr val="black">
                    <a:lumMod val="50000"/>
                    <a:lumOff val="50000"/>
                  </a:prstClr>
                </a:solidFill>
                <a:latin typeface="Stajn Pro Light"/>
                <a:cs typeface="Stajn Pro Light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20" name="Double Bracket 19"/>
          <p:cNvSpPr/>
          <p:nvPr/>
        </p:nvSpPr>
        <p:spPr>
          <a:xfrm>
            <a:off x="8604172" y="6567408"/>
            <a:ext cx="448608" cy="277728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Roboto Light" panose="02000000000000000000" pitchFamily="2" charset="0"/>
            </a:endParaRPr>
          </a:p>
        </p:txBody>
      </p:sp>
      <p:sp>
        <p:nvSpPr>
          <p:cNvPr id="21" name="Slide Number Placeholder 17"/>
          <p:cNvSpPr>
            <a:spLocks noGrp="1"/>
          </p:cNvSpPr>
          <p:nvPr>
            <p:ph type="sldNum" sz="quarter" idx="3"/>
          </p:nvPr>
        </p:nvSpPr>
        <p:spPr>
          <a:xfrm>
            <a:off x="8536024" y="6580795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  <a:latin typeface="Stajn Pro Light"/>
                <a:cs typeface="Stajn Pro Light"/>
              </a:defRPr>
            </a:lvl1pPr>
          </a:lstStyle>
          <a:p>
            <a:fld id="{67DDEA5E-EAF7-8246-8A62-7FF7613ECEAE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10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s-ES_trad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61CB1130-B5D0-214C-918E-E16FC9DFF277}" type="datetimeFigureOut">
              <a:rPr lang="en-US" smtClean="0"/>
              <a:pPr/>
              <a:t>10/31/2025</a:t>
            </a:fld>
            <a:endParaRPr lang="es-ES_trad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54275" y="514350"/>
            <a:ext cx="42354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1ACB7BCF-647A-134C-915A-FCA4469FE67F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816563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1pPr>
    <a:lvl2pPr marL="457149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2pPr>
    <a:lvl3pPr marL="914299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3pPr>
    <a:lvl4pPr marL="1371447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4pPr>
    <a:lvl5pPr marL="1828597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5pPr>
    <a:lvl6pPr marL="2285746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6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4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4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un error mínimo puede tener consecuencias enormes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Hoy, el activo más valioso de cualquier despacho no son solo los clientes, sino </a:t>
            </a:r>
            <a:r>
              <a:rPr lang="es-ES" b="1" dirty="0"/>
              <a:t>la información que generamos todos los días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Pero esa información muchas veces se queda atrapada en hojas de Excel o carpetas, sin convertirse en conocimiento.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239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7AE2B-B6A1-E6BB-CFC1-4693879E7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71FABE6-F75B-3B3B-CBC4-7E9C650AA0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A61B6C5-2B41-CC1A-D10E-C37FF04BC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un error mínimo puede tener consecuencias enormes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Hoy, el activo más valioso de cualquier despacho no son solo los clientes, sino </a:t>
            </a:r>
            <a:r>
              <a:rPr lang="es-ES" b="1" dirty="0"/>
              <a:t>la información que generamos todos los días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Pero esa información muchas veces se queda atrapada en hojas de Excel o carpetas, sin convertirse en conocimiento.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1BDEB4-3DFF-BB76-682B-F11175963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4013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 saber </a:t>
            </a:r>
            <a:r>
              <a:rPr lang="es-ES" b="1" dirty="0"/>
              <a:t>cuánto cuesta cada trámite realmente</a:t>
            </a:r>
            <a:r>
              <a:rPr lang="es-ES" dirty="0"/>
              <a:t> (horas, papeles, personal).</a:t>
            </a:r>
          </a:p>
          <a:p>
            <a:r>
              <a:rPr lang="es-ES" dirty="0"/>
              <a:t>No tener </a:t>
            </a:r>
            <a:r>
              <a:rPr lang="es-ES" b="1" dirty="0"/>
              <a:t>visibilidad de tiempos de entrega o atrasos</a:t>
            </a:r>
            <a:r>
              <a:rPr lang="es-ES" dirty="0"/>
              <a:t>.</a:t>
            </a:r>
          </a:p>
          <a:p>
            <a:r>
              <a:rPr lang="es-ES" dirty="0"/>
              <a:t>Dificultad para identificar </a:t>
            </a:r>
            <a:r>
              <a:rPr lang="es-ES" b="1" dirty="0"/>
              <a:t>qué clientes o gestores aportan más negocio</a:t>
            </a:r>
            <a:r>
              <a:rPr lang="es-ES" dirty="0"/>
              <a:t>.</a:t>
            </a:r>
          </a:p>
          <a:p>
            <a:r>
              <a:rPr lang="es-ES" dirty="0"/>
              <a:t>No tener </a:t>
            </a:r>
            <a:r>
              <a:rPr lang="es-ES" b="1" dirty="0"/>
              <a:t>alertas automáticas de vencimientos, pagos o escrituras en proceso</a:t>
            </a:r>
            <a:r>
              <a:rPr lang="es-ES" dirty="0"/>
              <a:t>.</a:t>
            </a:r>
          </a:p>
          <a:p>
            <a:r>
              <a:rPr lang="es-ES" dirty="0"/>
              <a:t>Falta de control sobre </a:t>
            </a:r>
            <a:r>
              <a:rPr lang="es-ES" b="1" dirty="0"/>
              <a:t>productividad interna del equipo</a:t>
            </a:r>
            <a:r>
              <a:rPr lang="es-ES" dirty="0"/>
              <a:t>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712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Cuántas escrituras están en proceso y su etapa.</a:t>
            </a:r>
          </a:p>
          <a:p>
            <a:r>
              <a:rPr lang="es-ES" dirty="0"/>
              <a:t>Cuánto ingreso le genera cada tipo de trámite.</a:t>
            </a:r>
          </a:p>
          <a:p>
            <a:r>
              <a:rPr lang="es-ES" dirty="0"/>
              <a:t>Qué gestor le trae más clientes.</a:t>
            </a:r>
          </a:p>
          <a:p>
            <a:r>
              <a:rPr lang="es-ES" dirty="0"/>
              <a:t>Cuánto tardan sus procesos en promedio.</a:t>
            </a:r>
          </a:p>
          <a:p>
            <a:r>
              <a:rPr lang="es-ES" dirty="0"/>
              <a:t>Qué documentos tienen riesgo por vencimiento.”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2319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“Con eso, puede </a:t>
            </a:r>
            <a:r>
              <a:rPr lang="es-ES" b="1" dirty="0"/>
              <a:t>tomar decisiones con certeza y anticiparse a los problemas</a:t>
            </a:r>
            <a:r>
              <a:rPr lang="es-ES" dirty="0"/>
              <a:t>, no reaccionar cuando ya ocurrieron.”</a:t>
            </a:r>
          </a:p>
          <a:p>
            <a:endParaRPr lang="es-ES" dirty="0"/>
          </a:p>
          <a:p>
            <a:r>
              <a:rPr lang="es-ES" dirty="0"/>
              <a:t>El análisis de datos no es para grandes corporativos; es para quienes saben que </a:t>
            </a:r>
            <a:r>
              <a:rPr lang="es-ES" b="1" dirty="0"/>
              <a:t>el control es poder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En un despacho notarial, eso significa más tiempo, menos errores, y más confianza para usted y sus clientes.”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76607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 se trata de usar IA por moda. Se trata de usarla con propósito.</a:t>
            </a:r>
            <a:br>
              <a:rPr lang="es-ES" dirty="0"/>
            </a:br>
            <a:r>
              <a:rPr lang="es-ES" dirty="0"/>
              <a:t>Iniciamos con un problema de negocio claro, desarrollamos una estrategia de datos, entrenamos modelos, y llegamos al punto más importante: generar valor para el cliente.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72194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BE03D-0B7D-2A02-4CA9-E2E7AF1AF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49BE2C7-ADF8-C409-92E6-A7DD510E2D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2135A1D-ED06-601C-01D1-DEC99F83C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Cada proyecto de datos inicia con una pregunta: ¿qué queremos optimizar? Desde ahí construimos todo el flujo: objetivos, datos, algoritmos y entrenamiento. Pero el punto final no es técnico, es estratégico: el valor para el cliente que demuestra valor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BF8E3C-5B6B-7E4B-C352-8FCE12410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79023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57455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No se trata solo de recolectar datos. Se trata de conectarlos, interpretarlos y convertirlos en decisiones.</a:t>
            </a:r>
            <a:br>
              <a:rPr lang="es-ES" dirty="0"/>
            </a:br>
            <a:r>
              <a:rPr lang="es-ES" dirty="0"/>
              <a:t>Los silos de datos fragmentan la información, y las culturas desalineadas distorsionan la verdad.</a:t>
            </a:r>
            <a:br>
              <a:rPr lang="es-ES" dirty="0"/>
            </a:br>
            <a:r>
              <a:rPr lang="es-ES" dirty="0"/>
              <a:t>El resultado: decisiones lentas, duplicación de esfuerzos y pérdida de rentabilidad.</a:t>
            </a:r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12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5424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RTADA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8" y="645840"/>
            <a:ext cx="4500334" cy="676812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256184" y="7414592"/>
            <a:ext cx="10289232" cy="246199"/>
          </a:xfrm>
          <a:prstGeom prst="rect">
            <a:avLst/>
          </a:prstGeom>
          <a:noFill/>
        </p:spPr>
        <p:txBody>
          <a:bodyPr wrap="square" lIns="179959" tIns="45709" rIns="91420" bIns="45709">
            <a:prstTxWarp prst="textNoShape">
              <a:avLst/>
            </a:prstTxWarp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Todos los derechos reservados. Prohibida la reproducción parcial o total de este material sin la autorización escrita de la empresa.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5E00D-703F-574A-A493-DBE0DAD4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2407"/>
          <a:stretch/>
        </p:blipFill>
        <p:spPr>
          <a:xfrm>
            <a:off x="8921080" y="501824"/>
            <a:ext cx="3293492" cy="12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6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AF8AE074-24F6-D633-4B3B-54F728BC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368" y="7354183"/>
            <a:ext cx="900100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3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81F3962-5201-0E46-B891-707DCA9CBC4A}"/>
              </a:ext>
            </a:extLst>
          </p:cNvPr>
          <p:cNvSpPr txBox="1"/>
          <p:nvPr userDrawn="1"/>
        </p:nvSpPr>
        <p:spPr>
          <a:xfrm>
            <a:off x="1256184" y="7414592"/>
            <a:ext cx="10289232" cy="246199"/>
          </a:xfrm>
          <a:prstGeom prst="rect">
            <a:avLst/>
          </a:prstGeom>
          <a:noFill/>
        </p:spPr>
        <p:txBody>
          <a:bodyPr wrap="square" lIns="179959" tIns="45709" rIns="91420" bIns="45709">
            <a:prstTxWarp prst="textNoShape">
              <a:avLst/>
            </a:prstTxWarp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Todos los derechos reservados. Prohibida la reproducción parcial o total de este material sin la autorización escrita de la empresa.</a:t>
            </a:r>
          </a:p>
        </p:txBody>
      </p:sp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CFEC8A9C-D527-8B71-F02F-5DF88B20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368" y="7354183"/>
            <a:ext cx="900100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3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1513368" y="7354183"/>
            <a:ext cx="900100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2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C300587-0677-5D45-9D24-13071367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07B6743E-BA28-B388-E415-BA2D9DAFD5B6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A1D6482-33F7-F103-AF5F-EE59B69BCC9B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06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154D6E-3041-3746-8CFF-43566D226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019"/>
          <a:stretch/>
        </p:blipFill>
        <p:spPr>
          <a:xfrm>
            <a:off x="225365" y="7189375"/>
            <a:ext cx="1278891" cy="4981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05A31B-C71E-E54D-BFF5-88311CB7F87D}"/>
              </a:ext>
            </a:extLst>
          </p:cNvPr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8" name="Double Bracket 4">
            <a:extLst>
              <a:ext uri="{FF2B5EF4-FFF2-40B4-BE49-F238E27FC236}">
                <a16:creationId xmlns:a16="http://schemas.microsoft.com/office/drawing/2014/main" id="{AE42A748-CC60-5849-99C7-ACBDCE618498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 b="0" i="0" dirty="0">
              <a:latin typeface="Roboto Light" panose="02000000000000000000" pitchFamily="2" charset="0"/>
            </a:endParaRPr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392009BD-D8E0-DD47-93E1-DF7DD7EC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0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30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7" r:id="rId4"/>
    <p:sldLayoutId id="2147483898" r:id="rId5"/>
    <p:sldLayoutId id="2147483899" r:id="rId6"/>
  </p:sldLayoutIdLst>
  <p:hf hdr="0" ftr="0" dt="0"/>
  <p:txStyles>
    <p:titleStyle>
      <a:lvl1pPr algn="ctr" defTabSz="587756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58775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587756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58775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58775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58775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8692BA-51D5-F04F-B4B6-498000DAC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972" y="-114096"/>
            <a:ext cx="13097544" cy="8000593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23D6D70D-3147-974D-8F80-3E80AF5CE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16" y="1509936"/>
            <a:ext cx="11513368" cy="282318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es-ES_tradnl" sz="13800" b="1" dirty="0">
                <a:solidFill>
                  <a:schemeClr val="bg1"/>
                </a:solidFill>
                <a:latin typeface="Rockeby Cd Bold" pitchFamily="2" charset="77"/>
                <a:cs typeface="Stajn Pro Medium"/>
              </a:rPr>
              <a:t>Análisis de datos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B0E01FB-2BB7-7245-9267-15BB48560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/>
          <a:stretch/>
        </p:blipFill>
        <p:spPr>
          <a:xfrm>
            <a:off x="10484641" y="6313010"/>
            <a:ext cx="1892823" cy="89509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62411B8-D47B-0042-96AB-63CCDA52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3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94AD09A-E7A7-0946-965C-5238B012A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7953" y="-218256"/>
            <a:ext cx="13598661" cy="81369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5F1F08CA-F3C0-8C4D-B6EF-BF50F1EC3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808" y="1554963"/>
            <a:ext cx="6192688" cy="377517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s-ES_tradnl" sz="9600" b="1" dirty="0">
                <a:solidFill>
                  <a:schemeClr val="bg1"/>
                </a:solidFill>
                <a:latin typeface="Rockeby Cd Bold" pitchFamily="2" charset="77"/>
                <a:cs typeface="Stajn Pro bold"/>
              </a:rPr>
              <a:t>Las barreras del análisis de datos</a:t>
            </a:r>
          </a:p>
        </p:txBody>
      </p:sp>
    </p:spTree>
    <p:extLst>
      <p:ext uri="{BB962C8B-B14F-4D97-AF65-F5344CB8AC3E}">
        <p14:creationId xmlns:p14="http://schemas.microsoft.com/office/powerpoint/2010/main" val="338804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859C9-963D-E3D9-C34C-FB19A5078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FDA536-8530-7699-A668-18090514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adroTexto 21">
            <a:extLst>
              <a:ext uri="{FF2B5EF4-FFF2-40B4-BE49-F238E27FC236}">
                <a16:creationId xmlns:a16="http://schemas.microsoft.com/office/drawing/2014/main" id="{AF30AF42-FF53-AD00-3271-F4CBCA716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768" y="1534156"/>
            <a:ext cx="5904656" cy="47040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Información fragmentada: </a:t>
            </a:r>
            <a:r>
              <a:rPr lang="es-E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 tener toda la información en un mismo lugar.</a:t>
            </a:r>
            <a:endParaRPr lang="es-ES_tradnl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Inconsistencia y desalineación: </a:t>
            </a:r>
            <a:r>
              <a:rPr lang="es-E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 área dice algo y otra área dice lo contrario.</a:t>
            </a:r>
            <a:endParaRPr lang="es-ES_tradnl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Tecnología (Infraestructura): </a:t>
            </a:r>
            <a:r>
              <a:rPr lang="es-ES_tradnl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Sistemas heredados (obsoletos) que no se comunican</a:t>
            </a: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Personas y cultura:</a:t>
            </a:r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s-E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resistencia al cambio cultural que promueva el intercambio de datos y la colaboración entre departamentos.</a:t>
            </a:r>
            <a:endParaRPr lang="es-ES_tradnl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77899CA-F27A-442E-5734-3C05EC321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8361" y="1725960"/>
            <a:ext cx="6111860" cy="47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61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D023A-6B1D-0132-25F8-9AA690BD3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86552B-F604-FEAA-223D-F21D03AC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adroTexto 21">
            <a:extLst>
              <a:ext uri="{FF2B5EF4-FFF2-40B4-BE49-F238E27FC236}">
                <a16:creationId xmlns:a16="http://schemas.microsoft.com/office/drawing/2014/main" id="{C988ED03-ACB8-05C5-D322-B7E2AF983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499" y="1450902"/>
            <a:ext cx="7506766" cy="5719749"/>
          </a:xfrm>
          <a:prstGeom prst="rect">
            <a:avLst/>
          </a:prstGeom>
          <a:solidFill>
            <a:schemeClr val="bg1"/>
          </a:solidFill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2200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Información fragmentada: </a:t>
            </a: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Tenían la información dispersa en varios archivos de Excel: uno para ventas, otro para comensales y otro para el consumo promedio por ticket.</a:t>
            </a:r>
            <a:endParaRPr lang="es-ES_tradnl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2200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Inconsistencia y desalineación: </a:t>
            </a: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Los gerentes veían restaurantes vacíos, pero marketing decía que las campañas eran un éxito..</a:t>
            </a:r>
            <a:endParaRPr lang="es-ES_tradnl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2200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Tecnología (Infraestructura): </a:t>
            </a: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Utilizaban distintos sistemas: uno para agendar citas, otro para registrar la llegada de los comensales y un tercero para capturar las comandas.</a:t>
            </a:r>
            <a:endParaRPr lang="es-ES_tradnl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2200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Personas y cultura:</a:t>
            </a:r>
            <a:r>
              <a:rPr lang="es-ES" sz="2200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Cada área del restaurante capturaba la información a su manera: no existían reglas de registro claras, y en algunos casos, simplemente no se registraban los datos.</a:t>
            </a:r>
            <a:endParaRPr lang="es-ES_tradnl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E2D6B08-D5C8-4761-6425-685DF3277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8361" y="1725960"/>
            <a:ext cx="6111860" cy="4745768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391B945F-290C-8182-C36E-A621824DA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728" y="601749"/>
            <a:ext cx="7848872" cy="667849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Cadena de restaurantes</a:t>
            </a:r>
          </a:p>
        </p:txBody>
      </p:sp>
    </p:spTree>
    <p:extLst>
      <p:ext uri="{BB962C8B-B14F-4D97-AF65-F5344CB8AC3E}">
        <p14:creationId xmlns:p14="http://schemas.microsoft.com/office/powerpoint/2010/main" val="239437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FDC6C-2D15-1F5A-C3CA-6A2526D78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9083428-C140-D37A-4510-A9F8A766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107989" tIns="21597" rIns="91430" bIns="46794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587375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7F7F7F"/>
                </a:solidFill>
                <a:latin typeface="Stajn Pro Light" panose="00000400000000000000" pitchFamily="50" charset="0"/>
                <a:ea typeface="Stajn Pro Light" panose="00000400000000000000" pitchFamily="50" charset="0"/>
                <a:cs typeface="Stajn Pro Light" panose="00000400000000000000" pitchFamily="50" charset="0"/>
              </a:defRPr>
            </a:lvl1pPr>
            <a:lvl2pPr marL="587375" indent="-130175" algn="l" defTabSz="587375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74750" indent="-260350" algn="l" defTabSz="587375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762125" indent="-390525" algn="l" defTabSz="587375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349500" indent="-520700" algn="l" defTabSz="587375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663E22F7-5EA2-4B62-AD2F-E235B6C1DE1A}" type="slidenum">
              <a:rPr lang="en-US" altLang="es-MX" smtClean="0"/>
              <a:pPr/>
              <a:t>13</a:t>
            </a:fld>
            <a:endParaRPr lang="en-US" altLang="es-MX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7BF880A-650B-3EAD-2200-47877399A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576" y="501824"/>
            <a:ext cx="8280400" cy="9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943" tIns="62471" rIns="124943" bIns="62471">
            <a:spAutoFit/>
          </a:bodyPr>
          <a:lstStyle>
            <a:lvl1pPr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873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873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873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873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s-ES_tradnl" altLang="es-MX" sz="7200" b="1" dirty="0">
                <a:latin typeface="Rockeby Cd Bd It"/>
                <a:ea typeface="MS PGothic" panose="020B0600070205080204" pitchFamily="34" charset="-128"/>
                <a:cs typeface="Stajn Pro Medium" panose="00000600000000000000" pitchFamily="50" charset="0"/>
              </a:rPr>
              <a:t>Diagnostico inicial</a:t>
            </a:r>
            <a:endParaRPr lang="es-ES_tradnl" altLang="es-MX" sz="7200" dirty="0">
              <a:latin typeface="Rockeby Cd"/>
              <a:ea typeface="MS PGothic" panose="020B0600070205080204" pitchFamily="34" charset="-128"/>
              <a:cs typeface="Stajn Pro Medium" panose="000006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1B5C3-4C29-AFBD-703B-E42C730D2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7" r="32925" b="21286"/>
          <a:stretch/>
        </p:blipFill>
        <p:spPr>
          <a:xfrm>
            <a:off x="-447872" y="2185333"/>
            <a:ext cx="4184376" cy="558706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994DEE4-5769-7D78-B39E-4934200E6C8A}"/>
              </a:ext>
            </a:extLst>
          </p:cNvPr>
          <p:cNvSpPr/>
          <p:nvPr/>
        </p:nvSpPr>
        <p:spPr>
          <a:xfrm>
            <a:off x="4490454" y="2137812"/>
            <a:ext cx="788701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  <a:cs typeface="Calibri Light" panose="020F0302020204030204" pitchFamily="34" charset="0"/>
              </a:rPr>
              <a:t>Timeline de 14 días con 3 fases: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s-ES" sz="2400" b="1" dirty="0">
                <a:latin typeface="Stajn Pro Bold" pitchFamily="2" charset="77"/>
                <a:cs typeface="Calibri Light" panose="020F0302020204030204" pitchFamily="34" charset="0"/>
              </a:rPr>
              <a:t>Semana 1: </a:t>
            </a: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  <a:cs typeface="Calibri Light" panose="020F0302020204030204" pitchFamily="34" charset="0"/>
              </a:rPr>
              <a:t>definición del problema de negocio y objetivos.</a:t>
            </a:r>
            <a:endParaRPr lang="es-E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s-ES" sz="2400" b="1" dirty="0">
                <a:latin typeface="Stajn Pro Bold" pitchFamily="2" charset="77"/>
                <a:cs typeface="Calibri Light" panose="020F0302020204030204" pitchFamily="34" charset="0"/>
              </a:rPr>
              <a:t>Semana 2: </a:t>
            </a: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  <a:cs typeface="Calibri Light" panose="020F0302020204030204" pitchFamily="34" charset="0"/>
              </a:rPr>
              <a:t>análisis de información disponible, identificación de vacíos y diseño de propuesta de trabajo.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s-ES" sz="2400" b="1" dirty="0">
                <a:latin typeface="Stajn Pro Bold" pitchFamily="2" charset="77"/>
                <a:cs typeface="Calibri Light" panose="020F0302020204030204" pitchFamily="34" charset="0"/>
              </a:rPr>
              <a:t>Resultado: </a:t>
            </a: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  <a:cs typeface="Calibri Light" panose="020F0302020204030204" pitchFamily="34" charset="0"/>
              </a:rPr>
              <a:t>Informe ejecutivo + plan de trabajo de analítica de datos.</a:t>
            </a:r>
            <a:endParaRPr lang="es-MX" sz="2400" dirty="0">
              <a:latin typeface="Roboto Light" panose="02000000000000000000" pitchFamily="2" charset="0"/>
              <a:ea typeface="Roboto Light" panose="02000000000000000000" pitchFamily="2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7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44107" y="4486620"/>
            <a:ext cx="10313386" cy="953793"/>
          </a:xfrm>
          <a:prstGeom prst="rect">
            <a:avLst/>
          </a:prstGeom>
        </p:spPr>
        <p:txBody>
          <a:bodyPr lIns="84712" tIns="42356" rIns="84712" bIns="42356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s-ES_tradnl" sz="6115" dirty="0">
                <a:solidFill>
                  <a:schemeClr val="bg1"/>
                </a:solidFill>
                <a:latin typeface="Stajn Pro Light"/>
                <a:cs typeface="Stajn Pro Light"/>
              </a:rPr>
              <a:t>Una cita a ciegas...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867569-260A-1D41-8370-C8E97343F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6" b="26076"/>
          <a:stretch/>
        </p:blipFill>
        <p:spPr>
          <a:xfrm>
            <a:off x="-79920" y="-184592"/>
            <a:ext cx="13681520" cy="8141585"/>
          </a:xfrm>
          <a:prstGeom prst="rect">
            <a:avLst/>
          </a:prstGeom>
          <a:solidFill>
            <a:srgbClr val="6BC5E9"/>
          </a:solidFill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610E1FF-F1CB-3143-A835-AC77A476B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675" y="1370155"/>
            <a:ext cx="7538602" cy="390869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15756" tIns="57877" rIns="115756" bIns="5787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Roboto" panose="02000000000000000000" pitchFamily="2" charset="0"/>
              </a:rPr>
              <a:t>Ayudamos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Roboto" panose="02000000000000000000" pitchFamily="2" charset="0"/>
              </a:rPr>
              <a:t>a que crezcas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Roboto" panose="02000000000000000000" pitchFamily="2" charset="0"/>
              </a:rPr>
              <a:t>más rentable...</a:t>
            </a:r>
            <a:endParaRPr lang="es-ES_tradnl" sz="4000" b="1" cap="all" dirty="0">
              <a:solidFill>
                <a:schemeClr val="bg1"/>
              </a:solidFill>
              <a:latin typeface="Lato" panose="020F0502020204030203" pitchFamily="34" charset="77"/>
              <a:cs typeface="Roboto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b="1" dirty="0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669.1360900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3200" b="1" dirty="0" err="1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nando@ideasfrescas.com.mx</a:t>
            </a:r>
            <a:endParaRPr lang="es-ES_tradnl" sz="3200" b="1" dirty="0">
              <a:solidFill>
                <a:schemeClr val="bg1"/>
              </a:solidFill>
              <a:latin typeface="Lato Light" panose="020F0302020204030203" pitchFamily="34" charset="77"/>
              <a:cs typeface="Roboto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b="1" dirty="0" err="1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www.ideasfrescas.com.mx</a:t>
            </a:r>
            <a:endParaRPr lang="es-ES_tradnl" sz="3200" b="1" dirty="0">
              <a:solidFill>
                <a:schemeClr val="bg1"/>
              </a:solidFill>
              <a:latin typeface="Lato Light" panose="020F0302020204030203" pitchFamily="34" charset="77"/>
              <a:cs typeface="Roboto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b="1" dirty="0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@</a:t>
            </a:r>
            <a:r>
              <a:rPr lang="es-ES_tradnl" sz="3200" b="1" dirty="0" err="1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ideasfrescas</a:t>
            </a:r>
            <a:endParaRPr lang="es-ES_tradnl" sz="3200" b="1" dirty="0">
              <a:solidFill>
                <a:schemeClr val="bg1"/>
              </a:solidFill>
              <a:latin typeface="Lato Light" panose="020F0302020204030203" pitchFamily="34" charset="77"/>
              <a:cs typeface="Roboto" panose="02000000000000000000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8DFF41-AFA7-E44E-87C4-9DE549870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 b="3269"/>
          <a:stretch/>
        </p:blipFill>
        <p:spPr>
          <a:xfrm>
            <a:off x="5405395" y="6011229"/>
            <a:ext cx="2291549" cy="9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3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A578F-178A-7E26-5CFD-052CB990C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>
            <a:extLst>
              <a:ext uri="{FF2B5EF4-FFF2-40B4-BE49-F238E27FC236}">
                <a16:creationId xmlns:a16="http://schemas.microsoft.com/office/drawing/2014/main" id="{EB41C319-CBFE-9FD1-7371-F9E7269103C2}"/>
              </a:ext>
            </a:extLst>
          </p:cNvPr>
          <p:cNvSpPr/>
          <p:nvPr/>
        </p:nvSpPr>
        <p:spPr>
          <a:xfrm rot="21387742">
            <a:off x="7674823" y="-557864"/>
            <a:ext cx="6776469" cy="88281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F81E305C-C4E1-14FC-4C61-F658FE0D8817}"/>
              </a:ext>
            </a:extLst>
          </p:cNvPr>
          <p:cNvSpPr/>
          <p:nvPr/>
        </p:nvSpPr>
        <p:spPr>
          <a:xfrm rot="296083">
            <a:off x="7488023" y="-248491"/>
            <a:ext cx="6776469" cy="88281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FD0D1-6B14-50E5-2091-1C0BC186B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adroTexto 21">
            <a:extLst>
              <a:ext uri="{FF2B5EF4-FFF2-40B4-BE49-F238E27FC236}">
                <a16:creationId xmlns:a16="http://schemas.microsoft.com/office/drawing/2014/main" id="{5E6E84D5-CF99-3877-61F6-74484DFFC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200" y="2726791"/>
            <a:ext cx="6696744" cy="231881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lnSpc>
                <a:spcPct val="80000"/>
              </a:lnSpc>
              <a:spcAft>
                <a:spcPts val="1800"/>
              </a:spcAft>
              <a:buSzPct val="100000"/>
              <a:defRPr/>
            </a:pPr>
            <a:r>
              <a:rPr lang="es-ES_tradnl" sz="6000" i="1" dirty="0">
                <a:latin typeface="Playfair Display" pitchFamily="2" charset="77"/>
                <a:ea typeface="Roboto Thin" panose="02000000000000000000" pitchFamily="2" charset="0"/>
                <a:cs typeface="Roboto Thin" panose="02000000000000000000" pitchFamily="2" charset="0"/>
              </a:rPr>
              <a:t>“Invertir sin información cuesta muy caro”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863F52-180E-B261-87D3-78166B180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22" y="1571410"/>
            <a:ext cx="7510755" cy="46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3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5AE3E-EC17-749E-9E19-9E93E3135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>
            <a:extLst>
              <a:ext uri="{FF2B5EF4-FFF2-40B4-BE49-F238E27FC236}">
                <a16:creationId xmlns:a16="http://schemas.microsoft.com/office/drawing/2014/main" id="{D9A5E434-77A6-1172-E47C-0213292E9A20}"/>
              </a:ext>
            </a:extLst>
          </p:cNvPr>
          <p:cNvSpPr/>
          <p:nvPr/>
        </p:nvSpPr>
        <p:spPr>
          <a:xfrm rot="21387742">
            <a:off x="7674823" y="-557864"/>
            <a:ext cx="6776469" cy="88281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0BEAF92D-C239-CBBC-49C6-6404091ED4E7}"/>
              </a:ext>
            </a:extLst>
          </p:cNvPr>
          <p:cNvSpPr/>
          <p:nvPr/>
        </p:nvSpPr>
        <p:spPr>
          <a:xfrm rot="296083">
            <a:off x="7488023" y="-248491"/>
            <a:ext cx="6776469" cy="88281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0AB5CD-8E85-E586-01A1-8DA608AD5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adroTexto 21">
            <a:extLst>
              <a:ext uri="{FF2B5EF4-FFF2-40B4-BE49-F238E27FC236}">
                <a16:creationId xmlns:a16="http://schemas.microsoft.com/office/drawing/2014/main" id="{56193B4D-863B-036D-28BA-5D7C6C78F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200" y="2726791"/>
            <a:ext cx="6696744" cy="231881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lnSpc>
                <a:spcPct val="80000"/>
              </a:lnSpc>
              <a:spcAft>
                <a:spcPts val="1800"/>
              </a:spcAft>
              <a:buSzPct val="100000"/>
              <a:defRPr/>
            </a:pPr>
            <a:r>
              <a:rPr lang="es-ES_tradnl" sz="6000" i="1" dirty="0">
                <a:solidFill>
                  <a:schemeClr val="bg1">
                    <a:lumMod val="85000"/>
                  </a:schemeClr>
                </a:solidFill>
                <a:latin typeface="Playfair Display" pitchFamily="2" charset="77"/>
                <a:ea typeface="Roboto Thin" panose="02000000000000000000" pitchFamily="2" charset="0"/>
                <a:cs typeface="Roboto Thin" panose="02000000000000000000" pitchFamily="2" charset="0"/>
              </a:rPr>
              <a:t>“Invertir sin información cuesta muy caro”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3C6E6C-FEA2-FD2F-0183-9C37F7DD8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22" y="1571410"/>
            <a:ext cx="7510755" cy="462958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74A109C-FD40-3EC3-D47B-B23756BFFDA2}"/>
              </a:ext>
            </a:extLst>
          </p:cNvPr>
          <p:cNvSpPr txBox="1">
            <a:spLocks/>
          </p:cNvSpPr>
          <p:nvPr/>
        </p:nvSpPr>
        <p:spPr>
          <a:xfrm>
            <a:off x="966869" y="5045609"/>
            <a:ext cx="6591354" cy="1224136"/>
          </a:xfrm>
          <a:prstGeom prst="rect">
            <a:avLst/>
          </a:prstGeom>
          <a:noFill/>
        </p:spPr>
        <p:txBody>
          <a:bodyPr lIns="91435" tIns="288000" rIns="91435" bIns="45717" anchor="ctr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Las empresas que no analizan sus datos están tomando decisiones basadas </a:t>
            </a:r>
          </a:p>
          <a:p>
            <a:pPr algn="l"/>
            <a:r>
              <a:rPr lang="es-ES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 intuición, no en evidencia</a:t>
            </a:r>
            <a:r>
              <a:rPr lang="es-ES" sz="3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s-ES_tradnl" sz="3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6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AAF27-6FAE-15DC-890D-60FA3BDD9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>
            <a:extLst>
              <a:ext uri="{FF2B5EF4-FFF2-40B4-BE49-F238E27FC236}">
                <a16:creationId xmlns:a16="http://schemas.microsoft.com/office/drawing/2014/main" id="{E165BE2E-76A8-F80A-4DED-CF9018D69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33872"/>
            <a:ext cx="12801600" cy="74171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lvl="0" algn="ctr" eaLnBrk="1" hangingPunct="1">
              <a:defRPr/>
            </a:pPr>
            <a:r>
              <a:rPr lang="es-ES_tradnl" sz="4000" cap="all" dirty="0">
                <a:solidFill>
                  <a:prstClr val="black"/>
                </a:solidFill>
                <a:latin typeface="Lato Light" panose="020F0302020204030203" pitchFamily="34" charset="77"/>
                <a:cs typeface="Stajn Pro Medium"/>
              </a:rPr>
              <a:t>Invertir </a:t>
            </a:r>
            <a:r>
              <a:rPr kumimoji="0" lang="es-ES_tradnl" sz="40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sin información cuesta  muy caro</a:t>
            </a:r>
          </a:p>
        </p:txBody>
      </p:sp>
      <p:sp>
        <p:nvSpPr>
          <p:cNvPr id="2" name="CuadroTexto 21">
            <a:extLst>
              <a:ext uri="{FF2B5EF4-FFF2-40B4-BE49-F238E27FC236}">
                <a16:creationId xmlns:a16="http://schemas.microsoft.com/office/drawing/2014/main" id="{90DC5BFD-F798-F03D-A108-1A700CEF3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16" y="2090936"/>
            <a:ext cx="5662718" cy="514295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24971" tIns="62486" rIns="124971" bIns="6248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Apostar por productos o proyectos que no tienen demanda.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lang="es-ES" sz="2200" dirty="0">
                <a:solidFill>
                  <a:prstClr val="black"/>
                </a:solidFill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No detectar oportunidades emergentes por falta de análisis predictivo.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No medir el retorno real de las estrategias (ROI desconocido).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Gastar de más en áreas sin impacto real.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No tener claridad en el flujo de efectivo ni en los márgenes reales.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Ignorar cuellos de botella o ineficiencias en los procesos. 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lang="es-ES" sz="2200" dirty="0">
                <a:solidFill>
                  <a:prstClr val="black"/>
                </a:solidFill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Invertir en campañas sin saber su impacto real.</a:t>
            </a:r>
            <a:endParaRPr kumimoji="0" lang="es-ES" sz="2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302020204030203" pitchFamily="34" charset="77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DCCB941-7CAC-849E-9DAF-5FC443C7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uadroTexto 21">
            <a:extLst>
              <a:ext uri="{FF2B5EF4-FFF2-40B4-BE49-F238E27FC236}">
                <a16:creationId xmlns:a16="http://schemas.microsoft.com/office/drawing/2014/main" id="{71A278D6-144E-C10C-A017-8E384DAD7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2928" y="2075548"/>
            <a:ext cx="3960440" cy="517372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80000" tIns="62486" rIns="144000" bIns="6248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eaLnBrk="1" hangingPunct="1">
              <a:spcAft>
                <a:spcPts val="600"/>
              </a:spcAft>
              <a:defRPr/>
            </a:pPr>
            <a:r>
              <a:rPr lang="es-ES" sz="22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S</a:t>
            </a: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e traduce en:</a:t>
            </a:r>
          </a:p>
          <a:p>
            <a:pPr marL="192088" lvl="1" indent="-19208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Bajas ventas, menor participación de mercado y pérdida de clientes fieles</a:t>
            </a:r>
            <a:r>
              <a:rPr lang="es-ES" sz="22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192088" lvl="1" indent="-19208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Pérdida de productividad, aumento de costos laborales y clima organizacional negativo</a:t>
            </a:r>
            <a:r>
              <a:rPr lang="es-ES" sz="22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192088" lvl="1" indent="-19208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2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Caída en valor de la empresa y pérdida de confianza externa.</a:t>
            </a:r>
          </a:p>
          <a:p>
            <a:pPr marL="192088" lvl="1" indent="-19208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2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Retraso tecnológico y estancamiento en el mercado.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F552BB5-5A9D-97FE-F723-A1AB9F9A4C73}"/>
              </a:ext>
            </a:extLst>
          </p:cNvPr>
          <p:cNvCxnSpPr>
            <a:cxnSpLocks/>
          </p:cNvCxnSpPr>
          <p:nvPr/>
        </p:nvCxnSpPr>
        <p:spPr>
          <a:xfrm>
            <a:off x="6400800" y="4662411"/>
            <a:ext cx="1080120" cy="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2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19CA7-3C7B-475E-9454-DCC82FE33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0CF27B1-CCD4-998B-3584-69F64C1329CC}"/>
              </a:ext>
            </a:extLst>
          </p:cNvPr>
          <p:cNvSpPr txBox="1">
            <a:spLocks/>
          </p:cNvSpPr>
          <p:nvPr/>
        </p:nvSpPr>
        <p:spPr>
          <a:xfrm>
            <a:off x="834846" y="4534272"/>
            <a:ext cx="11131908" cy="1029491"/>
          </a:xfrm>
          <a:prstGeom prst="rect">
            <a:avLst/>
          </a:prstGeom>
        </p:spPr>
        <p:txBody>
          <a:bodyPr lIns="91435" tIns="45717" rIns="91435" bIns="45717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s-ES_tradnl" sz="6600" dirty="0">
                <a:solidFill>
                  <a:schemeClr val="bg1"/>
                </a:solidFill>
                <a:latin typeface="Stajn Pro Light"/>
                <a:cs typeface="Stajn Pro Light"/>
              </a:rPr>
              <a:t>Una cita a ciegas...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80491-3D76-9906-801D-15B69B07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ED6F55C-A828-8670-8C79-126D3071A1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06"/>
          <a:stretch/>
        </p:blipFill>
        <p:spPr>
          <a:xfrm>
            <a:off x="-166297" y="-2232"/>
            <a:ext cx="12967897" cy="7772400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1FE2D026-B9AD-EA90-FB44-E3F91996E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28" y="3022104"/>
            <a:ext cx="8136904" cy="219807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s-ES" sz="7200" b="1" dirty="0">
                <a:solidFill>
                  <a:schemeClr val="bg1"/>
                </a:solidFill>
                <a:latin typeface="Rockeby Cd Bold" pitchFamily="2" charset="77"/>
                <a:cs typeface="Stajn Pro bold"/>
              </a:rPr>
              <a:t>El nuevo lenguaje del éxito se escribe con datos</a:t>
            </a:r>
            <a:endParaRPr lang="es-ES_tradnl" sz="7200" b="1" dirty="0">
              <a:solidFill>
                <a:schemeClr val="bg1"/>
              </a:solidFill>
              <a:latin typeface="Rockeby Cd Bold" pitchFamily="2" charset="77"/>
              <a:cs typeface="Staj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90216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733F6-FFF4-DA25-4D5E-8F05A9B14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37FC8C-06D3-E922-CCC3-B5BB9794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68D3E1C-A29D-49A1-AFE0-011C2FD00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1824"/>
            <a:ext cx="12801600" cy="864826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VENTAJAS COMPETITIVAS</a:t>
            </a:r>
          </a:p>
        </p:txBody>
      </p:sp>
      <p:sp>
        <p:nvSpPr>
          <p:cNvPr id="4" name="CuadroTexto 21">
            <a:extLst>
              <a:ext uri="{FF2B5EF4-FFF2-40B4-BE49-F238E27FC236}">
                <a16:creationId xmlns:a16="http://schemas.microsoft.com/office/drawing/2014/main" id="{DACA3136-F408-EA52-6599-8B2DD240B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731" y="1380236"/>
            <a:ext cx="9073008" cy="5973947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lang="es-ES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Menores costos operativos: </a:t>
            </a:r>
            <a:r>
              <a:rPr lang="es-ES" sz="20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detectar ineficiencias en procesos, gastos innecesarios o áreas donde se puede automatizar el trabajo.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Menores niveles de inventario: </a:t>
            </a:r>
            <a:r>
              <a:rPr kumimoji="0" lang="es-ES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 modelos predictivos se puede estimar la demanda futura y ajustar la producción o compras.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Mejor calidad del producto o servicio: </a:t>
            </a:r>
            <a:r>
              <a:rPr kumimoji="0" lang="es-ES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Los datos revelan patrones de errores, defectos o quejas recurrentes, permitiendo corregir a tiempo.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Mejor servicio al cliente: </a:t>
            </a:r>
            <a:r>
              <a:rPr kumimoji="0" lang="es-ES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 analítica permite entender comportamientos y preferencias, anticipar necesidades y personalizar la atención.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Mayor rapidez para lanzar productos al mercado: </a:t>
            </a:r>
            <a:r>
              <a:rPr kumimoji="0" lang="es-ES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Los datos permiten validar hipótesis más rápido, simular escenarios y detectar oportunidades emergentes.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Menores costos de capital: </a:t>
            </a:r>
            <a:r>
              <a:rPr kumimoji="0" lang="es-ES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 analítica ayuda a optimizar el uso de recursos financieros, priorizando inversiones rentables.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Modelos de negocio innovadores basados en uso: </a:t>
            </a:r>
            <a:r>
              <a:rPr kumimoji="0" lang="es-ES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 analítica avanzada permite crear modelos como “pago por uso”, “suscripciones inteligentes” o “servicios bajo demanda”.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07B436-442B-8088-F86C-94AA99C90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0000" y="2374032"/>
            <a:ext cx="4468755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28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FA4182-24DE-1A44-8BBE-2C24D122C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327"/>
            <a:ext cx="13097544" cy="7837055"/>
          </a:xfrm>
          <a:prstGeom prst="rect">
            <a:avLst/>
          </a:prstGeom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30ED7EC5-1190-CD93-3AD0-98B119CA5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0750" y="2885009"/>
            <a:ext cx="6192688" cy="200238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s-ES_tradnl" sz="9600" b="1" dirty="0">
                <a:solidFill>
                  <a:schemeClr val="bg1"/>
                </a:solidFill>
                <a:latin typeface="Rockeby Cd Bold" pitchFamily="2" charset="77"/>
                <a:cs typeface="Stajn Pro bold"/>
              </a:rPr>
              <a:t>¿Por donde comenzar?</a:t>
            </a:r>
          </a:p>
        </p:txBody>
      </p:sp>
    </p:spTree>
    <p:extLst>
      <p:ext uri="{BB962C8B-B14F-4D97-AF65-F5344CB8AC3E}">
        <p14:creationId xmlns:p14="http://schemas.microsoft.com/office/powerpoint/2010/main" val="99656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A2D2B-B312-2E67-00A7-912C22E42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6C13937-62E9-991A-65DA-E2CEFBB28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#</a:t>
            </a:r>
            <a:fld id="{67DDEA5E-EAF7-8246-8A62-7FF7613ECEAE}" type="slidenum">
              <a:rPr lang="en-US" smtClean="0">
                <a:ea typeface="Roboto Thin" panose="02000000000000000000" pitchFamily="2" charset="0"/>
                <a:cs typeface="Roboto Thin" panose="02000000000000000000" pitchFamily="2" charset="0"/>
              </a:rPr>
              <a:pPr/>
              <a:t>8</a:t>
            </a:fld>
            <a:endParaRPr lang="en-US" dirty="0"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54E6FF-B2E0-3E4F-480F-947D2AEC0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83" y="933872"/>
            <a:ext cx="11841234" cy="566745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C9C474C-3B92-C6A7-1146-8EB5740A2CC5}"/>
              </a:ext>
            </a:extLst>
          </p:cNvPr>
          <p:cNvSpPr txBox="1"/>
          <p:nvPr/>
        </p:nvSpPr>
        <p:spPr>
          <a:xfrm>
            <a:off x="1072208" y="4246240"/>
            <a:ext cx="86409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latin typeface="Roboto Light" panose="02000000000000000000" pitchFamily="2" charset="0"/>
                <a:ea typeface="Roboto Light" panose="02000000000000000000" pitchFamily="2" charset="0"/>
              </a:rPr>
              <a:t>Decisión de negocio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906516-901B-80B7-9474-5A3D36333E40}"/>
              </a:ext>
            </a:extLst>
          </p:cNvPr>
          <p:cNvSpPr txBox="1"/>
          <p:nvPr/>
        </p:nvSpPr>
        <p:spPr>
          <a:xfrm>
            <a:off x="4312568" y="4246240"/>
            <a:ext cx="86409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latin typeface="Roboto Light" panose="02000000000000000000" pitchFamily="2" charset="0"/>
                <a:ea typeface="Roboto Light" panose="02000000000000000000" pitchFamily="2" charset="0"/>
              </a:rPr>
              <a:t>Estrategia de datos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E0B254-B50B-F384-415A-B8B7EF5CC3B3}"/>
              </a:ext>
            </a:extLst>
          </p:cNvPr>
          <p:cNvSpPr txBox="1"/>
          <p:nvPr/>
        </p:nvSpPr>
        <p:spPr>
          <a:xfrm>
            <a:off x="2728392" y="4966320"/>
            <a:ext cx="86409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latin typeface="Roboto Light" panose="02000000000000000000" pitchFamily="2" charset="0"/>
                <a:ea typeface="Roboto Light" panose="02000000000000000000" pitchFamily="2" charset="0"/>
              </a:rPr>
              <a:t>Valor para el negocio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030065B-79B5-9B7A-97DE-4D11BB2F7400}"/>
              </a:ext>
            </a:extLst>
          </p:cNvPr>
          <p:cNvSpPr txBox="1"/>
          <p:nvPr/>
        </p:nvSpPr>
        <p:spPr>
          <a:xfrm>
            <a:off x="5824736" y="4461683"/>
            <a:ext cx="86409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latin typeface="Roboto Light" panose="02000000000000000000" pitchFamily="2" charset="0"/>
                <a:ea typeface="Roboto Light" panose="02000000000000000000" pitchFamily="2" charset="0"/>
              </a:rPr>
              <a:t>Función objetivo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86AD792-DF41-D37C-554E-653024FD5196}"/>
              </a:ext>
            </a:extLst>
          </p:cNvPr>
          <p:cNvSpPr txBox="1"/>
          <p:nvPr/>
        </p:nvSpPr>
        <p:spPr>
          <a:xfrm>
            <a:off x="7445339" y="4246240"/>
            <a:ext cx="86409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latin typeface="Roboto Light" panose="02000000000000000000" pitchFamily="2" charset="0"/>
                <a:ea typeface="Roboto Light" panose="02000000000000000000" pitchFamily="2" charset="0"/>
              </a:rPr>
              <a:t>Enfoque del modelo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5BDFC8C-296F-BEA9-6EBC-0A930C0AD334}"/>
              </a:ext>
            </a:extLst>
          </p:cNvPr>
          <p:cNvSpPr txBox="1"/>
          <p:nvPr/>
        </p:nvSpPr>
        <p:spPr>
          <a:xfrm>
            <a:off x="9019365" y="4481020"/>
            <a:ext cx="86409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latin typeface="Roboto Light" panose="02000000000000000000" pitchFamily="2" charset="0"/>
                <a:ea typeface="Roboto Light" panose="02000000000000000000" pitchFamily="2" charset="0"/>
              </a:rPr>
              <a:t>Entrenar el modelo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7E8848-27B1-BD3E-0826-A7A59BA7EC73}"/>
              </a:ext>
            </a:extLst>
          </p:cNvPr>
          <p:cNvSpPr txBox="1"/>
          <p:nvPr/>
        </p:nvSpPr>
        <p:spPr>
          <a:xfrm>
            <a:off x="10636607" y="4238434"/>
            <a:ext cx="86409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latin typeface="Roboto Light" panose="02000000000000000000" pitchFamily="2" charset="0"/>
                <a:ea typeface="Roboto Light" panose="02000000000000000000" pitchFamily="2" charset="0"/>
              </a:rPr>
              <a:t>Valor para el cliente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2D5DE901-219C-1053-C9EF-BC4E4B220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076" y="1293912"/>
            <a:ext cx="10206627" cy="667849"/>
          </a:xfrm>
          <a:prstGeom prst="rect">
            <a:avLst/>
          </a:prstGeom>
          <a:solidFill>
            <a:schemeClr val="bg1"/>
          </a:solidFill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Estructura inicial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5639EF7E-8435-BF05-B38A-EC9BFF6CA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076" y="1832499"/>
            <a:ext cx="10140463" cy="520116"/>
          </a:xfrm>
          <a:prstGeom prst="rect">
            <a:avLst/>
          </a:prstGeom>
          <a:solidFill>
            <a:schemeClr val="bg1"/>
          </a:solidFill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i="1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anose="00000500000000000000" pitchFamily="50" charset="0"/>
                <a:cs typeface="Stajn Pro Medium"/>
              </a:rPr>
              <a:t>7 PASOS</a:t>
            </a:r>
          </a:p>
        </p:txBody>
      </p:sp>
    </p:spTree>
    <p:extLst>
      <p:ext uri="{BB962C8B-B14F-4D97-AF65-F5344CB8AC3E}">
        <p14:creationId xmlns:p14="http://schemas.microsoft.com/office/powerpoint/2010/main" val="1717978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FB5AB-BE14-F812-49B3-EB46FD124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EB91C9-16D6-465F-054B-61CA22BB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#</a:t>
            </a:r>
            <a:fld id="{67DDEA5E-EAF7-8246-8A62-7FF7613ECEAE}" type="slidenum">
              <a:rPr lang="en-US" smtClean="0">
                <a:ea typeface="Roboto Thin" panose="02000000000000000000" pitchFamily="2" charset="0"/>
                <a:cs typeface="Roboto Thin" panose="02000000000000000000" pitchFamily="2" charset="0"/>
              </a:rPr>
              <a:pPr/>
              <a:t>9</a:t>
            </a:fld>
            <a:endParaRPr lang="en-US" dirty="0"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0A745AA-29ED-B53D-61DB-321A0AC70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323637"/>
              </p:ext>
            </p:extLst>
          </p:nvPr>
        </p:nvGraphicFramePr>
        <p:xfrm>
          <a:off x="1108212" y="826256"/>
          <a:ext cx="10585176" cy="6554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294">
                  <a:extLst>
                    <a:ext uri="{9D8B030D-6E8A-4147-A177-3AD203B41FA5}">
                      <a16:colId xmlns:a16="http://schemas.microsoft.com/office/drawing/2014/main" val="3476017544"/>
                    </a:ext>
                  </a:extLst>
                </a:gridCol>
                <a:gridCol w="2646294">
                  <a:extLst>
                    <a:ext uri="{9D8B030D-6E8A-4147-A177-3AD203B41FA5}">
                      <a16:colId xmlns:a16="http://schemas.microsoft.com/office/drawing/2014/main" val="2437513265"/>
                    </a:ext>
                  </a:extLst>
                </a:gridCol>
                <a:gridCol w="2646294">
                  <a:extLst>
                    <a:ext uri="{9D8B030D-6E8A-4147-A177-3AD203B41FA5}">
                      <a16:colId xmlns:a16="http://schemas.microsoft.com/office/drawing/2014/main" val="2230337864"/>
                    </a:ext>
                  </a:extLst>
                </a:gridCol>
                <a:gridCol w="2646294">
                  <a:extLst>
                    <a:ext uri="{9D8B030D-6E8A-4147-A177-3AD203B41FA5}">
                      <a16:colId xmlns:a16="http://schemas.microsoft.com/office/drawing/2014/main" val="2781288401"/>
                    </a:ext>
                  </a:extLst>
                </a:gridCol>
              </a:tblGrid>
              <a:tr h="613207">
                <a:tc gridSpan="4">
                  <a:txBody>
                    <a:bodyPr/>
                    <a:lstStyle/>
                    <a:p>
                      <a:pPr algn="ctr"/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Lato Light" panose="020F0302020204030203" pitchFamily="34" charset="0"/>
                          <a:ea typeface="Roboto Light" panose="02000000000000000000" pitchFamily="2" charset="0"/>
                        </a:rPr>
                        <a:t>ENFOQUE DE SIETE PASOS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349774"/>
                  </a:ext>
                </a:extLst>
              </a:tr>
              <a:tr h="1022012">
                <a:tc gridSpan="2"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Problema de Negocio</a:t>
                      </a:r>
                    </a:p>
                    <a:p>
                      <a:pPr marL="72000">
                        <a:buNone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¿Cuál es el problema de negocio que se busca resolver y por qué es un problema importante?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MX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Valor del Negocio</a:t>
                      </a:r>
                    </a:p>
                    <a:p>
                      <a:pPr marL="72000">
                        <a:buNone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¿Cuál es el valor comercial anticipado que puede generar la iniciativa y cuál es una estimación rápida y cuantitativa de ese valor?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997527"/>
                  </a:ext>
                </a:extLst>
              </a:tr>
              <a:tr h="2459572">
                <a:tc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Función Objetivo</a:t>
                      </a:r>
                    </a:p>
                    <a:p>
                      <a:pPr marL="72000">
                        <a:buNone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¿Cuál es la variable dependiente que se optimizará y cuáles son las características que se usarán para predecir dicha variable dependiente?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Enfoque de Modelado</a:t>
                      </a:r>
                    </a:p>
                    <a:p>
                      <a:pPr marL="72000">
                        <a:buNone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¿Qué tipo de enfoque de aprendizaje automático (ML) se ajusta mejor al problema de negocio y qué algoritmos o herramientas deben aplicarse?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Entrenamiento del Modelo</a:t>
                      </a:r>
                    </a:p>
                    <a:p>
                      <a:pPr marL="72000">
                        <a:buNone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¿Cómo se mejorará el modelo mediante la retroalimentación de los aprendizajes? ¿Cómo se instrumentarán las decisiones y cómo se difundirán los resultados?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Valor para el Cliente</a:t>
                      </a:r>
                    </a:p>
                    <a:p>
                      <a:pPr marL="72000">
                        <a:buNone/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¿Cuál es la propuesta de valor de la iniciativa para los clientes y cómo mejorará su experiencia respecto al estado actual?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210050"/>
                  </a:ext>
                </a:extLst>
              </a:tr>
              <a:tr h="2433137">
                <a:tc gridSpan="4"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Estrategia de Datos</a:t>
                      </a:r>
                    </a:p>
                    <a:p>
                      <a:pPr marL="72000">
                        <a:buNone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¿Cuáles son las entidades principales de datos y sus variables descriptivas? ¿Cuáles son las fuentes primarias y secundarias de datos? ¿De dónde provienen y con qué frecuencia se recolectarán? ¿Qué datos se procesan por lotes y cuáles en tiempo real? ¿Cómo se instrumentarán los datos? ¿Qué técnicas de ingeniería y preprocesamiento de datos se requerirán? ¿Qué medidas de protección de datos existen? ¿Cómo se gobernarán la privacidad, el consentimiento, la transparencia algorítmica y la equidad?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E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E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9582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4466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93372</TotalTime>
  <Words>1333</Words>
  <Application>Microsoft Office PowerPoint</Application>
  <PresentationFormat>Personalizado</PresentationFormat>
  <Paragraphs>116</Paragraphs>
  <Slides>14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30" baseType="lpstr">
      <vt:lpstr>Arial</vt:lpstr>
      <vt:lpstr>Calibri</vt:lpstr>
      <vt:lpstr>Calibri Light</vt:lpstr>
      <vt:lpstr>Lato</vt:lpstr>
      <vt:lpstr>Lato Light</vt:lpstr>
      <vt:lpstr>Lucida Grande</vt:lpstr>
      <vt:lpstr>Playfair Display</vt:lpstr>
      <vt:lpstr>Roboto</vt:lpstr>
      <vt:lpstr>Roboto Light</vt:lpstr>
      <vt:lpstr>Roboto Thin</vt:lpstr>
      <vt:lpstr>Rockeby Cd</vt:lpstr>
      <vt:lpstr>Rockeby Cd Bd It</vt:lpstr>
      <vt:lpstr>Rockeby Cd Bold</vt:lpstr>
      <vt:lpstr>Stajn Pro Bold</vt:lpstr>
      <vt:lpstr>Stajn Pro Light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Ideas Frescas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Ideas Frescas®</dc:creator>
  <cp:keywords/>
  <dc:description/>
  <cp:lastModifiedBy>julio olaf gonzalez guzman</cp:lastModifiedBy>
  <cp:revision>970</cp:revision>
  <cp:lastPrinted>2016-11-24T18:12:18Z</cp:lastPrinted>
  <dcterms:created xsi:type="dcterms:W3CDTF">2011-07-21T21:27:51Z</dcterms:created>
  <dcterms:modified xsi:type="dcterms:W3CDTF">2025-10-31T19:51:42Z</dcterms:modified>
  <cp:category/>
</cp:coreProperties>
</file>