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2" r:id="rId1"/>
  </p:sldMasterIdLst>
  <p:notesMasterIdLst>
    <p:notesMasterId r:id="rId15"/>
  </p:notesMasterIdLst>
  <p:handoutMasterIdLst>
    <p:handoutMasterId r:id="rId16"/>
  </p:handoutMasterIdLst>
  <p:sldIdLst>
    <p:sldId id="3346" r:id="rId2"/>
    <p:sldId id="8248" r:id="rId3"/>
    <p:sldId id="8268" r:id="rId4"/>
    <p:sldId id="7435" r:id="rId5"/>
    <p:sldId id="8249" r:id="rId6"/>
    <p:sldId id="7434" r:id="rId7"/>
    <p:sldId id="7432" r:id="rId8"/>
    <p:sldId id="8272" r:id="rId9"/>
    <p:sldId id="8270" r:id="rId10"/>
    <p:sldId id="8271" r:id="rId11"/>
    <p:sldId id="8264" r:id="rId12"/>
    <p:sldId id="8273" r:id="rId13"/>
    <p:sldId id="8054" r:id="rId14"/>
  </p:sldIdLst>
  <p:sldSz cx="12801600" cy="7772400"/>
  <p:notesSz cx="9144000" cy="6858000"/>
  <p:defaultTextStyle>
    <a:defPPr>
      <a:defRPr lang="en-US"/>
    </a:defPPr>
    <a:lvl1pPr marL="0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756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513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271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027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8784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540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297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053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">
          <p15:clr>
            <a:srgbClr val="A4A3A4"/>
          </p15:clr>
        </p15:guide>
        <p15:guide id="2" pos="230">
          <p15:clr>
            <a:srgbClr val="A4A3A4"/>
          </p15:clr>
        </p15:guide>
        <p15:guide id="3" pos="7615" userDrawn="1">
          <p15:clr>
            <a:srgbClr val="A4A3A4"/>
          </p15:clr>
        </p15:guide>
        <p15:guide id="4" pos="44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79"/>
    <a:srgbClr val="FF0000"/>
    <a:srgbClr val="800000"/>
    <a:srgbClr val="FF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1" autoAdjust="0"/>
    <p:restoredTop sz="95000" autoAdjust="0"/>
  </p:normalViewPr>
  <p:slideViewPr>
    <p:cSldViewPr showGuides="1">
      <p:cViewPr>
        <p:scale>
          <a:sx n="99" d="100"/>
          <a:sy n="99" d="100"/>
        </p:scale>
        <p:origin x="248" y="184"/>
      </p:cViewPr>
      <p:guideLst>
        <p:guide orient="horz" pos="250"/>
        <p:guide pos="230"/>
        <p:guide pos="7615"/>
        <p:guide pos="44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CA67-A7BA-834B-B0EA-7B2444533C2A}" type="datetimeFigureOut">
              <a:rPr lang="en-US" smtClean="0">
                <a:latin typeface="Roboto Light" panose="02000000000000000000" pitchFamily="2" charset="0"/>
              </a:rPr>
              <a:t>11/1/25</a:t>
            </a:fld>
            <a:endParaRPr lang="es-ES_tradnl" dirty="0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Roboto Light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4941168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1560" y="522920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1560" y="5504305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560" y="5792337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1560" y="604348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1560" y="6331512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08838" y="4941168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838" y="522920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08838" y="5504305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08838" y="5792337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08838" y="604348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08838" y="6331512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281" y="188640"/>
            <a:ext cx="941438" cy="4107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91880" y="6534972"/>
            <a:ext cx="5105400" cy="338542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r"/>
            <a:r>
              <a:rPr lang="es-ES_tradnl" sz="800">
                <a:solidFill>
                  <a:prstClr val="black">
                    <a:lumMod val="50000"/>
                    <a:lumOff val="50000"/>
                  </a:prstClr>
                </a:solidFill>
                <a:latin typeface="Stajn Pro Light"/>
                <a:cs typeface="Stajn Pro Light"/>
              </a:rPr>
              <a:t>Copyright© Estrategias Frescas  SC. Todos los derechos reservados. </a:t>
            </a:r>
          </a:p>
          <a:p>
            <a:pPr algn="r"/>
            <a:r>
              <a:rPr lang="es-ES_tradnl" sz="800">
                <a:solidFill>
                  <a:prstClr val="black">
                    <a:lumMod val="50000"/>
                    <a:lumOff val="50000"/>
                  </a:prstClr>
                </a:solidFill>
                <a:latin typeface="Stajn Pro Light"/>
                <a:cs typeface="Stajn Pro Light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20" name="Double Bracket 19"/>
          <p:cNvSpPr/>
          <p:nvPr/>
        </p:nvSpPr>
        <p:spPr>
          <a:xfrm>
            <a:off x="8604172" y="6567408"/>
            <a:ext cx="448608" cy="277728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Roboto Light" panose="02000000000000000000" pitchFamily="2" charset="0"/>
            </a:endParaRPr>
          </a:p>
        </p:txBody>
      </p:sp>
      <p:sp>
        <p:nvSpPr>
          <p:cNvPr id="21" name="Slide Number Placeholder 17"/>
          <p:cNvSpPr>
            <a:spLocks noGrp="1"/>
          </p:cNvSpPr>
          <p:nvPr>
            <p:ph type="sldNum" sz="quarter" idx="3"/>
          </p:nvPr>
        </p:nvSpPr>
        <p:spPr>
          <a:xfrm>
            <a:off x="8536024" y="6580795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Stajn Pro Light"/>
                <a:cs typeface="Stajn Pro Light"/>
              </a:defRPr>
            </a:lvl1pPr>
          </a:lstStyle>
          <a:p>
            <a:fld id="{67DDEA5E-EAF7-8246-8A62-7FF7613ECEAE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10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61CB1130-B5D0-214C-918E-E16FC9DFF277}" type="datetimeFigureOut">
              <a:rPr lang="en-US" smtClean="0"/>
              <a:pPr/>
              <a:t>11/1/25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514350"/>
            <a:ext cx="42354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1ACB7BCF-647A-134C-915A-FCA4469FE67F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81656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149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299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447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597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5746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6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4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un error mínimo puede tener consecuencias enormes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Hoy, el activo más valioso de cualquier despacho no son solo los clientes, sino </a:t>
            </a:r>
            <a:r>
              <a:rPr lang="es-ES" b="1" dirty="0"/>
              <a:t>la información que generamos todos los días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Pero esa información muchas veces se queda atrapada en hojas de Excel o carpetas, sin convertirse en conocimiento.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2390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F63BB-E6C4-C530-A9C8-0AA6076FD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44DCB3A-D4FA-7164-9624-B1CE98391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F17DE36-E38D-B769-F1A4-9792D0B0C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“Con eso, puede </a:t>
            </a:r>
            <a:r>
              <a:rPr lang="es-ES" b="1" dirty="0"/>
              <a:t>tomar decisiones con certeza y anticiparse a los problemas</a:t>
            </a:r>
            <a:r>
              <a:rPr lang="es-ES" dirty="0"/>
              <a:t>, no reaccionar cuando ya ocurrieron.”</a:t>
            </a:r>
          </a:p>
          <a:p>
            <a:endParaRPr lang="es-ES" dirty="0"/>
          </a:p>
          <a:p>
            <a:r>
              <a:rPr lang="es-ES" dirty="0"/>
              <a:t>El análisis de datos no es para grandes corporativos; es para quienes saben que </a:t>
            </a:r>
            <a:r>
              <a:rPr lang="es-ES" b="1" dirty="0"/>
              <a:t>el control es poder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En un despacho notarial, eso significa más tiempo, menos errores, y más confianza para usted y sus clientes.”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F5C27A-4C8C-1C77-D70D-5A87B1EFF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4600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31C85-7936-7925-440F-EB94FFDEA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A36FC0-5325-43D6-6A15-D75525FDF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D2DC9A9-2BE3-DA0F-92AC-227C9949D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un error mínimo puede tener consecuencias enormes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Hoy, el activo más valioso de cualquier despacho no son solo los clientes, sino </a:t>
            </a:r>
            <a:r>
              <a:rPr lang="es-ES" b="1" dirty="0"/>
              <a:t>la información que generamos todos los días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Pero esa información muchas veces se queda atrapada en hojas de Excel o carpetas, sin convertirse en conocimiento.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54E422-B5D8-ECEC-3D58-CE7366823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6361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saber </a:t>
            </a:r>
            <a:r>
              <a:rPr lang="es-ES" b="1" dirty="0"/>
              <a:t>cuánto cuesta cada trámite realmente</a:t>
            </a:r>
            <a:r>
              <a:rPr lang="es-ES" dirty="0"/>
              <a:t> (horas, papeles, personal).</a:t>
            </a:r>
          </a:p>
          <a:p>
            <a:r>
              <a:rPr lang="es-ES" dirty="0"/>
              <a:t>No tener </a:t>
            </a:r>
            <a:r>
              <a:rPr lang="es-ES" b="1" dirty="0"/>
              <a:t>visibilidad de tiempos de entrega o atrasos</a:t>
            </a:r>
            <a:r>
              <a:rPr lang="es-ES" dirty="0"/>
              <a:t>.</a:t>
            </a:r>
          </a:p>
          <a:p>
            <a:r>
              <a:rPr lang="es-ES" dirty="0"/>
              <a:t>Dificultad para identificar </a:t>
            </a:r>
            <a:r>
              <a:rPr lang="es-ES" b="1" dirty="0"/>
              <a:t>qué clientes o gestores aportan más negocio</a:t>
            </a:r>
            <a:r>
              <a:rPr lang="es-ES" dirty="0"/>
              <a:t>.</a:t>
            </a:r>
          </a:p>
          <a:p>
            <a:r>
              <a:rPr lang="es-ES" dirty="0"/>
              <a:t>No tener </a:t>
            </a:r>
            <a:r>
              <a:rPr lang="es-ES" b="1" dirty="0"/>
              <a:t>alertas automáticas de vencimientos, pagos o escrituras en proceso</a:t>
            </a:r>
            <a:r>
              <a:rPr lang="es-ES" dirty="0"/>
              <a:t>.</a:t>
            </a:r>
          </a:p>
          <a:p>
            <a:r>
              <a:rPr lang="es-ES" dirty="0"/>
              <a:t>Falta de control sobre </a:t>
            </a:r>
            <a:r>
              <a:rPr lang="es-ES" b="1" dirty="0"/>
              <a:t>productividad interna del equipo</a:t>
            </a:r>
            <a:r>
              <a:rPr lang="es-ES" dirty="0"/>
              <a:t>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71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Cuántas escrituras están en proceso y su etapa.</a:t>
            </a:r>
          </a:p>
          <a:p>
            <a:r>
              <a:rPr lang="es-ES" dirty="0"/>
              <a:t>Cuánto ingreso le genera cada tipo de trámite.</a:t>
            </a:r>
          </a:p>
          <a:p>
            <a:r>
              <a:rPr lang="es-ES" dirty="0"/>
              <a:t>Qué gestor le trae más clientes.</a:t>
            </a:r>
          </a:p>
          <a:p>
            <a:r>
              <a:rPr lang="es-ES" dirty="0"/>
              <a:t>Cuánto tardan sus procesos en promedio.</a:t>
            </a:r>
          </a:p>
          <a:p>
            <a:r>
              <a:rPr lang="es-ES" dirty="0"/>
              <a:t>Qué documentos tienen riesgo por vencimiento.”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2319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“Con eso, puede </a:t>
            </a:r>
            <a:r>
              <a:rPr lang="es-ES" b="1" dirty="0"/>
              <a:t>tomar decisiones con certeza y anticiparse a los problemas</a:t>
            </a:r>
            <a:r>
              <a:rPr lang="es-ES" dirty="0"/>
              <a:t>, no reaccionar cuando ya ocurrieron.”</a:t>
            </a:r>
          </a:p>
          <a:p>
            <a:endParaRPr lang="es-ES" dirty="0"/>
          </a:p>
          <a:p>
            <a:r>
              <a:rPr lang="es-ES" dirty="0"/>
              <a:t>El análisis de datos no es para grandes corporativos; es para quienes saben que </a:t>
            </a:r>
            <a:r>
              <a:rPr lang="es-ES" b="1" dirty="0"/>
              <a:t>el control es poder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En un despacho notarial, eso significa más tiempo, menos errores, y más confianza para usted y sus clientes.”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7660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B5531-5826-9EBE-0B15-F10B28447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D68332F-1BFA-9AFB-A6C1-B315B08775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9C28B6D-B90C-B875-73BD-C0D3125CD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“Con eso, puede </a:t>
            </a:r>
            <a:r>
              <a:rPr lang="es-ES" b="1" dirty="0"/>
              <a:t>tomar decisiones con certeza y anticiparse a los problemas</a:t>
            </a:r>
            <a:r>
              <a:rPr lang="es-ES" dirty="0"/>
              <a:t>, no reaccionar cuando ya ocurrieron.”</a:t>
            </a:r>
          </a:p>
          <a:p>
            <a:endParaRPr lang="es-ES" dirty="0"/>
          </a:p>
          <a:p>
            <a:r>
              <a:rPr lang="es-ES" dirty="0"/>
              <a:t>El análisis de datos no es para grandes corporativos; es para quienes saben que </a:t>
            </a:r>
            <a:r>
              <a:rPr lang="es-ES" b="1" dirty="0"/>
              <a:t>el control es poder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En un despacho notarial, eso significa más tiempo, menos errores, y más confianza para usted y sus clientes.”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B08B0-90BF-0CEB-B210-A4213E745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43716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5D53B-FD48-DD8F-172F-74B33E112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DE6F830-0A84-26AA-54C2-0C14C1DA3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A1E2F8A-BDE4-D430-ED0B-513157BFB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se trata de usar IA por moda. Se trata de usarla con propósito.</a:t>
            </a:r>
            <a:br>
              <a:rPr lang="es-ES" dirty="0"/>
            </a:br>
            <a:r>
              <a:rPr lang="es-ES" dirty="0"/>
              <a:t>Iniciamos con un problema de negocio claro, desarrollamos una estrategia de datos, entrenamos modelos, y llegamos al punto más importante: generar valor para el cliente.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D9EF2A-18E3-27C2-1FC9-64FD243A1D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67065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AFCE4-F744-216E-88D4-CD30D5EA0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FD6B556-7165-6BE5-69C2-B2EACCDA4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0DA33D3-89BC-9B1E-52B4-DCF6CFA00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se trata de usar IA por moda. Se trata de usarla con propósito.</a:t>
            </a:r>
            <a:br>
              <a:rPr lang="es-ES" dirty="0"/>
            </a:br>
            <a:r>
              <a:rPr lang="es-ES" dirty="0"/>
              <a:t>Iniciamos con un problema de negocio claro, desarrollamos una estrategia de datos, entrenamos modelos, y llegamos al punto más importante: generar valor para el cliente.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FE4B48-A8AF-A3B0-E4D9-4EA89432B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0404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BE03D-0B7D-2A02-4CA9-E2E7AF1AF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49BE2C7-ADF8-C409-92E6-A7DD510E2D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2135A1D-ED06-601C-01D1-DEC99F83C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Cada proyecto de datos inicia con una pregunta: ¿qué queremos optimizar? Desde ahí construimos todo el flujo: objetivos, datos, algoritmos y entrenamiento. Pero el punto final no es técnico, es estratégico: el valor para el cliente que demuestra valor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BF8E3C-5B6B-7E4B-C352-8FCE12410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790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RTADA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8" y="645840"/>
            <a:ext cx="4500334" cy="676812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256184" y="7414592"/>
            <a:ext cx="10289232" cy="246199"/>
          </a:xfrm>
          <a:prstGeom prst="rect">
            <a:avLst/>
          </a:prstGeom>
          <a:noFill/>
        </p:spPr>
        <p:txBody>
          <a:bodyPr wrap="square" lIns="179959" tIns="45709" rIns="91420" bIns="45709">
            <a:prstTxWarp prst="textNoShape">
              <a:avLst/>
            </a:prstTxWarp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Prohibida la reproducción parcial o total de este material sin la autorización escrita de la empresa.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5E00D-703F-574A-A493-DBE0DAD4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407"/>
          <a:stretch/>
        </p:blipFill>
        <p:spPr>
          <a:xfrm>
            <a:off x="8921080" y="501824"/>
            <a:ext cx="3293492" cy="12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AF8AE074-24F6-D633-4B3B-54F728BC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368" y="7354183"/>
            <a:ext cx="900100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3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1F3962-5201-0E46-B891-707DCA9CBC4A}"/>
              </a:ext>
            </a:extLst>
          </p:cNvPr>
          <p:cNvSpPr txBox="1"/>
          <p:nvPr userDrawn="1"/>
        </p:nvSpPr>
        <p:spPr>
          <a:xfrm>
            <a:off x="1256184" y="7414592"/>
            <a:ext cx="10289232" cy="246199"/>
          </a:xfrm>
          <a:prstGeom prst="rect">
            <a:avLst/>
          </a:prstGeom>
          <a:noFill/>
        </p:spPr>
        <p:txBody>
          <a:bodyPr wrap="square" lIns="179959" tIns="45709" rIns="91420" bIns="45709">
            <a:prstTxWarp prst="textNoShape">
              <a:avLst/>
            </a:prstTxWarp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Prohibida la reproducción parcial o total de este material sin la autorización escrita de la empresa.</a:t>
            </a:r>
          </a:p>
        </p:txBody>
      </p:sp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CFEC8A9C-D527-8B71-F02F-5DF88B20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368" y="7354183"/>
            <a:ext cx="900100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3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1513368" y="7354183"/>
            <a:ext cx="900100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2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C300587-0677-5D45-9D24-130713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7B6743E-BA28-B388-E415-BA2D9DAFD5B6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D6482-33F7-F103-AF5F-EE59B69BCC9B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6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154D6E-3041-3746-8CFF-43566D226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019"/>
          <a:stretch/>
        </p:blipFill>
        <p:spPr>
          <a:xfrm>
            <a:off x="225365" y="7189375"/>
            <a:ext cx="1278891" cy="498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05A31B-C71E-E54D-BFF5-88311CB7F87D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8" name="Double Bracket 4">
            <a:extLst>
              <a:ext uri="{FF2B5EF4-FFF2-40B4-BE49-F238E27FC236}">
                <a16:creationId xmlns:a16="http://schemas.microsoft.com/office/drawing/2014/main" id="{AE42A748-CC60-5849-99C7-ACBDCE618498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 b="0" i="0" dirty="0">
              <a:latin typeface="Roboto Light" panose="02000000000000000000" pitchFamily="2" charset="0"/>
            </a:endParaRP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392009BD-D8E0-DD47-93E1-DF7DD7EC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0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30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7" r:id="rId4"/>
    <p:sldLayoutId id="2147483898" r:id="rId5"/>
    <p:sldLayoutId id="2147483899" r:id="rId6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8692BA-51D5-F04F-B4B6-498000DAC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972" y="-114096"/>
            <a:ext cx="13097544" cy="8000593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23D6D70D-3147-974D-8F80-3E80AF5C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16" y="1509936"/>
            <a:ext cx="11513368" cy="282318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s-ES_tradnl" sz="138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Análisis de datos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0E01FB-2BB7-7245-9267-15BB48560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10484641" y="6313010"/>
            <a:ext cx="1892823" cy="89509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62411B8-D47B-0042-96AB-63CCDA52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3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13D4E-0890-81CC-3090-37FDBCE2A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030CC4E-78D7-6DBA-FE2E-40C15E8F2741}"/>
              </a:ext>
            </a:extLst>
          </p:cNvPr>
          <p:cNvCxnSpPr>
            <a:cxnSpLocks/>
          </p:cNvCxnSpPr>
          <p:nvPr/>
        </p:nvCxnSpPr>
        <p:spPr>
          <a:xfrm>
            <a:off x="9778782" y="4016126"/>
            <a:ext cx="0" cy="10801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9AEE106C-CFA4-6A6E-670E-BE290B36CAB7}"/>
              </a:ext>
            </a:extLst>
          </p:cNvPr>
          <p:cNvCxnSpPr>
            <a:cxnSpLocks/>
          </p:cNvCxnSpPr>
          <p:nvPr/>
        </p:nvCxnSpPr>
        <p:spPr>
          <a:xfrm>
            <a:off x="8091650" y="3166120"/>
            <a:ext cx="0" cy="10801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41C700FF-809D-E9CD-ED62-C1D9A9B16F24}"/>
              </a:ext>
            </a:extLst>
          </p:cNvPr>
          <p:cNvCxnSpPr>
            <a:cxnSpLocks/>
          </p:cNvCxnSpPr>
          <p:nvPr/>
        </p:nvCxnSpPr>
        <p:spPr>
          <a:xfrm>
            <a:off x="11465914" y="3320667"/>
            <a:ext cx="0" cy="10801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F03923D4-A694-D348-A0DA-0A13024D7752}"/>
              </a:ext>
            </a:extLst>
          </p:cNvPr>
          <p:cNvCxnSpPr>
            <a:cxnSpLocks/>
          </p:cNvCxnSpPr>
          <p:nvPr/>
        </p:nvCxnSpPr>
        <p:spPr>
          <a:xfrm>
            <a:off x="6443423" y="4170673"/>
            <a:ext cx="0" cy="10801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3BBE8527-6272-A179-CFB3-ACD97ADA2D3C}"/>
              </a:ext>
            </a:extLst>
          </p:cNvPr>
          <p:cNvCxnSpPr>
            <a:cxnSpLocks/>
          </p:cNvCxnSpPr>
          <p:nvPr/>
        </p:nvCxnSpPr>
        <p:spPr>
          <a:xfrm>
            <a:off x="4756291" y="3320667"/>
            <a:ext cx="0" cy="10801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adroTexto 21">
            <a:extLst>
              <a:ext uri="{FF2B5EF4-FFF2-40B4-BE49-F238E27FC236}">
                <a16:creationId xmlns:a16="http://schemas.microsoft.com/office/drawing/2014/main" id="{34A5F810-542B-87CB-DA24-5B3BCFA80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122" y="5151301"/>
            <a:ext cx="1562297" cy="26807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3600" tIns="62486" rIns="36000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72000">
              <a:spcAft>
                <a:spcPts val="600"/>
              </a:spcAft>
              <a:buNone/>
            </a:pPr>
            <a:r>
              <a:rPr lang="es-ES" sz="1300" dirty="0">
                <a:latin typeface="Roboto Light" panose="02000000000000000000" pitchFamily="2" charset="0"/>
                <a:ea typeface="Roboto Light" panose="02000000000000000000" pitchFamily="2" charset="0"/>
              </a:rPr>
              <a:t>Desarrollo de paneles y </a:t>
            </a:r>
            <a:r>
              <a:rPr lang="es-ES" sz="13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dashboard</a:t>
            </a:r>
            <a:r>
              <a:rPr lang="es-ES" sz="1300" dirty="0"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</a:p>
          <a:p>
            <a:pPr marL="72000">
              <a:spcAft>
                <a:spcPts val="600"/>
              </a:spcAft>
              <a:buNone/>
            </a:pPr>
            <a:r>
              <a:rPr lang="es-ES" sz="1300" dirty="0">
                <a:latin typeface="Roboto Light" panose="02000000000000000000" pitchFamily="2" charset="0"/>
                <a:ea typeface="Roboto Light" panose="02000000000000000000" pitchFamily="2" charset="0"/>
              </a:rPr>
              <a:t>¿Cómo se mejorará el modelo mediante la retro de los aprendizajes?</a:t>
            </a:r>
          </a:p>
          <a:p>
            <a:pPr marL="72000">
              <a:spcAft>
                <a:spcPts val="600"/>
              </a:spcAft>
              <a:buNone/>
            </a:pPr>
            <a:r>
              <a:rPr lang="es-ES" sz="1300" dirty="0">
                <a:latin typeface="Roboto Light" panose="02000000000000000000" pitchFamily="2" charset="0"/>
                <a:ea typeface="Roboto Light" panose="02000000000000000000" pitchFamily="2" charset="0"/>
              </a:rPr>
              <a:t>¿Cómo se instrumentarán las decisiones y cómo se difundirán los resultados?</a:t>
            </a:r>
          </a:p>
        </p:txBody>
      </p:sp>
      <p:sp>
        <p:nvSpPr>
          <p:cNvPr id="47" name="CuadroTexto 21">
            <a:extLst>
              <a:ext uri="{FF2B5EF4-FFF2-40B4-BE49-F238E27FC236}">
                <a16:creationId xmlns:a16="http://schemas.microsoft.com/office/drawing/2014/main" id="{A2013B3E-BD24-97C1-746E-AD97BAB27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8" y="4301295"/>
            <a:ext cx="1562297" cy="2280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3600" tIns="62486" rIns="36000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720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¿Qué tipo de enfoque de aprendizaje automático (ML) se ajusta mejor al problema de negocio y qué algoritmos o herramientas deben aplicarse?</a:t>
            </a:r>
          </a:p>
        </p:txBody>
      </p:sp>
      <p:sp>
        <p:nvSpPr>
          <p:cNvPr id="49" name="CuadroTexto 21">
            <a:extLst>
              <a:ext uri="{FF2B5EF4-FFF2-40B4-BE49-F238E27FC236}">
                <a16:creationId xmlns:a16="http://schemas.microsoft.com/office/drawing/2014/main" id="{D7CAE60B-453C-5437-9A9A-9E004D48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4918" y="4455842"/>
            <a:ext cx="1562297" cy="278846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3600" tIns="62486" rIns="36000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720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¿Cuál es la propuesta de valor de la iniciativa para los clientes?</a:t>
            </a:r>
          </a:p>
          <a:p>
            <a:pPr marL="720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¿Qué valor tangible genera la iniciativa para el cliente y cómo se medirá su impacto en la experiencia actual?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E1E137D-53FE-0290-A777-5BC7E38BD690}"/>
              </a:ext>
            </a:extLst>
          </p:cNvPr>
          <p:cNvCxnSpPr>
            <a:cxnSpLocks/>
          </p:cNvCxnSpPr>
          <p:nvPr/>
        </p:nvCxnSpPr>
        <p:spPr>
          <a:xfrm>
            <a:off x="3069159" y="4016126"/>
            <a:ext cx="0" cy="10801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21">
            <a:extLst>
              <a:ext uri="{FF2B5EF4-FFF2-40B4-BE49-F238E27FC236}">
                <a16:creationId xmlns:a16="http://schemas.microsoft.com/office/drawing/2014/main" id="{DBF4E610-909C-58F6-3DE1-7A9CEAB5A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946" y="5151301"/>
            <a:ext cx="1562297" cy="192668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3600" tIns="62486" rIns="36000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720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¿Cuál es el valor comercial que puede generar la iniciativa?</a:t>
            </a:r>
          </a:p>
          <a:p>
            <a:pPr marL="720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¿Cuál es una estimación rápida y cuantitativa de ese valor?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8C088A7-CA06-646B-781B-71154B0B4654}"/>
              </a:ext>
            </a:extLst>
          </p:cNvPr>
          <p:cNvCxnSpPr>
            <a:cxnSpLocks/>
          </p:cNvCxnSpPr>
          <p:nvPr/>
        </p:nvCxnSpPr>
        <p:spPr>
          <a:xfrm>
            <a:off x="1394906" y="3166120"/>
            <a:ext cx="0" cy="10801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3C6FAA-04BD-86D9-C0A6-AC7871E4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10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CE86926-5FA8-9439-9F39-50B6C2F2F5F2}"/>
              </a:ext>
            </a:extLst>
          </p:cNvPr>
          <p:cNvSpPr/>
          <p:nvPr/>
        </p:nvSpPr>
        <p:spPr>
          <a:xfrm>
            <a:off x="496144" y="1767065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5A570EB-6172-FDFD-F02B-8E3BFC5CBB50}"/>
              </a:ext>
            </a:extLst>
          </p:cNvPr>
          <p:cNvSpPr/>
          <p:nvPr/>
        </p:nvSpPr>
        <p:spPr>
          <a:xfrm>
            <a:off x="2151949" y="2669397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CA235A-6769-8147-CF5E-8DFE366CF08B}"/>
              </a:ext>
            </a:extLst>
          </p:cNvPr>
          <p:cNvSpPr/>
          <p:nvPr/>
        </p:nvSpPr>
        <p:spPr>
          <a:xfrm>
            <a:off x="3832469" y="1767065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1E7E464-C4CC-5884-7CBD-7301133A0886}"/>
              </a:ext>
            </a:extLst>
          </p:cNvPr>
          <p:cNvSpPr/>
          <p:nvPr/>
        </p:nvSpPr>
        <p:spPr>
          <a:xfrm>
            <a:off x="5488274" y="2669397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C5F26A3-0BC5-3825-FC0A-A157F018A7A8}"/>
              </a:ext>
            </a:extLst>
          </p:cNvPr>
          <p:cNvSpPr/>
          <p:nvPr/>
        </p:nvSpPr>
        <p:spPr>
          <a:xfrm>
            <a:off x="7168793" y="1767065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A635A7A-92B4-B2EA-86F3-0EAA4A02325D}"/>
              </a:ext>
            </a:extLst>
          </p:cNvPr>
          <p:cNvSpPr/>
          <p:nvPr/>
        </p:nvSpPr>
        <p:spPr>
          <a:xfrm>
            <a:off x="8824598" y="2669397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7186E882-C33E-59A8-1F8C-76533C51A89A}"/>
              </a:ext>
            </a:extLst>
          </p:cNvPr>
          <p:cNvSpPr/>
          <p:nvPr/>
        </p:nvSpPr>
        <p:spPr>
          <a:xfrm>
            <a:off x="10490209" y="1767065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E6592DB-2D02-C767-6AC3-68C6FB217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997" y="2003602"/>
            <a:ext cx="908406" cy="77382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96B45EB-8A4D-5E83-DCF8-1AC6D1D77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55984" y="4156978"/>
            <a:ext cx="467336" cy="99352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23E44DB-6B90-B2FC-44B6-10470D645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999" y="1923562"/>
            <a:ext cx="743140" cy="78043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4D7AD3D-146E-D822-9653-B22F14566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466" y="2835087"/>
            <a:ext cx="1313439" cy="81446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CB720B7-6C1A-3C8F-4E66-F44BD1EAA1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2579" y="2781966"/>
            <a:ext cx="755233" cy="98589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3C4A1C0C-EFF8-9E33-82FC-24772C299C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3627" y="1958787"/>
            <a:ext cx="931999" cy="83156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60FEE63-7891-F799-516F-7DB2A2CF0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864" y="1923562"/>
            <a:ext cx="744174" cy="91152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AC2475C2-0B41-3757-77B0-08E124BDF8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324" y="2851449"/>
            <a:ext cx="1113348" cy="798099"/>
          </a:xfrm>
          <a:prstGeom prst="rect">
            <a:avLst/>
          </a:prstGeom>
        </p:spPr>
      </p:pic>
      <p:sp>
        <p:nvSpPr>
          <p:cNvPr id="32" name="CuadroTexto 21">
            <a:extLst>
              <a:ext uri="{FF2B5EF4-FFF2-40B4-BE49-F238E27FC236}">
                <a16:creationId xmlns:a16="http://schemas.microsoft.com/office/drawing/2014/main" id="{D9BB976E-8906-F85B-03C2-7A76266A8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78" y="2828956"/>
            <a:ext cx="1344813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</a:t>
            </a:r>
            <a:r>
              <a:rPr lang="es-ES" sz="14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cisión </a:t>
            </a:r>
          </a:p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lang="es-ES" sz="14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 negocio</a:t>
            </a:r>
            <a:endParaRPr kumimoji="0" lang="es-ES" sz="1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3" name="CuadroTexto 21">
            <a:extLst>
              <a:ext uri="{FF2B5EF4-FFF2-40B4-BE49-F238E27FC236}">
                <a16:creationId xmlns:a16="http://schemas.microsoft.com/office/drawing/2014/main" id="{431E693A-17E1-69A8-2D02-5D2443859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284" y="3765060"/>
            <a:ext cx="1344813" cy="675574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Valor que aporta la iniciativa</a:t>
            </a:r>
          </a:p>
        </p:txBody>
      </p:sp>
      <p:sp>
        <p:nvSpPr>
          <p:cNvPr id="34" name="CuadroTexto 21">
            <a:extLst>
              <a:ext uri="{FF2B5EF4-FFF2-40B4-BE49-F238E27FC236}">
                <a16:creationId xmlns:a16="http://schemas.microsoft.com/office/drawing/2014/main" id="{84C4AE7C-E79E-3344-68C2-D5689243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446" y="2828956"/>
            <a:ext cx="1344813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Estrategia </a:t>
            </a:r>
          </a:p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 datos</a:t>
            </a:r>
          </a:p>
        </p:txBody>
      </p:sp>
      <p:sp>
        <p:nvSpPr>
          <p:cNvPr id="35" name="CuadroTexto 21">
            <a:extLst>
              <a:ext uri="{FF2B5EF4-FFF2-40B4-BE49-F238E27FC236}">
                <a16:creationId xmlns:a16="http://schemas.microsoft.com/office/drawing/2014/main" id="{EEB87ED2-AA02-2CDC-7B52-BFD5BEE71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252" y="3765060"/>
            <a:ext cx="1344813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Función objetivo</a:t>
            </a:r>
          </a:p>
        </p:txBody>
      </p:sp>
      <p:sp>
        <p:nvSpPr>
          <p:cNvPr id="36" name="CuadroTexto 21">
            <a:extLst>
              <a:ext uri="{FF2B5EF4-FFF2-40B4-BE49-F238E27FC236}">
                <a16:creationId xmlns:a16="http://schemas.microsoft.com/office/drawing/2014/main" id="{B1A15FED-6AAC-88A7-47CB-5A5397893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484" y="2828956"/>
            <a:ext cx="1344813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Enfoque </a:t>
            </a:r>
          </a:p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del modelo</a:t>
            </a:r>
          </a:p>
        </p:txBody>
      </p:sp>
      <p:sp>
        <p:nvSpPr>
          <p:cNvPr id="37" name="CuadroTexto 21">
            <a:extLst>
              <a:ext uri="{FF2B5EF4-FFF2-40B4-BE49-F238E27FC236}">
                <a16:creationId xmlns:a16="http://schemas.microsoft.com/office/drawing/2014/main" id="{CC7566E5-2B62-045D-2CB5-7F4B89203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5684" y="3765060"/>
            <a:ext cx="1439919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Entrenamiento del modelo</a:t>
            </a:r>
          </a:p>
        </p:txBody>
      </p:sp>
      <p:sp>
        <p:nvSpPr>
          <p:cNvPr id="38" name="CuadroTexto 21">
            <a:extLst>
              <a:ext uri="{FF2B5EF4-FFF2-40B4-BE49-F238E27FC236}">
                <a16:creationId xmlns:a16="http://schemas.microsoft.com/office/drawing/2014/main" id="{2404DB35-D380-774D-10C2-E0814439E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9917" y="2806080"/>
            <a:ext cx="1344813" cy="675574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Valor generado </a:t>
            </a:r>
          </a:p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 cliente</a:t>
            </a:r>
          </a:p>
        </p:txBody>
      </p:sp>
      <p:sp>
        <p:nvSpPr>
          <p:cNvPr id="39" name="Arco 38">
            <a:extLst>
              <a:ext uri="{FF2B5EF4-FFF2-40B4-BE49-F238E27FC236}">
                <a16:creationId xmlns:a16="http://schemas.microsoft.com/office/drawing/2014/main" id="{7ACC1BD3-2C4F-C38A-67DE-28F7B1D05CB5}"/>
              </a:ext>
            </a:extLst>
          </p:cNvPr>
          <p:cNvSpPr/>
          <p:nvPr/>
        </p:nvSpPr>
        <p:spPr>
          <a:xfrm>
            <a:off x="684764" y="1581944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Arco 39">
            <a:extLst>
              <a:ext uri="{FF2B5EF4-FFF2-40B4-BE49-F238E27FC236}">
                <a16:creationId xmlns:a16="http://schemas.microsoft.com/office/drawing/2014/main" id="{2E28CBDC-BD38-F17A-0427-2298E14399E5}"/>
              </a:ext>
            </a:extLst>
          </p:cNvPr>
          <p:cNvSpPr/>
          <p:nvPr/>
        </p:nvSpPr>
        <p:spPr>
          <a:xfrm>
            <a:off x="3981755" y="1581944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Arco 40">
            <a:extLst>
              <a:ext uri="{FF2B5EF4-FFF2-40B4-BE49-F238E27FC236}">
                <a16:creationId xmlns:a16="http://schemas.microsoft.com/office/drawing/2014/main" id="{72C53B35-CC30-F57C-1178-5EB4CF3882CF}"/>
              </a:ext>
            </a:extLst>
          </p:cNvPr>
          <p:cNvSpPr/>
          <p:nvPr/>
        </p:nvSpPr>
        <p:spPr>
          <a:xfrm>
            <a:off x="7304505" y="1581944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Arco 41">
            <a:extLst>
              <a:ext uri="{FF2B5EF4-FFF2-40B4-BE49-F238E27FC236}">
                <a16:creationId xmlns:a16="http://schemas.microsoft.com/office/drawing/2014/main" id="{57B3ED39-C24C-E81A-78A9-D5522F47AE6C}"/>
              </a:ext>
            </a:extLst>
          </p:cNvPr>
          <p:cNvSpPr/>
          <p:nvPr/>
        </p:nvSpPr>
        <p:spPr>
          <a:xfrm flipV="1">
            <a:off x="2349442" y="2794617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" name="Arco 42">
            <a:extLst>
              <a:ext uri="{FF2B5EF4-FFF2-40B4-BE49-F238E27FC236}">
                <a16:creationId xmlns:a16="http://schemas.microsoft.com/office/drawing/2014/main" id="{3F5ABEF0-2001-FE0A-8044-E8C24A826867}"/>
              </a:ext>
            </a:extLst>
          </p:cNvPr>
          <p:cNvSpPr/>
          <p:nvPr/>
        </p:nvSpPr>
        <p:spPr>
          <a:xfrm flipV="1">
            <a:off x="5646433" y="2794617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4" name="Arco 43">
            <a:extLst>
              <a:ext uri="{FF2B5EF4-FFF2-40B4-BE49-F238E27FC236}">
                <a16:creationId xmlns:a16="http://schemas.microsoft.com/office/drawing/2014/main" id="{267A2A5F-8245-8BE0-2DAB-3605FAB2E193}"/>
              </a:ext>
            </a:extLst>
          </p:cNvPr>
          <p:cNvSpPr/>
          <p:nvPr/>
        </p:nvSpPr>
        <p:spPr>
          <a:xfrm flipV="1">
            <a:off x="8993088" y="2794617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CFD52F4D-21E7-FAC1-007C-597CE980F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076" y="228392"/>
            <a:ext cx="10206627" cy="1209536"/>
          </a:xfrm>
          <a:prstGeom prst="rect">
            <a:avLst/>
          </a:prstGeom>
          <a:solidFill>
            <a:schemeClr val="bg1"/>
          </a:solidFill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modelo para estructurar </a:t>
            </a:r>
          </a:p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el análisis de datos y </a:t>
            </a:r>
            <a:r>
              <a:rPr kumimoji="0" lang="es-ES_tradnl" sz="440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ai</a:t>
            </a:r>
            <a:endParaRPr kumimoji="0" lang="es-ES_tradnl" sz="440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cs typeface="Stajn Pro Medium"/>
            </a:endParaRPr>
          </a:p>
        </p:txBody>
      </p:sp>
      <p:sp>
        <p:nvSpPr>
          <p:cNvPr id="2" name="CuadroTexto 21">
            <a:extLst>
              <a:ext uri="{FF2B5EF4-FFF2-40B4-BE49-F238E27FC236}">
                <a16:creationId xmlns:a16="http://schemas.microsoft.com/office/drawing/2014/main" id="{631FB0E0-86DE-5E22-D403-05BE69179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52" y="4301295"/>
            <a:ext cx="1562297" cy="171124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54000" tIns="62486" rIns="36000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127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¿Cuál es el problema de negocio que se busca resolver...?</a:t>
            </a:r>
          </a:p>
          <a:p>
            <a:pPr marL="127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¿Por qué es un problema importante?</a:t>
            </a:r>
          </a:p>
        </p:txBody>
      </p:sp>
      <p:sp>
        <p:nvSpPr>
          <p:cNvPr id="18" name="CuadroTexto 21">
            <a:extLst>
              <a:ext uri="{FF2B5EF4-FFF2-40B4-BE49-F238E27FC236}">
                <a16:creationId xmlns:a16="http://schemas.microsoft.com/office/drawing/2014/main" id="{02631A57-8230-BB8D-01D3-95652D2D1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534" y="5305848"/>
            <a:ext cx="1562297" cy="2280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3600" tIns="62486" rIns="36000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720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¿Cuál es la variable dependiente que se optimizará y cuáles son las características que se usarán para predecir dicha variable dependiente?</a:t>
            </a:r>
          </a:p>
        </p:txBody>
      </p:sp>
      <p:sp>
        <p:nvSpPr>
          <p:cNvPr id="21" name="CuadroTexto 21">
            <a:extLst>
              <a:ext uri="{FF2B5EF4-FFF2-40B4-BE49-F238E27FC236}">
                <a16:creationId xmlns:a16="http://schemas.microsoft.com/office/drawing/2014/main" id="{031F5BB9-45A7-9067-80B5-55BC1C2E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740" y="4455842"/>
            <a:ext cx="1562297" cy="292695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3600" tIns="62486" rIns="36000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72000">
              <a:spcAft>
                <a:spcPts val="600"/>
              </a:spcAft>
              <a:buNone/>
            </a:pPr>
            <a:r>
              <a:rPr lang="es-E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¿Cuáles son las entidades principales de datos y sus variables descriptivas? ¿Cuáles son las fuentes primarias y secundarias de datos? ¿De dónde provienen y con qué frecuencia se recolectarán? </a:t>
            </a:r>
          </a:p>
        </p:txBody>
      </p:sp>
    </p:spTree>
    <p:extLst>
      <p:ext uri="{BB962C8B-B14F-4D97-AF65-F5344CB8AC3E}">
        <p14:creationId xmlns:p14="http://schemas.microsoft.com/office/powerpoint/2010/main" val="118349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FB5AB-BE14-F812-49B3-EB46FD124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EB91C9-16D6-465F-054B-61CA22BB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11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A745AA-29ED-B53D-61DB-321A0AC70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526436"/>
              </p:ext>
            </p:extLst>
          </p:nvPr>
        </p:nvGraphicFramePr>
        <p:xfrm>
          <a:off x="1108212" y="826257"/>
          <a:ext cx="10585176" cy="6300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294">
                  <a:extLst>
                    <a:ext uri="{9D8B030D-6E8A-4147-A177-3AD203B41FA5}">
                      <a16:colId xmlns:a16="http://schemas.microsoft.com/office/drawing/2014/main" val="3476017544"/>
                    </a:ext>
                  </a:extLst>
                </a:gridCol>
                <a:gridCol w="2646294">
                  <a:extLst>
                    <a:ext uri="{9D8B030D-6E8A-4147-A177-3AD203B41FA5}">
                      <a16:colId xmlns:a16="http://schemas.microsoft.com/office/drawing/2014/main" val="2437513265"/>
                    </a:ext>
                  </a:extLst>
                </a:gridCol>
                <a:gridCol w="2646294">
                  <a:extLst>
                    <a:ext uri="{9D8B030D-6E8A-4147-A177-3AD203B41FA5}">
                      <a16:colId xmlns:a16="http://schemas.microsoft.com/office/drawing/2014/main" val="2230337864"/>
                    </a:ext>
                  </a:extLst>
                </a:gridCol>
                <a:gridCol w="2646294">
                  <a:extLst>
                    <a:ext uri="{9D8B030D-6E8A-4147-A177-3AD203B41FA5}">
                      <a16:colId xmlns:a16="http://schemas.microsoft.com/office/drawing/2014/main" val="2781288401"/>
                    </a:ext>
                  </a:extLst>
                </a:gridCol>
              </a:tblGrid>
              <a:tr h="580070">
                <a:tc gridSpan="4">
                  <a:txBody>
                    <a:bodyPr/>
                    <a:lstStyle/>
                    <a:p>
                      <a:pPr marL="0" marR="0" lvl="0" indent="0" algn="ctr" defTabSz="5877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360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" panose="020F0502020204030203" pitchFamily="34" charset="77"/>
                          <a:ea typeface="+mn-ea"/>
                          <a:cs typeface="Stajn Pro Medium"/>
                        </a:rPr>
                        <a:t>estructura el análisis de datos y </a:t>
                      </a:r>
                      <a:r>
                        <a:rPr kumimoji="0" lang="es-ES_tradnl" sz="3600" b="1" i="0" u="none" strike="noStrike" kern="1200" cap="all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" panose="020F0502020204030203" pitchFamily="34" charset="77"/>
                          <a:ea typeface="+mn-ea"/>
                          <a:cs typeface="Stajn Pro Medium"/>
                        </a:rPr>
                        <a:t>ai</a:t>
                      </a:r>
                      <a:endParaRPr kumimoji="0" lang="es-ES_tradnl" sz="3600" b="1" i="0" u="none" strike="noStrike" kern="1200" cap="all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" panose="020F0502020204030203" pitchFamily="34" charset="77"/>
                        <a:ea typeface="+mn-ea"/>
                        <a:cs typeface="Stajn Pro Medium"/>
                      </a:endParaRPr>
                    </a:p>
                  </a:txBody>
                  <a:tcPr marT="10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49774"/>
                  </a:ext>
                </a:extLst>
              </a:tr>
              <a:tr h="1349471">
                <a:tc gridSpan="2"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6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Problema de negocio</a:t>
                      </a:r>
                    </a:p>
                    <a:p>
                      <a:pPr marL="72000">
                        <a:buNone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 es el problema de negocio que se busca resolver y por qué es un problema importante?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MX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6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Valor del negocio</a:t>
                      </a:r>
                    </a:p>
                    <a:p>
                      <a:pPr marL="72000">
                        <a:buNone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 es el valor comercial anticipado que puede generar la iniciativa y cuál es una estimación rápida y cuantitativa de ese valor?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997527"/>
                  </a:ext>
                </a:extLst>
              </a:tr>
              <a:tr h="2348280"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6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Función objetivo</a:t>
                      </a:r>
                    </a:p>
                    <a:p>
                      <a:pPr marL="72000">
                        <a:buNone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 es la variable dependiente que se optimizará y cuáles son las características que se usarán para predecir dicha variable dependiente?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6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Enfoque de modelado</a:t>
                      </a:r>
                    </a:p>
                    <a:p>
                      <a:pPr marL="72000">
                        <a:buNone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¿Qué tipo de enfoque de aprendizaje automático (ML) se ajusta mejor al problema de negocio y qué algoritmos o herramientas deben aplicarse?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6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Entrenamiento del modelo</a:t>
                      </a:r>
                    </a:p>
                    <a:p>
                      <a:pPr marL="72000">
                        <a:buNone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¿Cómo se mejorará el modelo mediante la retroalimentación de los aprendizajes? ¿Cómo se instrumentarán las decisiones y cómo se difundirán los resultados?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6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Valor para el cliente</a:t>
                      </a:r>
                    </a:p>
                    <a:p>
                      <a:pPr marL="72000"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 es la propuesta de valor de la iniciativa para los clientes y cómo mejorará su experiencia respecto al estado actual?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210050"/>
                  </a:ext>
                </a:extLst>
              </a:tr>
              <a:tr h="1900192">
                <a:tc gridSpan="4"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es-MX" sz="16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Estrategia de datos</a:t>
                      </a:r>
                    </a:p>
                    <a:p>
                      <a:pPr marL="72000">
                        <a:buNone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¿Cuáles son las entidades principales de datos y sus variables descriptivas? ¿Cuáles son las fuentes primarias y secundarias de datos? ¿De dónde provienen y con qué frecuencia se recolectarán? ¿Qué datos se procesan por lotes y cuáles en tiempo real? ¿Cómo se instrumentarán los datos? ¿Qué técnicas de ingeniería y preprocesamiento de datos se requerirán? ¿Qué medidas de protección de datos existen? ¿Cómo se gobernarán la privacidad, el consentimiento, la transparencia algorítmica y la equidad?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9582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44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73DEF-5F5D-9BD3-F875-B4E39C8EA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2B243-5F86-E048-089E-E71B369C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5260B83-57EF-2CC2-1087-9EE7ECC85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04196"/>
              </p:ext>
            </p:extLst>
          </p:nvPr>
        </p:nvGraphicFramePr>
        <p:xfrm>
          <a:off x="1108212" y="1581944"/>
          <a:ext cx="10261140" cy="38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>
                  <a:extLst>
                    <a:ext uri="{9D8B030D-6E8A-4147-A177-3AD203B41FA5}">
                      <a16:colId xmlns:a16="http://schemas.microsoft.com/office/drawing/2014/main" val="3476017544"/>
                    </a:ext>
                  </a:extLst>
                </a:gridCol>
                <a:gridCol w="3420380">
                  <a:extLst>
                    <a:ext uri="{9D8B030D-6E8A-4147-A177-3AD203B41FA5}">
                      <a16:colId xmlns:a16="http://schemas.microsoft.com/office/drawing/2014/main" val="2437513265"/>
                    </a:ext>
                  </a:extLst>
                </a:gridCol>
                <a:gridCol w="3420380">
                  <a:extLst>
                    <a:ext uri="{9D8B030D-6E8A-4147-A177-3AD203B41FA5}">
                      <a16:colId xmlns:a16="http://schemas.microsoft.com/office/drawing/2014/main" val="2230337864"/>
                    </a:ext>
                  </a:extLst>
                </a:gridCol>
              </a:tblGrid>
              <a:tr h="580070">
                <a:tc gridSpan="3">
                  <a:txBody>
                    <a:bodyPr/>
                    <a:lstStyle/>
                    <a:p>
                      <a:pPr marL="0" marR="0" lvl="0" indent="0" algn="ctr" defTabSz="5877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3600" b="1" i="0" u="none" strike="noStrike" kern="1200" cap="all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" panose="020F0502020204030203" pitchFamily="34" charset="77"/>
                          <a:ea typeface="+mn-ea"/>
                          <a:cs typeface="Stajn Pro Medium"/>
                        </a:rPr>
                        <a:t>assesment</a:t>
                      </a:r>
                      <a:r>
                        <a:rPr kumimoji="0" lang="es-ES_tradnl" sz="360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" panose="020F0502020204030203" pitchFamily="34" charset="77"/>
                          <a:ea typeface="+mn-ea"/>
                          <a:cs typeface="Stajn Pro Medium"/>
                        </a:rPr>
                        <a:t>: </a:t>
                      </a:r>
                      <a:r>
                        <a:rPr kumimoji="0" lang="es-ES_tradnl" sz="3600" b="0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Stajn Pro Medium"/>
                        </a:rPr>
                        <a:t>diagnóstico inicial</a:t>
                      </a:r>
                    </a:p>
                  </a:txBody>
                  <a:tcPr marT="108000" marB="10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49774"/>
                  </a:ext>
                </a:extLst>
              </a:tr>
              <a:tr h="2348280">
                <a:tc>
                  <a:txBody>
                    <a:bodyPr/>
                    <a:lstStyle/>
                    <a:p>
                      <a:pPr marL="72000">
                        <a:spcAft>
                          <a:spcPts val="600"/>
                        </a:spcAft>
                        <a:buNone/>
                      </a:pPr>
                      <a:r>
                        <a:rPr lang="es-MX" sz="20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Semana 1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Definición de la decisión de negocio y objetivos.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Conocimiento general de la empresa.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Estructura de la empresa.</a:t>
                      </a:r>
                    </a:p>
                    <a:p>
                      <a:pPr marL="72000">
                        <a:spcAft>
                          <a:spcPts val="600"/>
                        </a:spcAft>
                        <a:buNone/>
                      </a:pPr>
                      <a:endParaRPr lang="es-ES" sz="2000" b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600"/>
                        </a:spcAft>
                        <a:buNone/>
                      </a:pPr>
                      <a:r>
                        <a:rPr lang="es-MX" sz="20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Semana 2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Análisis de información disponible.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Identificar vacíos.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Estructura de los datos.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Áreas de oportunidad.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Diseño de propuesta de trabajo.</a:t>
                      </a:r>
                      <a:endParaRPr lang="es-ES" sz="2000" b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600"/>
                        </a:spcAft>
                        <a:buNone/>
                      </a:pPr>
                      <a:r>
                        <a:rPr lang="es-MX" sz="20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Semana 3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Informe ejecutivo.</a:t>
                      </a:r>
                    </a:p>
                    <a:p>
                      <a:pPr marL="268288" indent="-1968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00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 Light" panose="020F0302020204030204" pitchFamily="34" charset="0"/>
                        </a:rPr>
                        <a:t>Plan de trabajo de analítica de datos.</a:t>
                      </a:r>
                      <a:endParaRPr lang="es-ES" sz="2000" b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210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30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44107" y="4486620"/>
            <a:ext cx="10313386" cy="953793"/>
          </a:xfrm>
          <a:prstGeom prst="rect">
            <a:avLst/>
          </a:prstGeom>
        </p:spPr>
        <p:txBody>
          <a:bodyPr lIns="84712" tIns="42356" rIns="84712" bIns="42356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6115" dirty="0">
                <a:solidFill>
                  <a:schemeClr val="bg1"/>
                </a:solidFill>
                <a:latin typeface="Stajn Pro Light"/>
                <a:cs typeface="Stajn Pro Light"/>
              </a:rPr>
              <a:t>Una cita a ciegas...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867569-260A-1D41-8370-C8E97343F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6" b="26076"/>
          <a:stretch/>
        </p:blipFill>
        <p:spPr>
          <a:xfrm>
            <a:off x="-79920" y="-184592"/>
            <a:ext cx="13681520" cy="8141585"/>
          </a:xfrm>
          <a:prstGeom prst="rect">
            <a:avLst/>
          </a:prstGeom>
          <a:solidFill>
            <a:srgbClr val="6BC5E9"/>
          </a:solidFill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610E1FF-F1CB-3143-A835-AC77A476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675" y="1370155"/>
            <a:ext cx="7538602" cy="390869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Ayudamos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a que crezcas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más rentable...</a:t>
            </a:r>
            <a:endParaRPr lang="es-ES_tradnl" sz="4000" b="1" cap="all" dirty="0">
              <a:solidFill>
                <a:schemeClr val="bg1"/>
              </a:solidFill>
              <a:latin typeface="Lato" panose="020F05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669.1360900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nando@ideasfrescas.com.mx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www.ideasfrescas.com.mx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@</a:t>
            </a: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ideasfrescas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8DFF41-AFA7-E44E-87C4-9DE549870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 b="3269"/>
          <a:stretch/>
        </p:blipFill>
        <p:spPr>
          <a:xfrm>
            <a:off x="5405395" y="6011229"/>
            <a:ext cx="2291549" cy="9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3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A578F-178A-7E26-5CFD-052CB990C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EB41C319-CBFE-9FD1-7371-F9E7269103C2}"/>
              </a:ext>
            </a:extLst>
          </p:cNvPr>
          <p:cNvSpPr/>
          <p:nvPr/>
        </p:nvSpPr>
        <p:spPr>
          <a:xfrm rot="21387742">
            <a:off x="7674823" y="-557864"/>
            <a:ext cx="6776469" cy="88281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F81E305C-C4E1-14FC-4C61-F658FE0D8817}"/>
              </a:ext>
            </a:extLst>
          </p:cNvPr>
          <p:cNvSpPr/>
          <p:nvPr/>
        </p:nvSpPr>
        <p:spPr>
          <a:xfrm rot="296083">
            <a:off x="7488023" y="-248491"/>
            <a:ext cx="6776469" cy="88281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FD0D1-6B14-50E5-2091-1C0BC186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21">
            <a:extLst>
              <a:ext uri="{FF2B5EF4-FFF2-40B4-BE49-F238E27FC236}">
                <a16:creationId xmlns:a16="http://schemas.microsoft.com/office/drawing/2014/main" id="{5E6E84D5-CF99-3877-61F6-74484DFFC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200" y="2837591"/>
            <a:ext cx="5328592" cy="209721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lnSpc>
                <a:spcPct val="80000"/>
              </a:lnSpc>
              <a:spcAft>
                <a:spcPts val="1800"/>
              </a:spcAft>
              <a:buSzPct val="100000"/>
              <a:defRPr/>
            </a:pPr>
            <a:r>
              <a:rPr lang="es-ES_tradnl" sz="5400" i="1" dirty="0">
                <a:latin typeface="Playfair Display" pitchFamily="2" charset="77"/>
                <a:ea typeface="Roboto Thin" panose="02000000000000000000" pitchFamily="2" charset="0"/>
                <a:cs typeface="Roboto Thin" panose="02000000000000000000" pitchFamily="2" charset="0"/>
              </a:rPr>
              <a:t>“Cuesta muy caro invertir sin información...”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863F52-180E-B261-87D3-78166B180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22" y="1571410"/>
            <a:ext cx="7510755" cy="46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3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A9682-BCF9-8CC2-720E-78A683306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CD13E9A5-EE92-C2F3-BA85-595C1F64E555}"/>
              </a:ext>
            </a:extLst>
          </p:cNvPr>
          <p:cNvSpPr/>
          <p:nvPr/>
        </p:nvSpPr>
        <p:spPr>
          <a:xfrm rot="21387742">
            <a:off x="7674823" y="-557864"/>
            <a:ext cx="6776469" cy="88281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C94BCD4-6DB1-E81D-3000-C7F177AE85B8}"/>
              </a:ext>
            </a:extLst>
          </p:cNvPr>
          <p:cNvSpPr/>
          <p:nvPr/>
        </p:nvSpPr>
        <p:spPr>
          <a:xfrm rot="296083">
            <a:off x="7488023" y="-248491"/>
            <a:ext cx="6776469" cy="88281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6956CC-57C3-0704-2827-217F7ABB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21">
            <a:extLst>
              <a:ext uri="{FF2B5EF4-FFF2-40B4-BE49-F238E27FC236}">
                <a16:creationId xmlns:a16="http://schemas.microsoft.com/office/drawing/2014/main" id="{CD932932-A008-D219-2E2A-CF3B60C57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200" y="2837591"/>
            <a:ext cx="5328592" cy="209721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lnSpc>
                <a:spcPct val="80000"/>
              </a:lnSpc>
              <a:spcAft>
                <a:spcPts val="1800"/>
              </a:spcAft>
              <a:buSzPct val="100000"/>
              <a:defRPr/>
            </a:pPr>
            <a:r>
              <a:rPr lang="es-ES_tradnl" sz="5400" i="1" dirty="0">
                <a:latin typeface="Playfair Display" pitchFamily="2" charset="77"/>
                <a:ea typeface="Roboto Thin" panose="02000000000000000000" pitchFamily="2" charset="0"/>
                <a:cs typeface="Roboto Thin" panose="02000000000000000000" pitchFamily="2" charset="0"/>
              </a:rPr>
              <a:t>“Cuesta muy caro invertir sin información...”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CA0E70-2253-ED55-3ED5-FB5E1E3B9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22" y="1571410"/>
            <a:ext cx="7510755" cy="46295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483A959-DFF2-3ACC-8953-D3AA1CAFD5F6}"/>
              </a:ext>
            </a:extLst>
          </p:cNvPr>
          <p:cNvSpPr txBox="1">
            <a:spLocks/>
          </p:cNvSpPr>
          <p:nvPr/>
        </p:nvSpPr>
        <p:spPr>
          <a:xfrm>
            <a:off x="1041499" y="4934810"/>
            <a:ext cx="5683337" cy="1314957"/>
          </a:xfrm>
          <a:prstGeom prst="rect">
            <a:avLst/>
          </a:prstGeom>
          <a:solidFill>
            <a:srgbClr val="FFD479"/>
          </a:solidFill>
        </p:spPr>
        <p:txBody>
          <a:bodyPr lIns="91435" tIns="72000" rIns="91435" bIns="72000" anchor="t">
            <a:spAutoFit/>
          </a:bodyPr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Las empresas que no analizan sus datos... están tomando decisiones basadas en intuición, no en evidencia</a:t>
            </a:r>
            <a:r>
              <a:rPr lang="es-E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s-ES_tradnl" sz="28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2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AAF27-6FAE-15DC-890D-60FA3BDD9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>
            <a:extLst>
              <a:ext uri="{FF2B5EF4-FFF2-40B4-BE49-F238E27FC236}">
                <a16:creationId xmlns:a16="http://schemas.microsoft.com/office/drawing/2014/main" id="{E165BE2E-76A8-F80A-4DED-CF9018D69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832"/>
            <a:ext cx="12801600" cy="74171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lvl="0" algn="ctr" eaLnBrk="1" hangingPunct="1">
              <a:defRPr/>
            </a:pPr>
            <a:r>
              <a:rPr lang="es-ES_tradnl" sz="4000" cap="all" dirty="0">
                <a:solidFill>
                  <a:prstClr val="black"/>
                </a:solidFill>
                <a:latin typeface="Lato Light" panose="020F0302020204030203" pitchFamily="34" charset="77"/>
                <a:cs typeface="Stajn Pro Medium"/>
              </a:rPr>
              <a:t>Invertir </a:t>
            </a:r>
            <a:r>
              <a:rPr kumimoji="0" lang="es-ES_tradnl" sz="40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sin información cuesta  muy caro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DCCB941-7CAC-849E-9DAF-5FC443C7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uadroTexto 21">
            <a:extLst>
              <a:ext uri="{FF2B5EF4-FFF2-40B4-BE49-F238E27FC236}">
                <a16:creationId xmlns:a16="http://schemas.microsoft.com/office/drawing/2014/main" id="{71A278D6-144E-C10C-A017-8E384DAD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952" y="1993482"/>
            <a:ext cx="4388532" cy="4712063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80000" tIns="62486" rIns="144000" bIns="6248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eaLnBrk="1" hangingPunct="1">
              <a:spcAft>
                <a:spcPts val="600"/>
              </a:spcAft>
              <a:defRPr/>
            </a:pPr>
            <a:r>
              <a:rPr lang="es-ES" sz="21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S</a:t>
            </a:r>
            <a:r>
              <a:rPr kumimoji="0" lang="es-E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e traduce en: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s-E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Bajas ventas, menor participación de mercado y pérdida de clientes fieles</a:t>
            </a:r>
            <a:r>
              <a:rPr lang="es-ES" sz="21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s-E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Pérdida de productividad, aumento de costos laborales y clima organizacional negativo</a:t>
            </a:r>
            <a:r>
              <a:rPr lang="es-ES" sz="21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Caída en valor de la empresa y pérdida de confianza externa.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Retraso tecnológico y estancamiento en el mercado.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Pérdida de competitividad y participación de mercado.</a:t>
            </a:r>
          </a:p>
        </p:txBody>
      </p:sp>
      <p:sp>
        <p:nvSpPr>
          <p:cNvPr id="4" name="Triángulo 3">
            <a:extLst>
              <a:ext uri="{FF2B5EF4-FFF2-40B4-BE49-F238E27FC236}">
                <a16:creationId xmlns:a16="http://schemas.microsoft.com/office/drawing/2014/main" id="{F7D7E8B0-12CC-BAD3-2835-A811A42111D3}"/>
              </a:ext>
            </a:extLst>
          </p:cNvPr>
          <p:cNvSpPr/>
          <p:nvPr/>
        </p:nvSpPr>
        <p:spPr>
          <a:xfrm rot="5400000">
            <a:off x="6015557" y="3629433"/>
            <a:ext cx="1670586" cy="1440160"/>
          </a:xfrm>
          <a:prstGeom prst="triangle">
            <a:avLst/>
          </a:prstGeom>
          <a:solidFill>
            <a:srgbClr val="FFD6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21">
            <a:extLst>
              <a:ext uri="{FF2B5EF4-FFF2-40B4-BE49-F238E27FC236}">
                <a16:creationId xmlns:a16="http://schemas.microsoft.com/office/drawing/2014/main" id="{90DC5BFD-F798-F03D-A108-1A700CEF3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16" y="1716483"/>
            <a:ext cx="5540660" cy="526606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24971" tIns="62486" rIns="124971" bIns="6248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Apostar por productos o proyectos que no tienen demanda.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lang="es-ES" sz="2100" dirty="0">
                <a:solidFill>
                  <a:prstClr val="black"/>
                </a:solidFill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No detectar nuevas oportunidades por falta de análisis (predictivo).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No medir el retorno de inversión de las estrategias (ROI desconocido).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Gastar más de lo necesario y no tener impacto real.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No tener claridad en el flujo de efectivo, los márgenes y en la planeación de la producción.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Ignorar cuellos de botella o ineficiencias en los procesos. 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lang="es-ES" sz="2100" dirty="0">
                <a:solidFill>
                  <a:prstClr val="black"/>
                </a:solidFill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Invertir en campañas sin saber su impacto.</a:t>
            </a:r>
            <a:endParaRPr kumimoji="0" lang="es-ES" sz="2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2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19CA7-3C7B-475E-9454-DCC82FE33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1D10246-78F2-45CA-2516-439913D99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928" y="-322727"/>
            <a:ext cx="13773257" cy="82413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80491-3D76-9906-801D-15B69B07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1FE2D026-B9AD-EA90-FB44-E3F91996E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648" y="2618591"/>
            <a:ext cx="7272808" cy="256375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6600" i="1" dirty="0">
                <a:solidFill>
                  <a:schemeClr val="bg1"/>
                </a:solidFill>
                <a:latin typeface="Playfair Display" pitchFamily="2" charset="77"/>
                <a:cs typeface="Stajn Pro bold"/>
              </a:rPr>
              <a:t>El nuevo lenguaje del éxito se escribe con datos...</a:t>
            </a:r>
            <a:endParaRPr lang="es-ES_tradnl" sz="6600" i="1" dirty="0">
              <a:solidFill>
                <a:schemeClr val="bg1"/>
              </a:solidFill>
              <a:latin typeface="Playfair Display" pitchFamily="2" charset="77"/>
              <a:cs typeface="Staj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90216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859C9-963D-E3D9-C34C-FB19A5078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DA536-8530-7699-A668-18090514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21">
            <a:extLst>
              <a:ext uri="{FF2B5EF4-FFF2-40B4-BE49-F238E27FC236}">
                <a16:creationId xmlns:a16="http://schemas.microsoft.com/office/drawing/2014/main" id="{AF30AF42-FF53-AD00-3271-F4CBCA71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305" y="2215161"/>
            <a:ext cx="6624736" cy="48784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No tener una idea </a:t>
            </a:r>
            <a:r>
              <a:rPr lang="es-ES_tradnl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qué nos pueden ayudar los datos.</a:t>
            </a: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Inercia operativa: </a:t>
            </a:r>
            <a:r>
              <a:rPr lang="es-ES_tradnl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alta de ideas claras sobre iniciativas estratégicas.</a:t>
            </a: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Información fragmentada: </a:t>
            </a:r>
            <a:r>
              <a:rPr lang="es-ES" sz="20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tener toda la información en un mismo lugar.</a:t>
            </a:r>
            <a:endParaRPr lang="es-ES_tradnl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Inconsistencia y desalineación: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 área dice algo y otra área dice lo contrario.</a:t>
            </a:r>
            <a:endParaRPr lang="es-ES_tradnl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Tecnología (infraestructura): </a:t>
            </a:r>
            <a:r>
              <a:rPr lang="es-ES_tradnl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Sistemas heredados (obsoletos) que no se comunican</a:t>
            </a: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Personas y cultura:</a:t>
            </a:r>
            <a:r>
              <a:rPr lang="es-ES" sz="20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resistencia al cambio cultural que promueva el intercambio de datos y la colaboración entre departamentos.</a:t>
            </a:r>
            <a:endParaRPr lang="es-ES_tradnl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7899CA-F27A-442E-5734-3C05EC321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4" y="2341408"/>
            <a:ext cx="3978936" cy="3089584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E7B69C23-D9C1-4346-CA52-AD5BEFB03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632" y="501824"/>
            <a:ext cx="6624736" cy="1788156"/>
          </a:xfrm>
          <a:prstGeom prst="rect">
            <a:avLst/>
          </a:prstGeom>
          <a:solidFill>
            <a:schemeClr val="bg1"/>
          </a:solidFill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barreras para no desarrollar analítica </a:t>
            </a:r>
          </a:p>
          <a:p>
            <a:pPr marL="0" marR="0" lvl="0" indent="0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y </a:t>
            </a:r>
            <a:r>
              <a:rPr kumimoji="0" lang="es-ES_tradnl" sz="360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dashboards</a:t>
            </a:r>
            <a:endParaRPr kumimoji="0" lang="es-ES_tradnl" sz="360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cs typeface="Staj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2012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733F6-FFF4-DA25-4D5E-8F05A9B14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37FC8C-06D3-E922-CCC3-B5BB9794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68D3E1C-A29D-49A1-AFE0-011C2FD00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504" y="418217"/>
            <a:ext cx="8561040" cy="86482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beneficios del uso</a:t>
            </a:r>
          </a:p>
        </p:txBody>
      </p:sp>
      <p:sp>
        <p:nvSpPr>
          <p:cNvPr id="4" name="CuadroTexto 21">
            <a:extLst>
              <a:ext uri="{FF2B5EF4-FFF2-40B4-BE49-F238E27FC236}">
                <a16:creationId xmlns:a16="http://schemas.microsoft.com/office/drawing/2014/main" id="{DACA3136-F408-EA52-6599-8B2DD240B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504" y="1277363"/>
            <a:ext cx="7416824" cy="6035502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lang="es-ES" sz="18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Menos costos operativos: </a:t>
            </a:r>
            <a:r>
              <a:rPr lang="es-ES" sz="18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detectar ineficiencias en procesos, gastos innecesarios o áreas donde se puede automatizar el trabajo.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Inventarios más eficientes: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 modelos predictivos se puede estimar la demanda futura y ajustar la producción o compras.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Mejor calidad del producto o servicio: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sz="18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 datos revelan patrones de errores, defectos o quejas recurrentes, permitiendo corregir a tiempo.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Mejor servicio al cliente: </a:t>
            </a:r>
            <a:r>
              <a:rPr lang="es-ES" sz="18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analítica permite entender comportamientos y preferencias, anticipar necesidades y personalizar la atención.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Mayor rapidez para lanzar productos al mercado: 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los datos permiten validar hipótesis más rápido, simular escenarios y detectar oportunidades emergentes.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Menores costos de capital: </a:t>
            </a:r>
            <a:r>
              <a:rPr lang="es-ES" sz="18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analítica ayuda a optimizar el uso de recursos financieros, priorizando inversiones rentables.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Modelos de negocio innovadores basados en uso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: </a:t>
            </a:r>
            <a:r>
              <a:rPr lang="es-ES" sz="18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analítica avanzada permite crear modelos como </a:t>
            </a:r>
            <a:r>
              <a:rPr kumimoji="0" lang="es-ES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‘pago por uso’, </a:t>
            </a:r>
            <a:r>
              <a:rPr lang="es-ES" sz="1800" i="1" dirty="0">
                <a:solidFill>
                  <a:prstClr val="black"/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‘</a:t>
            </a:r>
            <a:r>
              <a:rPr kumimoji="0" lang="es-ES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suscripciones inteligentes’ o ‘servicios bajo demanda’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07B436-442B-8088-F86C-94AA99C90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12" y="2824847"/>
            <a:ext cx="3096344" cy="264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2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A0A3A-2126-35D0-0F52-E1F5BE0DB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5FB173-C571-E9AC-8E9B-70FEAFAA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5BDE211-5259-3490-2C2D-FF4896810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504" y="418217"/>
            <a:ext cx="8561040" cy="86482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beneficios del uso</a:t>
            </a:r>
          </a:p>
        </p:txBody>
      </p:sp>
      <p:sp>
        <p:nvSpPr>
          <p:cNvPr id="4" name="CuadroTexto 21">
            <a:extLst>
              <a:ext uri="{FF2B5EF4-FFF2-40B4-BE49-F238E27FC236}">
                <a16:creationId xmlns:a16="http://schemas.microsoft.com/office/drawing/2014/main" id="{859930A7-68B6-C6CC-96F7-7EE09E551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504" y="1277363"/>
            <a:ext cx="7416824" cy="6035502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lang="es-ES" sz="18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Menos costos operativos: </a:t>
            </a:r>
            <a:r>
              <a:rPr lang="es-ES" sz="18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detectar ineficiencias en procesos, gastos innecesarios o áreas donde se puede automatizar el trabajo.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Inventarios más eficientes: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 modelos predictivos se puede estimar la demanda futura y ajustar la producción o compras.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Mejor calidad del producto o servicio: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sz="18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 datos revelan patrones de errores, defectos o quejas recurrentes, permitiendo corregir a tiempo.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Mejor servicio al cliente: </a:t>
            </a:r>
            <a:r>
              <a:rPr lang="es-ES" sz="18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analítica permite entender comportamientos y preferencias, anticipar necesidades y personalizar la atención.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Mayor rapidez para lanzar productos al mercado: 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los datos permiten validar hipótesis más rápido, simular escenarios y detectar oportunidades emergentes.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Menores costos de capital: </a:t>
            </a:r>
            <a:r>
              <a:rPr lang="es-ES" sz="18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analítica ayuda a optimizar el uso de recursos financieros, priorizando inversiones rentables.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Modelos de negocio innovadores basados en uso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: </a:t>
            </a:r>
            <a:r>
              <a:rPr lang="es-ES" sz="18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analítica avanzada permite crear modelos como </a:t>
            </a:r>
            <a:r>
              <a:rPr kumimoji="0" lang="es-ES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‘pago por uso’, </a:t>
            </a:r>
            <a:r>
              <a:rPr lang="es-ES" sz="1800" i="1" dirty="0">
                <a:solidFill>
                  <a:prstClr val="black"/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‘</a:t>
            </a:r>
            <a:r>
              <a:rPr kumimoji="0" lang="es-ES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suscripciones inteligentes’ o ‘servicios bajo demanda’</a:t>
            </a:r>
            <a:r>
              <a:rPr kumimoji="0" lang="es-E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44A201-E678-5BAF-3A71-FD2BCA9C0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12" y="2824847"/>
            <a:ext cx="3096344" cy="264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9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7BEC2-29D7-A9D9-B5D6-A2E13127F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1F6D9E-0FB3-30AF-FCCA-ACAB9791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9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AD06BFF-2938-76E1-E9FA-82192AAA5EF3}"/>
              </a:ext>
            </a:extLst>
          </p:cNvPr>
          <p:cNvSpPr/>
          <p:nvPr/>
        </p:nvSpPr>
        <p:spPr>
          <a:xfrm>
            <a:off x="496144" y="1767065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992642E-4B88-EB7E-9B13-6EE2A71B9984}"/>
              </a:ext>
            </a:extLst>
          </p:cNvPr>
          <p:cNvSpPr/>
          <p:nvPr/>
        </p:nvSpPr>
        <p:spPr>
          <a:xfrm>
            <a:off x="2151949" y="2669397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C316A75-A649-980B-AB9C-F674C1321BE8}"/>
              </a:ext>
            </a:extLst>
          </p:cNvPr>
          <p:cNvSpPr/>
          <p:nvPr/>
        </p:nvSpPr>
        <p:spPr>
          <a:xfrm>
            <a:off x="3832469" y="1767065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D66D7976-56F7-BA86-3B2E-19EBE1807339}"/>
              </a:ext>
            </a:extLst>
          </p:cNvPr>
          <p:cNvSpPr/>
          <p:nvPr/>
        </p:nvSpPr>
        <p:spPr>
          <a:xfrm>
            <a:off x="5488274" y="2669397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C4CF903-4E93-707B-FF50-885A5886061D}"/>
              </a:ext>
            </a:extLst>
          </p:cNvPr>
          <p:cNvSpPr/>
          <p:nvPr/>
        </p:nvSpPr>
        <p:spPr>
          <a:xfrm>
            <a:off x="7168793" y="1767065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7D71353-6E46-0E65-F936-A8D4372609EF}"/>
              </a:ext>
            </a:extLst>
          </p:cNvPr>
          <p:cNvSpPr/>
          <p:nvPr/>
        </p:nvSpPr>
        <p:spPr>
          <a:xfrm>
            <a:off x="8824598" y="2669397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D3106261-6118-5DC7-5CDB-76E0065C7C2E}"/>
              </a:ext>
            </a:extLst>
          </p:cNvPr>
          <p:cNvSpPr/>
          <p:nvPr/>
        </p:nvSpPr>
        <p:spPr>
          <a:xfrm>
            <a:off x="10490209" y="1767065"/>
            <a:ext cx="1800200" cy="18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26F9568-4CB5-B4F1-474C-6A3576BE5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997" y="2003602"/>
            <a:ext cx="908406" cy="77382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1FBEFA4-B6C0-1E7C-6CEC-5CE99898C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55984" y="4156978"/>
            <a:ext cx="467336" cy="99352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2F1962C-9651-9B51-A9F4-C932CC724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999" y="1923562"/>
            <a:ext cx="743140" cy="78043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D584266-7334-4CE4-05CA-D03E0ED34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466" y="2835087"/>
            <a:ext cx="1313439" cy="81446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B7F8E81-EB9C-130D-9894-E39138FD8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2579" y="2781966"/>
            <a:ext cx="755233" cy="98589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0F7F6FC0-227C-8A87-058C-91DAF13C6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3627" y="1958787"/>
            <a:ext cx="931999" cy="83156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BD293CC-ED1D-1AAA-2053-6115A9A293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864" y="1923562"/>
            <a:ext cx="744174" cy="91152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67049A1-C056-4497-2B7B-CAF52C1CD4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324" y="2851449"/>
            <a:ext cx="1113348" cy="798099"/>
          </a:xfrm>
          <a:prstGeom prst="rect">
            <a:avLst/>
          </a:prstGeom>
        </p:spPr>
      </p:pic>
      <p:sp>
        <p:nvSpPr>
          <p:cNvPr id="32" name="CuadroTexto 21">
            <a:extLst>
              <a:ext uri="{FF2B5EF4-FFF2-40B4-BE49-F238E27FC236}">
                <a16:creationId xmlns:a16="http://schemas.microsoft.com/office/drawing/2014/main" id="{826A9CF9-73D9-9D97-8B83-18DF70B2A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78" y="2828956"/>
            <a:ext cx="1344813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</a:t>
            </a:r>
            <a:r>
              <a:rPr lang="es-ES" sz="14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cisión </a:t>
            </a:r>
          </a:p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lang="es-ES" sz="14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 negocio</a:t>
            </a:r>
            <a:endParaRPr kumimoji="0" lang="es-ES" sz="1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3" name="CuadroTexto 21">
            <a:extLst>
              <a:ext uri="{FF2B5EF4-FFF2-40B4-BE49-F238E27FC236}">
                <a16:creationId xmlns:a16="http://schemas.microsoft.com/office/drawing/2014/main" id="{E108650E-A06D-34AA-7C66-9AC294DBB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284" y="3765060"/>
            <a:ext cx="1344813" cy="675574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Valor que aporta la iniciativa</a:t>
            </a:r>
          </a:p>
        </p:txBody>
      </p:sp>
      <p:sp>
        <p:nvSpPr>
          <p:cNvPr id="34" name="CuadroTexto 21">
            <a:extLst>
              <a:ext uri="{FF2B5EF4-FFF2-40B4-BE49-F238E27FC236}">
                <a16:creationId xmlns:a16="http://schemas.microsoft.com/office/drawing/2014/main" id="{235DAAD7-076E-2F38-39F1-11CAF8BA6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446" y="2828956"/>
            <a:ext cx="1344813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Estrategia </a:t>
            </a:r>
          </a:p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 datos</a:t>
            </a:r>
          </a:p>
        </p:txBody>
      </p:sp>
      <p:sp>
        <p:nvSpPr>
          <p:cNvPr id="35" name="CuadroTexto 21">
            <a:extLst>
              <a:ext uri="{FF2B5EF4-FFF2-40B4-BE49-F238E27FC236}">
                <a16:creationId xmlns:a16="http://schemas.microsoft.com/office/drawing/2014/main" id="{478D39FD-3E93-FC06-C493-CB61405BD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252" y="3765060"/>
            <a:ext cx="1344813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Función objetivo</a:t>
            </a:r>
          </a:p>
        </p:txBody>
      </p:sp>
      <p:sp>
        <p:nvSpPr>
          <p:cNvPr id="36" name="CuadroTexto 21">
            <a:extLst>
              <a:ext uri="{FF2B5EF4-FFF2-40B4-BE49-F238E27FC236}">
                <a16:creationId xmlns:a16="http://schemas.microsoft.com/office/drawing/2014/main" id="{74FC83F2-B0F4-EC00-6580-2EDD2C88C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484" y="2828956"/>
            <a:ext cx="1344813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Enfoque </a:t>
            </a:r>
          </a:p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del modelo</a:t>
            </a:r>
          </a:p>
        </p:txBody>
      </p:sp>
      <p:sp>
        <p:nvSpPr>
          <p:cNvPr id="37" name="CuadroTexto 21">
            <a:extLst>
              <a:ext uri="{FF2B5EF4-FFF2-40B4-BE49-F238E27FC236}">
                <a16:creationId xmlns:a16="http://schemas.microsoft.com/office/drawing/2014/main" id="{2F3B0669-F46C-6A8B-5E44-491A6D0C0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5684" y="3765060"/>
            <a:ext cx="1439919" cy="492447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Entrenamiento del modelo</a:t>
            </a:r>
          </a:p>
        </p:txBody>
      </p:sp>
      <p:sp>
        <p:nvSpPr>
          <p:cNvPr id="38" name="CuadroTexto 21">
            <a:extLst>
              <a:ext uri="{FF2B5EF4-FFF2-40B4-BE49-F238E27FC236}">
                <a16:creationId xmlns:a16="http://schemas.microsoft.com/office/drawing/2014/main" id="{16B21E77-C044-3F46-0DB9-8EFAEB3C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9917" y="2806080"/>
            <a:ext cx="1344813" cy="675574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Valor generado </a:t>
            </a:r>
          </a:p>
          <a:p>
            <a:pPr marL="0" lvl="1" indent="0" algn="ctr" eaLnBrk="1" hangingPunct="1">
              <a:lnSpc>
                <a:spcPct val="85000"/>
              </a:lnSpc>
              <a:defRPr/>
            </a:pP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 cliente</a:t>
            </a:r>
          </a:p>
        </p:txBody>
      </p:sp>
      <p:sp>
        <p:nvSpPr>
          <p:cNvPr id="39" name="Arco 38">
            <a:extLst>
              <a:ext uri="{FF2B5EF4-FFF2-40B4-BE49-F238E27FC236}">
                <a16:creationId xmlns:a16="http://schemas.microsoft.com/office/drawing/2014/main" id="{8838DFC8-ACC9-4F6C-8FDE-C423074F247A}"/>
              </a:ext>
            </a:extLst>
          </p:cNvPr>
          <p:cNvSpPr/>
          <p:nvPr/>
        </p:nvSpPr>
        <p:spPr>
          <a:xfrm>
            <a:off x="684764" y="1581944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Arco 39">
            <a:extLst>
              <a:ext uri="{FF2B5EF4-FFF2-40B4-BE49-F238E27FC236}">
                <a16:creationId xmlns:a16="http://schemas.microsoft.com/office/drawing/2014/main" id="{8C11220C-9D71-82D6-FCA8-6A2B98DEED2A}"/>
              </a:ext>
            </a:extLst>
          </p:cNvPr>
          <p:cNvSpPr/>
          <p:nvPr/>
        </p:nvSpPr>
        <p:spPr>
          <a:xfrm>
            <a:off x="3981755" y="1581944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Arco 40">
            <a:extLst>
              <a:ext uri="{FF2B5EF4-FFF2-40B4-BE49-F238E27FC236}">
                <a16:creationId xmlns:a16="http://schemas.microsoft.com/office/drawing/2014/main" id="{E27508B5-D67D-F8E0-F70B-90F924097908}"/>
              </a:ext>
            </a:extLst>
          </p:cNvPr>
          <p:cNvSpPr/>
          <p:nvPr/>
        </p:nvSpPr>
        <p:spPr>
          <a:xfrm>
            <a:off x="7304505" y="1581944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Arco 41">
            <a:extLst>
              <a:ext uri="{FF2B5EF4-FFF2-40B4-BE49-F238E27FC236}">
                <a16:creationId xmlns:a16="http://schemas.microsoft.com/office/drawing/2014/main" id="{A8178932-7FBC-1446-6CB6-6714C591E90F}"/>
              </a:ext>
            </a:extLst>
          </p:cNvPr>
          <p:cNvSpPr/>
          <p:nvPr/>
        </p:nvSpPr>
        <p:spPr>
          <a:xfrm flipV="1">
            <a:off x="2349442" y="2794617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" name="Arco 42">
            <a:extLst>
              <a:ext uri="{FF2B5EF4-FFF2-40B4-BE49-F238E27FC236}">
                <a16:creationId xmlns:a16="http://schemas.microsoft.com/office/drawing/2014/main" id="{1F72FCEA-F105-3DC7-50AB-9DF15C264EF0}"/>
              </a:ext>
            </a:extLst>
          </p:cNvPr>
          <p:cNvSpPr/>
          <p:nvPr/>
        </p:nvSpPr>
        <p:spPr>
          <a:xfrm flipV="1">
            <a:off x="5646433" y="2794617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4" name="Arco 43">
            <a:extLst>
              <a:ext uri="{FF2B5EF4-FFF2-40B4-BE49-F238E27FC236}">
                <a16:creationId xmlns:a16="http://schemas.microsoft.com/office/drawing/2014/main" id="{DC114536-72C2-20E0-C655-9B8C176BEE48}"/>
              </a:ext>
            </a:extLst>
          </p:cNvPr>
          <p:cNvSpPr/>
          <p:nvPr/>
        </p:nvSpPr>
        <p:spPr>
          <a:xfrm flipV="1">
            <a:off x="8993088" y="2794617"/>
            <a:ext cx="1800200" cy="1800200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9B52C43A-9386-1169-AE28-894420EB1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076" y="228392"/>
            <a:ext cx="10206627" cy="1209536"/>
          </a:xfrm>
          <a:prstGeom prst="rect">
            <a:avLst/>
          </a:prstGeom>
          <a:solidFill>
            <a:schemeClr val="bg1"/>
          </a:solidFill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modelo para estructurar </a:t>
            </a:r>
          </a:p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el análisis de datos y </a:t>
            </a:r>
            <a:r>
              <a:rPr kumimoji="0" lang="es-ES_tradnl" sz="440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ai</a:t>
            </a:r>
            <a:endParaRPr kumimoji="0" lang="es-ES_tradnl" sz="440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cs typeface="Staj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092252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96216</TotalTime>
  <Words>1783</Words>
  <Application>Microsoft Macintosh PowerPoint</Application>
  <PresentationFormat>Personalizado</PresentationFormat>
  <Paragraphs>164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5" baseType="lpstr">
      <vt:lpstr>Arial</vt:lpstr>
      <vt:lpstr>Calibri</vt:lpstr>
      <vt:lpstr>Lato</vt:lpstr>
      <vt:lpstr>Lato Light</vt:lpstr>
      <vt:lpstr>Lucida Grande</vt:lpstr>
      <vt:lpstr>Playfair Display</vt:lpstr>
      <vt:lpstr>Roboto</vt:lpstr>
      <vt:lpstr>Roboto Light</vt:lpstr>
      <vt:lpstr>Roboto Thin</vt:lpstr>
      <vt:lpstr>Rockeby Cd Bold</vt:lpstr>
      <vt:lpstr>Stajn Pro Light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Ideas Frescas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Ideas Frescas®</dc:creator>
  <cp:keywords/>
  <dc:description/>
  <cp:lastModifiedBy>Fernando Fuentevilla</cp:lastModifiedBy>
  <cp:revision>971</cp:revision>
  <cp:lastPrinted>2016-11-24T18:12:18Z</cp:lastPrinted>
  <dcterms:created xsi:type="dcterms:W3CDTF">2011-07-21T21:27:51Z</dcterms:created>
  <dcterms:modified xsi:type="dcterms:W3CDTF">2025-11-03T18:58:34Z</dcterms:modified>
  <cp:category/>
</cp:coreProperties>
</file>