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24"/>
  </p:notesMasterIdLst>
  <p:handoutMasterIdLst>
    <p:handoutMasterId r:id="rId25"/>
  </p:handoutMasterIdLst>
  <p:sldIdLst>
    <p:sldId id="3346" r:id="rId2"/>
    <p:sldId id="8248" r:id="rId3"/>
    <p:sldId id="7435" r:id="rId4"/>
    <p:sldId id="3671" r:id="rId5"/>
    <p:sldId id="3571" r:id="rId6"/>
    <p:sldId id="7434" r:id="rId7"/>
    <p:sldId id="8263" r:id="rId8"/>
    <p:sldId id="8249" r:id="rId9"/>
    <p:sldId id="7432" r:id="rId10"/>
    <p:sldId id="6912" r:id="rId11"/>
    <p:sldId id="8257" r:id="rId12"/>
    <p:sldId id="8258" r:id="rId13"/>
    <p:sldId id="8259" r:id="rId14"/>
    <p:sldId id="8255" r:id="rId15"/>
    <p:sldId id="8256" r:id="rId16"/>
    <p:sldId id="8253" r:id="rId17"/>
    <p:sldId id="8261" r:id="rId18"/>
    <p:sldId id="8262" r:id="rId19"/>
    <p:sldId id="3373" r:id="rId20"/>
    <p:sldId id="2488" r:id="rId21"/>
    <p:sldId id="8260" r:id="rId22"/>
    <p:sldId id="8054" r:id="rId23"/>
  </p:sldIdLst>
  <p:sldSz cx="12801600" cy="7772400"/>
  <p:notesSz cx="9144000" cy="6858000"/>
  <p:defaultTextStyle>
    <a:defPPr>
      <a:defRPr lang="en-US"/>
    </a:defPPr>
    <a:lvl1pPr marL="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56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1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71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2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784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40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297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53" algn="l" defTabSz="5877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pos="230">
          <p15:clr>
            <a:srgbClr val="A4A3A4"/>
          </p15:clr>
        </p15:guide>
        <p15:guide id="3" pos="7615" userDrawn="1">
          <p15:clr>
            <a:srgbClr val="A4A3A4"/>
          </p15:clr>
        </p15:guide>
        <p15:guide id="4" pos="4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79"/>
    <a:srgbClr val="FF0000"/>
    <a:srgbClr val="800000"/>
    <a:srgbClr val="FF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76883" autoAdjust="0"/>
  </p:normalViewPr>
  <p:slideViewPr>
    <p:cSldViewPr showGuides="1">
      <p:cViewPr varScale="1">
        <p:scale>
          <a:sx n="37" d="100"/>
          <a:sy n="37" d="100"/>
        </p:scale>
        <p:origin x="1476" y="256"/>
      </p:cViewPr>
      <p:guideLst>
        <p:guide orient="horz" pos="250"/>
        <p:guide pos="230"/>
        <p:guide pos="7615"/>
        <p:guide pos="4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CA67-A7BA-834B-B0EA-7B2444533C2A}" type="datetimeFigureOut">
              <a:rPr lang="en-US" smtClean="0">
                <a:latin typeface="Roboto Light" panose="02000000000000000000" pitchFamily="2" charset="0"/>
              </a:rPr>
              <a:t>10/29/2025</a:t>
            </a:fld>
            <a:endParaRPr lang="es-ES_tradnl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Roboto Ligh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560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560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1560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8838" y="4941168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838" y="522920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838" y="5504305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8838" y="5792337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8838" y="6043480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08838" y="6331512"/>
            <a:ext cx="3816424" cy="0"/>
          </a:xfrm>
          <a:prstGeom prst="line">
            <a:avLst/>
          </a:prstGeom>
          <a:ln w="6350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81" y="188640"/>
            <a:ext cx="941438" cy="410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880" y="6534972"/>
            <a:ext cx="5105400" cy="338542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Copyright© Estrategias Frescas  SC. Todos los derechos reservados. </a:t>
            </a:r>
          </a:p>
          <a:p>
            <a:pPr algn="r"/>
            <a:r>
              <a:rPr lang="es-ES_tradnl" sz="800">
                <a:solidFill>
                  <a:prstClr val="black">
                    <a:lumMod val="50000"/>
                    <a:lumOff val="50000"/>
                  </a:prstClr>
                </a:solidFill>
                <a:latin typeface="Stajn Pro Light"/>
                <a:cs typeface="Stajn Pro Light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0" name="Double Bracket 19"/>
          <p:cNvSpPr/>
          <p:nvPr/>
        </p:nvSpPr>
        <p:spPr>
          <a:xfrm>
            <a:off x="8604172" y="6567408"/>
            <a:ext cx="448608" cy="277728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Roboto Light" panose="02000000000000000000" pitchFamily="2" charset="0"/>
            </a:endParaRP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3"/>
          </p:nvPr>
        </p:nvSpPr>
        <p:spPr>
          <a:xfrm>
            <a:off x="8536024" y="6580795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Stajn Pro Light"/>
                <a:cs typeface="Stajn Pro Light"/>
              </a:defRPr>
            </a:lvl1pPr>
          </a:lstStyle>
          <a:p>
            <a:fld id="{67DDEA5E-EAF7-8246-8A62-7FF7613ECEA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61CB1130-B5D0-214C-918E-E16FC9DFF277}" type="datetimeFigureOut">
              <a:rPr lang="en-US" smtClean="0"/>
              <a:pPr/>
              <a:t>10/29/2025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514350"/>
            <a:ext cx="4235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1ACB7BCF-647A-134C-915A-FCA4469FE67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165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14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299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44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597" algn="l" defTabSz="457149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57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Hoy, las decisiones más costosas no son las que se toman… sino las que se toman sin información.</a:t>
            </a:r>
            <a:br>
              <a:rPr lang="es-ES" dirty="0"/>
            </a:br>
            <a:r>
              <a:rPr lang="es-ES" dirty="0"/>
              <a:t>Las empresas que no analizan sus datos están dejando en la oscuridad el 80% de su conocimiento operativo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E0A7-E0E8-9AD4-9502-71280095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C4CB54C-7295-6571-742E-0AB07A7C7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46595057-BE3D-F09C-D834-EEE5FA02C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272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4A21F-FF5F-E0B3-E5D7-BE38DF968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090ECA9-7D1A-2EF5-9FA3-F31F01CF3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F87A7979-D560-E877-B9F1-0F09F13DD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78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solo de recolectar datos. Se trata de conectarlos, interpretarlos y convertirlos en decisiones.</a:t>
            </a:r>
            <a:br>
              <a:rPr lang="es-ES" dirty="0"/>
            </a:br>
            <a:r>
              <a:rPr lang="es-ES" dirty="0"/>
              <a:t>Los silos de datos fragmentan la información, y las culturas desalineadas distorsionan la verdad.</a:t>
            </a:r>
            <a:br>
              <a:rPr lang="es-ES" dirty="0"/>
            </a:br>
            <a:r>
              <a:rPr lang="es-ES" dirty="0"/>
              <a:t>El resultado: decisiones lentas, duplicación de esfuerzos y pérdida de rentabilidad.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813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de usar IA por moda. Se trata de usarla con propósito.</a:t>
            </a:r>
            <a:br>
              <a:rPr lang="es-ES" dirty="0"/>
            </a:br>
            <a:r>
              <a:rPr lang="es-ES" dirty="0"/>
              <a:t>Iniciamos con un problema de negocio claro, desarrollamos una estrategia de datos, entrenamos modelos, y llegamos al punto más importante: generar valor para el cliente.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219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8F7A-E404-F4A2-5A83-22131769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464F4C-94BE-B1B2-3C94-4CFB6432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77F949-B449-BA62-C976-12C7BD42A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trata solo de encontrar la oportunidad, sino de convertirla en un modelo reproducible.</a:t>
            </a:r>
            <a:br>
              <a:rPr lang="es-ES" dirty="0"/>
            </a:br>
            <a:r>
              <a:rPr lang="es-ES" dirty="0"/>
              <a:t>Nuestro enfoque combina velocidad y control: diagnosticamos, prototipamos, y escalamos solo lo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93F806-1E5E-9DA0-78C4-D58FBB4E8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041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19ED8-05C1-DF4D-1638-75E65AFD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649947-1452-1249-6EF9-65E252F4D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3C5D1C-9295-03FF-45DD-3EC499C2D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proyecto de datos inicia con una pregunta: ¿qué queremos optimizar? Desde ahí construimos todo el flujo: objetivos, datos, algoritmos y </a:t>
            </a:r>
            <a:r>
              <a:rPr lang="es-ES" dirty="0" err="1"/>
              <a:t>entrenamiento.Pero</a:t>
            </a:r>
            <a:r>
              <a:rPr lang="es-ES" dirty="0"/>
              <a:t> el punto final no es técnico, es estratégico: el valor para el cliente que demuestra valor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769BEA-2884-DAC2-9260-433DED184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96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4F9BC-84E1-0672-E754-67654AC45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3AADCF-0BAB-270A-402E-8FCBF7A2E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3946A4-892C-B6F9-563E-263013290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Estos son los resultados concretos que vemos cuando las empresas aplican IA y analítica en sus operaciones.</a:t>
            </a:r>
            <a:br>
              <a:rPr lang="es-ES" dirty="0"/>
            </a:br>
            <a:r>
              <a:rPr lang="es-ES" dirty="0"/>
              <a:t>No se trata de promesas, sino de beneficios medibles: menos costos, más agilidad, mejor experiencia para el cliente.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A30D4-EF99-56BC-9021-D15E4AFE9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B7BCF-647A-134C-915A-FCA4469FE67F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511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A1E-2B43-5DBB-7FED-619B4611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19E3B8B-793C-6EE4-2393-F90136F35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A7A16BA5-93CF-EB9A-6B36-0DD319E78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226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2B277-3B40-EC26-800B-B39CE3E1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DE673ED-021B-5FAC-EFEA-5B92974ED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E31BE122-4367-B907-9EF6-5F80CDF70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847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A356-81F7-D7B6-7792-E089F617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0A072F9-0F01-BBE6-F004-81CA4E326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90525" y="1268413"/>
            <a:ext cx="5156200" cy="3132137"/>
          </a:xfrm>
          <a:ln/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74EE80F2-D7CF-77E3-1957-CE22B80A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</a:t>
            </a:r>
            <a:r>
              <a:rPr lang="es-ES" dirty="0"/>
              <a:t>Les suena familiar?</a:t>
            </a:r>
            <a:br>
              <a:rPr lang="es-ES" dirty="0"/>
            </a:br>
            <a:r>
              <a:rPr lang="es-ES" dirty="0"/>
              <a:t>Equipos que reportan datos diferentes, métricas que no cuadran, decisiones que se retrasan…</a:t>
            </a:r>
            <a:br>
              <a:rPr lang="es-ES" dirty="0"/>
            </a:br>
            <a:r>
              <a:rPr lang="es-ES" dirty="0"/>
              <a:t>Eso era el Barça.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790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ORTADA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645840"/>
            <a:ext cx="4500334" cy="67681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E00D-703F-574A-A493-DBE0DAD4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407"/>
          <a:stretch/>
        </p:blipFill>
        <p:spPr>
          <a:xfrm>
            <a:off x="8921080" y="501824"/>
            <a:ext cx="3293492" cy="12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AF8AE074-24F6-D633-4B3B-54F728BC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1F3962-5201-0E46-B891-707DCA9CBC4A}"/>
              </a:ext>
            </a:extLst>
          </p:cNvPr>
          <p:cNvSpPr txBox="1"/>
          <p:nvPr userDrawn="1"/>
        </p:nvSpPr>
        <p:spPr>
          <a:xfrm>
            <a:off x="1256184" y="7414592"/>
            <a:ext cx="10289232" cy="246199"/>
          </a:xfrm>
          <a:prstGeom prst="rect">
            <a:avLst/>
          </a:prstGeom>
          <a:noFill/>
        </p:spPr>
        <p:txBody>
          <a:bodyPr wrap="square" lIns="179959" tIns="45709" rIns="91420" bIns="45709">
            <a:prstTxWarp prst="textNoShape">
              <a:avLst/>
            </a:prstTxWarp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Prohibida la reproducción parcial o total de este material sin la autorización escrita de la empresa.</a:t>
            </a:r>
          </a:p>
        </p:txBody>
      </p:sp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CFEC8A9C-D527-8B71-F02F-5DF88B20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513368" y="7354183"/>
            <a:ext cx="900100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154D6E-3041-3746-8CFF-43566D226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019"/>
          <a:stretch/>
        </p:blipFill>
        <p:spPr>
          <a:xfrm>
            <a:off x="225365" y="7189375"/>
            <a:ext cx="1278891" cy="498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5A31B-C71E-E54D-BFF5-88311CB7F87D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8" name="Double Bracket 4">
            <a:extLst>
              <a:ext uri="{FF2B5EF4-FFF2-40B4-BE49-F238E27FC236}">
                <a16:creationId xmlns:a16="http://schemas.microsoft.com/office/drawing/2014/main" id="{AE42A748-CC60-5849-99C7-ACBDCE618498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 b="0" i="0" dirty="0">
              <a:latin typeface="Roboto Light" panose="02000000000000000000" pitchFamily="2" charset="0"/>
            </a:endParaRP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92009BD-D8E0-DD47-93E1-DF7DD7E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7" r:id="rId4"/>
    <p:sldLayoutId id="2147483898" r:id="rId5"/>
    <p:sldLayoutId id="2147483899" r:id="rId6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692BA-51D5-F04F-B4B6-498000DA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72" y="-114096"/>
            <a:ext cx="13097544" cy="800059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3D6D70D-3147-974D-8F80-3E80AF5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1509936"/>
            <a:ext cx="11513368" cy="28231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138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Análisis de datos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0E01FB-2BB7-7245-9267-15BB4856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10484641" y="6313010"/>
            <a:ext cx="1892823" cy="8950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2411B8-D47B-0042-96AB-63CCDA52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2D2B-B312-2E67-00A7-912C22E4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C13937-62E9-991A-65DA-E2CEFBB2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10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54E6FF-B2E0-3E4F-480F-947D2AEC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3" y="933872"/>
            <a:ext cx="11841234" cy="56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2A74-6258-62F0-A24E-289D14B6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79CD7-9156-9A27-6D6A-44DA7892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11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413609-1937-F0AE-BFA4-41AD4E2C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83" y="834887"/>
            <a:ext cx="9425233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ADC95-99DE-6897-5270-1AA3E246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EADBC1-0BAD-0990-937C-FFF52AFC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12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42840D-60B4-F873-BCFF-14C3E05C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34" y="882148"/>
            <a:ext cx="10862532" cy="60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93C42-A726-5106-4499-47CE1E45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561B85-3AA8-951C-7625-F36B4297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13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A8DAE7-13CB-06F3-014B-D1A089667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65" y="1150154"/>
            <a:ext cx="9485869" cy="54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09ECC-9935-22E3-9576-24809355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3B960-4FCC-344E-AC1E-2F0DB376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D1C71F-2D1E-3310-10E6-42FCECD1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01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B0CDE54F-87A8-90F4-083F-11823EE2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097278"/>
            <a:ext cx="5472608" cy="145704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2015 la organización cambió su ADN para convertirse en una empresa de entretenimiento global comparable con Netflix, Google o Apple.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BCC51AA9-36C6-9C93-16E9-AB5A0ECE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77E755-8DCA-3140-5DBE-6F2C4A14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1AB58-7990-C607-E5A6-4DD8FCCB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18AD3-421A-43C0-369D-34AB3BD1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EF0FFC2-36E7-D533-8F5D-96DBF678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01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A77CF026-8D51-4710-57E2-5F8FFDC0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097278"/>
            <a:ext cx="5472608" cy="145704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2015 la organización cambió su ADN para convertirse en una empresa de entretenimiento global comparable con Netflix, Google o Apple.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4BFE287-168B-419A-0A2E-EB4508C6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3886200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02 &gt;</a:t>
            </a: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BA36E5F6-F92D-97A4-BB52-9F851A19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3742184"/>
            <a:ext cx="5472608" cy="2134152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Objetivos planteados: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Excelencia deportiva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Implicación social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Patrimonio (Barça)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Marca global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Sostenibilidad financiera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E8A6B73-D139-D192-37A7-2D262349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8851BC-378A-ECBD-A8B7-46DD6EBB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6DA71-19A3-7063-4892-BD2AF55E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57DDE-A67E-438D-2CE5-0B63E33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06F50B1-3EE4-EB25-5E6B-C71098D7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01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F4984E06-3446-634E-7EEC-837AA218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097278"/>
            <a:ext cx="5472608" cy="145704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2015 la organización cambió su ADN para convertirse en una empresa de entretenimiento global comparable con Netflix, Google o Apple.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579A9E-DACF-1FD6-B92C-40A6160D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3886200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02 &gt;</a:t>
            </a: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18BA4C1E-85D1-CDB9-B85F-1ED52A38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3742184"/>
            <a:ext cx="5472608" cy="2134152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Objetivos planteados: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Excelencia deportiva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Implicación social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Patrimonio (Barça)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Marca global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Sostenibilidad financiera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1491755A-BE69-14C2-990A-BDC695CD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514EAB3-5F61-FF35-6250-2019E224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5758408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03 &gt;</a:t>
            </a:r>
          </a:p>
        </p:txBody>
      </p:sp>
      <p:sp>
        <p:nvSpPr>
          <p:cNvPr id="6" name="CuadroTexto 21">
            <a:extLst>
              <a:ext uri="{FF2B5EF4-FFF2-40B4-BE49-F238E27FC236}">
                <a16:creationId xmlns:a16="http://schemas.microsoft.com/office/drawing/2014/main" id="{09DFB680-0C03-58ED-752C-9914BF435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6190456"/>
            <a:ext cx="5472608" cy="7799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Cada área trabajaba por su cuenta: marketing, deportes, fundación, tiendas.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6D72AB-6D16-1BD6-29A5-1AA3B389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498AE-625E-FCC1-040E-10D39A0E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F213C-3772-3FB1-2BE0-CAF8A54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F414C0-5CA3-9A43-B8D1-6FC9DE6F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04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A2503C22-63F9-B0B2-42E0-AAA21B86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266555"/>
            <a:ext cx="5472608" cy="111848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Empezaron a construir su Data </a:t>
            </a:r>
            <a:r>
              <a:rPr lang="es-ES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Warehouse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integrando más de 70 fuentes de información.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EEB3619-5670-F965-CA03-3835E112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562561-15BC-7F7B-422F-BED1D67D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BAA39-85C8-B76D-2EEA-062087BB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7F4C0-4AEA-DD4A-7AE0-3269C479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B1FDEE4-20E3-215A-381B-26E67A90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1875993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04 &gt;</a:t>
            </a:r>
          </a:p>
        </p:txBody>
      </p:sp>
      <p:sp>
        <p:nvSpPr>
          <p:cNvPr id="9" name="CuadroTexto 21">
            <a:extLst>
              <a:ext uri="{FF2B5EF4-FFF2-40B4-BE49-F238E27FC236}">
                <a16:creationId xmlns:a16="http://schemas.microsoft.com/office/drawing/2014/main" id="{1FAD8577-EDCA-51B8-EF4B-B79A6B01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2266555"/>
            <a:ext cx="5472608" cy="111848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spcAft>
                <a:spcPts val="800"/>
              </a:spcAft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Empezaron a construir su Data </a:t>
            </a:r>
            <a:r>
              <a:rPr lang="es-ES" sz="22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Warehouse</a:t>
            </a: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integrando más de 70 fuentes de información.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73B3F00-9286-6026-83DC-CD88E574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456" y="3886200"/>
            <a:ext cx="7056784" cy="1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8800" b="1" dirty="0">
                <a:latin typeface="Rockeby Cd Bold" pitchFamily="2" charset="77"/>
                <a:cs typeface="Stajn Pro Medium"/>
              </a:rPr>
              <a:t>05 &gt;</a:t>
            </a:r>
          </a:p>
        </p:txBody>
      </p:sp>
      <p:sp>
        <p:nvSpPr>
          <p:cNvPr id="13" name="CuadroTexto 21">
            <a:extLst>
              <a:ext uri="{FF2B5EF4-FFF2-40B4-BE49-F238E27FC236}">
                <a16:creationId xmlns:a16="http://schemas.microsoft.com/office/drawing/2014/main" id="{3DE94C94-CDD6-EF35-B9A0-183B3B40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28" y="3572907"/>
            <a:ext cx="5472608" cy="247270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buSzPct val="100000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Instalaron: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GPS que medían 20,000 datos por segundo de cada jugador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Registros del museo, tiendas, redes sociales y taquillas.</a:t>
            </a:r>
          </a:p>
          <a:p>
            <a:pPr marL="324000" indent="-342900" defTabSz="261895" eaLnBrk="1" hangingPunct="1">
              <a:buSzPct val="100000"/>
              <a:buFont typeface="System Font Regular"/>
              <a:buChar char="»"/>
              <a:defRPr/>
            </a:pPr>
            <a:r>
              <a:rPr lang="es-ES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Instalaron wifi para 100,000 personas en su estadio</a:t>
            </a:r>
            <a:endParaRPr lang="es-ES_tradnl" sz="2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F1D4F2EC-39C3-2578-DC0B-71A662BD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7972" y="885125"/>
            <a:ext cx="13897544" cy="6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37" tIns="62467" rIns="124937" bIns="624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4800" b="1" dirty="0">
                <a:latin typeface="Rockeby Cd Bold" pitchFamily="2" charset="77"/>
                <a:cs typeface="Stajn Pro Medium"/>
              </a:rPr>
              <a:t>FC Barcelona - más que un club, más que datos</a:t>
            </a:r>
            <a:endParaRPr lang="es-ES_tradnl" sz="4800" b="1" dirty="0">
              <a:latin typeface="Rockeby Cd Bold" pitchFamily="2" charset="77"/>
              <a:cs typeface="Stajn Pro Medium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BFD2FE7-EB70-6A43-EEC2-83E3812F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47" y="1870414"/>
            <a:ext cx="3284422" cy="5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8D7660-1750-0C48-B48A-9FC924C5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855" y="-123807"/>
            <a:ext cx="13403311" cy="802001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3C1AEBC-1FAE-B143-9B95-12ED6728E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64" y="570983"/>
            <a:ext cx="11203472" cy="15942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9600" dirty="0">
                <a:solidFill>
                  <a:schemeClr val="bg1"/>
                </a:solidFill>
                <a:latin typeface="Rockeby Cd Bold" panose="00000806000000000000" pitchFamily="50" charset="0"/>
                <a:cs typeface="Stajn Pro bold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54341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578F-178A-7E26-5CFD-052CB990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EB41C319-CBFE-9FD1-7371-F9E7269103C2}"/>
              </a:ext>
            </a:extLst>
          </p:cNvPr>
          <p:cNvSpPr/>
          <p:nvPr/>
        </p:nvSpPr>
        <p:spPr>
          <a:xfrm rot="21387742">
            <a:off x="7674823" y="-557864"/>
            <a:ext cx="6776469" cy="88281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F81E305C-C4E1-14FC-4C61-F658FE0D8817}"/>
              </a:ext>
            </a:extLst>
          </p:cNvPr>
          <p:cNvSpPr/>
          <p:nvPr/>
        </p:nvSpPr>
        <p:spPr>
          <a:xfrm rot="296083">
            <a:off x="7488023" y="-248491"/>
            <a:ext cx="6776469" cy="8828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FD0D1-6B14-50E5-2091-1C0BC186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5E6E84D5-CF99-3877-61F6-74484DFF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00" y="2726791"/>
            <a:ext cx="6696744" cy="231881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defTabSz="261895" eaLnBrk="1" hangingPunct="1">
              <a:lnSpc>
                <a:spcPct val="80000"/>
              </a:lnSpc>
              <a:spcAft>
                <a:spcPts val="1800"/>
              </a:spcAft>
              <a:buSzPct val="100000"/>
              <a:defRPr/>
            </a:pPr>
            <a:r>
              <a:rPr lang="es-ES_tradnl" sz="6000" i="1" dirty="0">
                <a:latin typeface="Playfair Display" pitchFamily="2" charset="77"/>
                <a:ea typeface="Roboto Thin" panose="02000000000000000000" pitchFamily="2" charset="0"/>
                <a:cs typeface="Roboto Thin" panose="02000000000000000000" pitchFamily="2" charset="0"/>
              </a:rPr>
              <a:t>“Invertir sin información cuesta demasiado caro”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63F52-180E-B261-87D3-78166B18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22" y="1571410"/>
            <a:ext cx="7510755" cy="46295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0E7AC0-11EE-3074-7704-2B52FF06037D}"/>
              </a:ext>
            </a:extLst>
          </p:cNvPr>
          <p:cNvSpPr txBox="1">
            <a:spLocks/>
          </p:cNvSpPr>
          <p:nvPr/>
        </p:nvSpPr>
        <p:spPr>
          <a:xfrm>
            <a:off x="966869" y="5045609"/>
            <a:ext cx="6591354" cy="122413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Las empresas que no analizan sus datos están tomando decisiones basadas </a:t>
            </a:r>
          </a:p>
          <a:p>
            <a:pPr algn="l"/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 intuición, no en evidencia</a:t>
            </a:r>
            <a:r>
              <a:rPr lang="es-E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s-ES_tradnl" sz="3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3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733E2-6365-404A-AD74-54CCC715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98"/>
            <a:ext cx="12801600" cy="783199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8072" y="1581944"/>
            <a:ext cx="12305456" cy="1040200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sz="6000" b="1" dirty="0">
                <a:solidFill>
                  <a:schemeClr val="bg1"/>
                </a:solidFill>
                <a:latin typeface="Rockeby Cd Bd It" pitchFamily="2" charset="77"/>
                <a:cs typeface="Stajn Pro Medium"/>
              </a:rPr>
              <a:t>En 2019, el club superó los 1,000 millones de euros en ingresos.</a:t>
            </a:r>
            <a:endParaRPr lang="es-ES_tradnl" sz="6000" b="1" dirty="0">
              <a:solidFill>
                <a:schemeClr val="bg1"/>
              </a:solidFill>
              <a:latin typeface="Rockeby Cd Bd It" pitchFamily="2" charset="77"/>
              <a:cs typeface="Stajn Pro Medium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EA11AE-3470-EE4A-B6B9-FBAD3E6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20</a:t>
            </a:fld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4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DC6C-2D15-1F5A-C3CA-6A2526D78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083428-C140-D37A-4510-A9F8A766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107989" tIns="21597" rIns="91430" bIns="46794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587375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7F7F7F"/>
                </a:solidFill>
                <a:latin typeface="Stajn Pro Light" panose="00000400000000000000" pitchFamily="50" charset="0"/>
                <a:ea typeface="Stajn Pro Light" panose="00000400000000000000" pitchFamily="50" charset="0"/>
                <a:cs typeface="Stajn Pro Light" panose="00000400000000000000" pitchFamily="50" charset="0"/>
              </a:defRPr>
            </a:lvl1pPr>
            <a:lvl2pPr marL="587375" indent="-130175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74750" indent="-260350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62125" indent="-390525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349500" indent="-520700" algn="l" defTabSz="5873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663E22F7-5EA2-4B62-AD2F-E235B6C1DE1A}" type="slidenum">
              <a:rPr lang="en-US" altLang="es-MX" smtClean="0"/>
              <a:pPr/>
              <a:t>21</a:t>
            </a:fld>
            <a:endParaRPr lang="en-US" altLang="es-MX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7BF880A-650B-3EAD-2200-47877399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576" y="501824"/>
            <a:ext cx="8280400" cy="9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943" tIns="62471" rIns="124943" bIns="62471">
            <a:spAutoFit/>
          </a:bodyPr>
          <a:lstStyle>
            <a:lvl1pPr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73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s-ES_tradnl" altLang="es-MX" sz="7200" b="1" dirty="0">
                <a:latin typeface="Rockeby Cd Bd It"/>
                <a:ea typeface="MS PGothic" panose="020B0600070205080204" pitchFamily="34" charset="-128"/>
                <a:cs typeface="Stajn Pro Medium" panose="00000600000000000000" pitchFamily="50" charset="0"/>
              </a:rPr>
              <a:t>Diagnostico inicial</a:t>
            </a:r>
            <a:endParaRPr lang="es-ES_tradnl" altLang="es-MX" sz="7200" dirty="0">
              <a:latin typeface="Rockeby Cd"/>
              <a:ea typeface="MS PGothic" panose="020B0600070205080204" pitchFamily="34" charset="-128"/>
              <a:cs typeface="Stajn Pro Medium" panose="000006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B5C3-4C29-AFBD-703B-E42C730D2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r="32925" b="21286"/>
          <a:stretch/>
        </p:blipFill>
        <p:spPr>
          <a:xfrm>
            <a:off x="-447872" y="2185333"/>
            <a:ext cx="4184376" cy="5587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4DEE4-5769-7D78-B39E-4934200E6C8A}"/>
              </a:ext>
            </a:extLst>
          </p:cNvPr>
          <p:cNvSpPr/>
          <p:nvPr/>
        </p:nvSpPr>
        <p:spPr>
          <a:xfrm>
            <a:off x="4490454" y="2137812"/>
            <a:ext cx="78870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Timeline de 14 días con 3 fases: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Semana 1: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definición del problema de negocio y objetivos.</a:t>
            </a:r>
            <a:endParaRPr lang="es-E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Semana 2: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análisis de información disponible, identificación de vacíos y diseño de propuesta de trabajo.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sz="2400" b="1" dirty="0">
                <a:latin typeface="Stajn Pro Bold" pitchFamily="2" charset="77"/>
                <a:cs typeface="Calibri Light" panose="020F0302020204030204" pitchFamily="34" charset="0"/>
              </a:rPr>
              <a:t>Resultado: </a:t>
            </a: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  <a:cs typeface="Calibri Light" panose="020F0302020204030204" pitchFamily="34" charset="0"/>
              </a:rPr>
              <a:t>Informe ejecutivo + plan de trabajo de analítica de datos.</a:t>
            </a:r>
            <a:endParaRPr lang="es-MX" sz="2400" dirty="0">
              <a:latin typeface="Roboto Light" panose="02000000000000000000" pitchFamily="2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3200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3200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AAF27-6FAE-15DC-890D-60FA3BDD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E165BE2E-76A8-F80A-4DED-CF9018D6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429816"/>
            <a:ext cx="10869252" cy="127724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85000"/>
              </a:lnSpc>
              <a:defRPr/>
            </a:pPr>
            <a:r>
              <a:rPr lang="es-ES_tradnl" sz="4400" cap="all" dirty="0">
                <a:solidFill>
                  <a:prstClr val="black"/>
                </a:solidFill>
                <a:latin typeface="Lato Light" panose="020F0302020204030203" pitchFamily="34" charset="77"/>
                <a:cs typeface="Stajn Pro Medium"/>
              </a:rPr>
              <a:t>Invertir </a:t>
            </a: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sin información </a:t>
            </a:r>
          </a:p>
          <a:p>
            <a:pPr lvl="0" algn="ctr" eaLnBrk="1" hangingPunct="1">
              <a:lnSpc>
                <a:spcPct val="85000"/>
              </a:lnSpc>
              <a:defRPr/>
            </a:pPr>
            <a:r>
              <a:rPr kumimoji="0" lang="es-ES_tradnl" sz="44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cuesta  DEMASIADO caro...</a:t>
            </a:r>
          </a:p>
        </p:txBody>
      </p:sp>
      <p:sp>
        <p:nvSpPr>
          <p:cNvPr id="2" name="CuadroTexto 21">
            <a:extLst>
              <a:ext uri="{FF2B5EF4-FFF2-40B4-BE49-F238E27FC236}">
                <a16:creationId xmlns:a16="http://schemas.microsoft.com/office/drawing/2014/main" id="{90DC5BFD-F798-F03D-A108-1A700CEF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16" y="2090936"/>
            <a:ext cx="5662718" cy="514295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Apostar por productos o proyectos que no tienen demanda.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detectar oportunidades emergentes por falta de análisis predictivo.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medir el retorno real de las estrategias (ROI desconocido).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Gastar de más en áreas sin impacto real.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No tener claridad en el flujo de efectivo ni en los márgenes reales.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Ignorar cuellos de botella o ineficiencias en los procesos. </a:t>
            </a:r>
          </a:p>
          <a:p>
            <a:pPr marL="319088" lvl="1" indent="-319088" eaLnBrk="1" hangingPunct="1">
              <a:spcAft>
                <a:spcPts val="8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Invertir en campañas sin saber su impacto real.</a:t>
            </a:r>
            <a:endParaRPr kumimoji="0" lang="es-E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3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CCB941-7CAC-849E-9DAF-5FC443C7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71A278D6-144E-C10C-A017-8E384DAD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928" y="1906271"/>
            <a:ext cx="3960440" cy="551228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80000" tIns="62486" rIns="144000" bIns="6248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lvl="1" indent="0" eaLnBrk="1" hangingPunct="1">
              <a:spcAft>
                <a:spcPts val="600"/>
              </a:spcAft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e traduce en: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Bajas ventas, menor participación de mercado y pérdida de clientes fieles</a:t>
            </a: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productividad, aumento de costos laborales y clima organizacional negativo</a:t>
            </a: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Caída en valor de la empresa y pérdida de confianza externa.</a:t>
            </a:r>
          </a:p>
          <a:p>
            <a:pPr marL="192088" lvl="1" indent="-1920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prstClr val="black"/>
                </a:solidFill>
                <a:latin typeface="Lato Light" panose="020F0302020204030203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Pérdida de competitividad, retraso tecnológico y estancamiento en el mercado.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F552BB5-5A9D-97FE-F723-A1AB9F9A4C73}"/>
              </a:ext>
            </a:extLst>
          </p:cNvPr>
          <p:cNvCxnSpPr>
            <a:cxnSpLocks/>
          </p:cNvCxnSpPr>
          <p:nvPr/>
        </p:nvCxnSpPr>
        <p:spPr>
          <a:xfrm>
            <a:off x="6400800" y="4662411"/>
            <a:ext cx="1080120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2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38DF02-ECC0-D249-B681-68834EF8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6323" y="-193138"/>
            <a:ext cx="14318043" cy="8158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2254F-968C-8B88-A544-5EE7004041AB}"/>
              </a:ext>
            </a:extLst>
          </p:cNvPr>
          <p:cNvSpPr txBox="1">
            <a:spLocks/>
          </p:cNvSpPr>
          <p:nvPr/>
        </p:nvSpPr>
        <p:spPr>
          <a:xfrm>
            <a:off x="5871632" y="2608415"/>
            <a:ext cx="7192888" cy="194421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Los datos incorrectos cuestan entre </a:t>
            </a:r>
            <a:r>
              <a:rPr lang="es-ES" sz="7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Light" panose="02000000000000000000" pitchFamily="2" charset="0"/>
              </a:rPr>
              <a:t>15% </a:t>
            </a:r>
            <a:r>
              <a:rPr lang="es-ES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 </a:t>
            </a:r>
            <a:r>
              <a:rPr lang="es-ES" sz="7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Light" panose="02000000000000000000" pitchFamily="2" charset="0"/>
              </a:rPr>
              <a:t>25% </a:t>
            </a:r>
            <a:r>
              <a:rPr lang="es-ES" sz="7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los ingresos anuales</a:t>
            </a:r>
            <a:endParaRPr lang="es-ES_tradnl" sz="7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94AD09A-E7A7-0946-965C-5238B012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953" y="-218256"/>
            <a:ext cx="13598661" cy="8136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F1F08CA-F3C0-8C4D-B6EF-BF50F1EC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808" y="1554963"/>
            <a:ext cx="6192688" cy="37751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Las barreras del análisis de datos</a:t>
            </a:r>
          </a:p>
        </p:txBody>
      </p:sp>
    </p:spTree>
    <p:extLst>
      <p:ext uri="{BB962C8B-B14F-4D97-AF65-F5344CB8AC3E}">
        <p14:creationId xmlns:p14="http://schemas.microsoft.com/office/powerpoint/2010/main" val="338804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59C9-963D-E3D9-C34C-FB19A507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DA536-8530-7699-A668-180905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AF30AF42-FF53-AD00-3271-F4CBCA71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768" y="1534156"/>
            <a:ext cx="5904656" cy="47040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101829" tIns="50916" rIns="101829" bIns="5091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Información fragmentada: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 tener toda la información en un mismo lugar.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Inconsistencia y desalineación: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área dice algo y otra área dice lo contrario.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Tecnología (Infraestructura): </a:t>
            </a:r>
            <a:r>
              <a:rPr lang="es-ES_tradnl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Sistemas heredados (obsoletos) que no se comunican</a:t>
            </a:r>
          </a:p>
          <a:p>
            <a:pPr marL="273050" indent="-273050" defTabSz="261895" eaLnBrk="1" hangingPunct="1"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Personas y cultura: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resistencia al cambio cultural que promueva el intercambio de datos y la colaboración entre departamentos.</a:t>
            </a:r>
            <a:endParaRPr lang="es-ES_tradnl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7899CA-F27A-442E-5734-3C05EC32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361" y="1725960"/>
            <a:ext cx="6111860" cy="47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C72B-47BB-7FA0-5DCC-5299EDC8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5D23DB-DE49-6E50-D5E1-C5066508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953" y="-218256"/>
            <a:ext cx="13598661" cy="8136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E5ABE-D8B6-6066-2B75-E83BAD50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18BDC77-9598-DB46-5231-0D5EF255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96" y="1565582"/>
            <a:ext cx="8136904" cy="200238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bold"/>
              </a:rPr>
              <a:t>VENTAJAS COMPETITIVAS</a:t>
            </a:r>
          </a:p>
        </p:txBody>
      </p:sp>
    </p:spTree>
    <p:extLst>
      <p:ext uri="{BB962C8B-B14F-4D97-AF65-F5344CB8AC3E}">
        <p14:creationId xmlns:p14="http://schemas.microsoft.com/office/powerpoint/2010/main" val="202790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9CA7-3C7B-475E-9454-DCC82FE3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CF27B1-CCD4-998B-3584-69F64C1329CC}"/>
              </a:ext>
            </a:extLst>
          </p:cNvPr>
          <p:cNvSpPr txBox="1">
            <a:spLocks/>
          </p:cNvSpPr>
          <p:nvPr/>
        </p:nvSpPr>
        <p:spPr>
          <a:xfrm>
            <a:off x="834846" y="4534272"/>
            <a:ext cx="11131908" cy="1029491"/>
          </a:xfrm>
          <a:prstGeom prst="rect">
            <a:avLst/>
          </a:prstGeom>
        </p:spPr>
        <p:txBody>
          <a:bodyPr lIns="91435" tIns="45717" rIns="91435" bIns="45717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600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80491-3D76-9906-801D-15B69B0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D6F55C-A828-8670-8C79-126D3071A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6"/>
          <a:stretch/>
        </p:blipFill>
        <p:spPr>
          <a:xfrm>
            <a:off x="-166297" y="0"/>
            <a:ext cx="12967897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511EC-599F-4DDD-E0B6-058B4A517C3A}"/>
              </a:ext>
            </a:extLst>
          </p:cNvPr>
          <p:cNvSpPr txBox="1">
            <a:spLocks/>
          </p:cNvSpPr>
          <p:nvPr/>
        </p:nvSpPr>
        <p:spPr>
          <a:xfrm>
            <a:off x="352128" y="2914092"/>
            <a:ext cx="7192888" cy="1944216"/>
          </a:xfrm>
          <a:prstGeom prst="rect">
            <a:avLst/>
          </a:prstGeom>
          <a:noFill/>
        </p:spPr>
        <p:txBody>
          <a:bodyPr lIns="91435" tIns="288000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6000" b="1" dirty="0">
                <a:solidFill>
                  <a:schemeClr val="bg1"/>
                </a:solidFill>
                <a:latin typeface="Lato" panose="020F0502020204030203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67% </a:t>
            </a:r>
            <a:r>
              <a:rPr lang="es-ES" sz="6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las empresas obtienen ventaja competitiva gracias al análisis de datos (MIT Sloan).</a:t>
            </a:r>
            <a:endParaRPr lang="es-ES_tradnl" sz="6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6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33F6-FFF4-DA25-4D5E-8F05A9B1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7FC8C-06D3-E922-CCC3-B5BB979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68D3E1C-A29D-49A1-AFE0-011C2FD00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648" y="501824"/>
            <a:ext cx="7336904" cy="8648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302020204030203" pitchFamily="34" charset="77"/>
                <a:cs typeface="Stajn Pro Medium"/>
              </a:rPr>
              <a:t>beneficios...</a:t>
            </a:r>
          </a:p>
        </p:txBody>
      </p:sp>
      <p:sp>
        <p:nvSpPr>
          <p:cNvPr id="4" name="CuadroTexto 21">
            <a:extLst>
              <a:ext uri="{FF2B5EF4-FFF2-40B4-BE49-F238E27FC236}">
                <a16:creationId xmlns:a16="http://schemas.microsoft.com/office/drawing/2014/main" id="{DACA3136-F408-EA52-6599-8B2DD240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00" y="1564902"/>
            <a:ext cx="7192888" cy="5789281"/>
          </a:xfrm>
          <a:prstGeom prst="rect">
            <a:avLst/>
          </a:prstGeom>
          <a:noFill/>
          <a:ln w="28575">
            <a:noFill/>
            <a:prstDash val="solid"/>
            <a:miter lim="800000"/>
            <a:headEnd/>
            <a:tailEnd/>
          </a:ln>
        </p:spPr>
        <p:txBody>
          <a:bodyPr wrap="square" lIns="124971" tIns="62486" rIns="124971" bIns="62486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Reducción de costos operativos al identificar desperdicios, duplicidades o procesos ineficientes.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Incremento en la rentabilidad (margen EBITDA) gracias a decisiones más precisas y oportunas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Segmentación precisa de clientes para dirigir campañas con mayor conversión.</a:t>
            </a:r>
            <a:endParaRPr kumimoji="0" lang="es-ES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Mejora del embudo de ventas (mayor tasa de conversión en cada etapa).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Toman decisiones de expansión basadas en evidencia (zonas con mayor potencial, productos con mayor demanda).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Mejora continúa sustentada en indicadores de desempeño y </a:t>
            </a:r>
            <a:r>
              <a:rPr kumimoji="0" lang="es-ES" sz="2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feedback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datos..</a:t>
            </a:r>
          </a:p>
          <a:p>
            <a:pPr marL="319088" lvl="1" indent="-319088" eaLnBrk="1" hangingPunct="1">
              <a:spcAft>
                <a:spcPts val="1200"/>
              </a:spcAft>
              <a:buFont typeface="Lucida Grande"/>
              <a:buChar char="»"/>
              <a:defRPr/>
            </a:pPr>
            <a:r>
              <a:rPr lang="es-ES" sz="2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Capacidad de reaccionar antes que la competencia</a:t>
            </a:r>
            <a:r>
              <a:rPr kumimoji="0" lang="es-ES" sz="2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634B67-963F-7948-8B12-0A9C9532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8112" y="2206810"/>
            <a:ext cx="4464496" cy="38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80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92824</TotalTime>
  <Words>1143</Words>
  <Application>Microsoft Office PowerPoint</Application>
  <PresentationFormat>Personalizado</PresentationFormat>
  <Paragraphs>124</Paragraphs>
  <Slides>22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Arial</vt:lpstr>
      <vt:lpstr>Calibri</vt:lpstr>
      <vt:lpstr>Calibri Light</vt:lpstr>
      <vt:lpstr>Lato</vt:lpstr>
      <vt:lpstr>Lato Light</vt:lpstr>
      <vt:lpstr>Lucida Grande</vt:lpstr>
      <vt:lpstr>Playfair Display</vt:lpstr>
      <vt:lpstr>Roboto</vt:lpstr>
      <vt:lpstr>Roboto Black</vt:lpstr>
      <vt:lpstr>Roboto Light</vt:lpstr>
      <vt:lpstr>Roboto Thin</vt:lpstr>
      <vt:lpstr>Rockeby Cd</vt:lpstr>
      <vt:lpstr>Rockeby Cd Bd It</vt:lpstr>
      <vt:lpstr>Rockeby Cd Bold</vt:lpstr>
      <vt:lpstr>Stajn Pro Bold</vt:lpstr>
      <vt:lpstr>Stajn Pro Light</vt:lpstr>
      <vt:lpstr>System Font Regular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Ideas Frescas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Ideas Frescas®</dc:creator>
  <cp:keywords/>
  <dc:description/>
  <cp:lastModifiedBy>julio olaf gonzalez guzman</cp:lastModifiedBy>
  <cp:revision>963</cp:revision>
  <cp:lastPrinted>2016-11-24T18:12:18Z</cp:lastPrinted>
  <dcterms:created xsi:type="dcterms:W3CDTF">2011-07-21T21:27:51Z</dcterms:created>
  <dcterms:modified xsi:type="dcterms:W3CDTF">2025-10-30T03:29:03Z</dcterms:modified>
  <cp:category/>
</cp:coreProperties>
</file>