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6693" r:id="rId2"/>
    <p:sldId id="5526" r:id="rId3"/>
    <p:sldId id="7083" r:id="rId4"/>
    <p:sldId id="9161" r:id="rId5"/>
    <p:sldId id="9165" r:id="rId6"/>
    <p:sldId id="9173" r:id="rId7"/>
    <p:sldId id="9152" r:id="rId8"/>
    <p:sldId id="9174" r:id="rId9"/>
    <p:sldId id="9175" r:id="rId10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59"/>
    <a:srgbClr val="C0504D"/>
    <a:srgbClr val="9BBB59"/>
    <a:srgbClr val="FFDA82"/>
    <a:srgbClr val="E6E6E6"/>
    <a:srgbClr val="000000"/>
    <a:srgbClr val="0070C0"/>
    <a:srgbClr val="DCE6F2"/>
    <a:srgbClr val="F2F2F2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1" autoAdjust="0"/>
    <p:restoredTop sz="95383" autoAdjust="0"/>
  </p:normalViewPr>
  <p:slideViewPr>
    <p:cSldViewPr snapToGrid="0">
      <p:cViewPr varScale="1">
        <p:scale>
          <a:sx n="94" d="100"/>
          <a:sy n="94" d="100"/>
        </p:scale>
        <p:origin x="510" y="312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esktop\acua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esktop\acuar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esktop\acuar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Hoja3!$I$1</c:f>
              <c:strCache>
                <c:ptCount val="1"/>
              </c:strCache>
            </c:strRef>
          </c:tx>
          <c:spPr>
            <a:ln w="254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Hoja3!$A$18:$A$73</c:f>
              <c:numCache>
                <c:formatCode>mmm\-yy</c:formatCode>
                <c:ptCount val="56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  <c:pt idx="19">
                  <c:v>45627</c:v>
                </c:pt>
                <c:pt idx="20">
                  <c:v>45658</c:v>
                </c:pt>
                <c:pt idx="21">
                  <c:v>45689</c:v>
                </c:pt>
                <c:pt idx="22">
                  <c:v>45717</c:v>
                </c:pt>
                <c:pt idx="23">
                  <c:v>45748</c:v>
                </c:pt>
                <c:pt idx="24">
                  <c:v>45778</c:v>
                </c:pt>
                <c:pt idx="25">
                  <c:v>45809</c:v>
                </c:pt>
                <c:pt idx="26">
                  <c:v>45839</c:v>
                </c:pt>
                <c:pt idx="27">
                  <c:v>45870</c:v>
                </c:pt>
                <c:pt idx="28">
                  <c:v>45901</c:v>
                </c:pt>
                <c:pt idx="29">
                  <c:v>45931</c:v>
                </c:pt>
                <c:pt idx="30">
                  <c:v>45962</c:v>
                </c:pt>
                <c:pt idx="31">
                  <c:v>45992</c:v>
                </c:pt>
                <c:pt idx="32">
                  <c:v>46023</c:v>
                </c:pt>
                <c:pt idx="33">
                  <c:v>46054</c:v>
                </c:pt>
                <c:pt idx="34">
                  <c:v>46082</c:v>
                </c:pt>
                <c:pt idx="35">
                  <c:v>46113</c:v>
                </c:pt>
                <c:pt idx="36">
                  <c:v>46143</c:v>
                </c:pt>
                <c:pt idx="37">
                  <c:v>46174</c:v>
                </c:pt>
                <c:pt idx="38">
                  <c:v>46204</c:v>
                </c:pt>
                <c:pt idx="39">
                  <c:v>46235</c:v>
                </c:pt>
                <c:pt idx="40">
                  <c:v>46266</c:v>
                </c:pt>
                <c:pt idx="41">
                  <c:v>46296</c:v>
                </c:pt>
                <c:pt idx="42">
                  <c:v>46327</c:v>
                </c:pt>
                <c:pt idx="43">
                  <c:v>46357</c:v>
                </c:pt>
                <c:pt idx="44">
                  <c:v>46388</c:v>
                </c:pt>
                <c:pt idx="45">
                  <c:v>46419</c:v>
                </c:pt>
                <c:pt idx="46">
                  <c:v>46447</c:v>
                </c:pt>
                <c:pt idx="47">
                  <c:v>46478</c:v>
                </c:pt>
                <c:pt idx="48">
                  <c:v>46508</c:v>
                </c:pt>
                <c:pt idx="49">
                  <c:v>46539</c:v>
                </c:pt>
                <c:pt idx="50">
                  <c:v>46569</c:v>
                </c:pt>
                <c:pt idx="51">
                  <c:v>46600</c:v>
                </c:pt>
                <c:pt idx="52">
                  <c:v>46631</c:v>
                </c:pt>
                <c:pt idx="53">
                  <c:v>46661</c:v>
                </c:pt>
                <c:pt idx="54">
                  <c:v>46692</c:v>
                </c:pt>
                <c:pt idx="55">
                  <c:v>46722</c:v>
                </c:pt>
              </c:numCache>
            </c:numRef>
          </c:cat>
          <c:val>
            <c:numRef>
              <c:f>Hoja3!$I$18:$I$73</c:f>
              <c:numCache>
                <c:formatCode>General</c:formatCode>
                <c:ptCount val="56"/>
                <c:pt idx="1">
                  <c:v>0.45545599119212182</c:v>
                </c:pt>
                <c:pt idx="2">
                  <c:v>0.73397001502400694</c:v>
                </c:pt>
                <c:pt idx="3">
                  <c:v>-0.14802988348349805</c:v>
                </c:pt>
                <c:pt idx="4">
                  <c:v>-0.58932508356446911</c:v>
                </c:pt>
                <c:pt idx="5">
                  <c:v>-0.14487834444540654</c:v>
                </c:pt>
                <c:pt idx="6">
                  <c:v>7.4971141578403774E-2</c:v>
                </c:pt>
                <c:pt idx="7">
                  <c:v>0.36796593884817541</c:v>
                </c:pt>
                <c:pt idx="8">
                  <c:v>-0.32067260683348714</c:v>
                </c:pt>
                <c:pt idx="9">
                  <c:v>-0.12234430749270192</c:v>
                </c:pt>
                <c:pt idx="10">
                  <c:v>0.63931813457140874</c:v>
                </c:pt>
                <c:pt idx="11">
                  <c:v>7.9581801017316933E-2</c:v>
                </c:pt>
                <c:pt idx="12">
                  <c:v>-0.23381928764405696</c:v>
                </c:pt>
                <c:pt idx="13">
                  <c:v>0.18266216952848188</c:v>
                </c:pt>
                <c:pt idx="14">
                  <c:v>0.77523153816238644</c:v>
                </c:pt>
                <c:pt idx="15">
                  <c:v>-0.21295101785815707</c:v>
                </c:pt>
                <c:pt idx="16">
                  <c:v>-0.6264136160737297</c:v>
                </c:pt>
                <c:pt idx="17">
                  <c:v>-0.36046800408399793</c:v>
                </c:pt>
                <c:pt idx="18">
                  <c:v>7.2445633413876429E-2</c:v>
                </c:pt>
                <c:pt idx="19">
                  <c:v>0.25005029169181253</c:v>
                </c:pt>
                <c:pt idx="20">
                  <c:v>-0.23633408432571618</c:v>
                </c:pt>
                <c:pt idx="21">
                  <c:v>-0.15049036755440001</c:v>
                </c:pt>
                <c:pt idx="22">
                  <c:v>0.47541227600166741</c:v>
                </c:pt>
                <c:pt idx="23">
                  <c:v>0.45957496889606253</c:v>
                </c:pt>
                <c:pt idx="24">
                  <c:v>-0.10203376007630235</c:v>
                </c:pt>
                <c:pt idx="25">
                  <c:v>0.28802753144694743</c:v>
                </c:pt>
                <c:pt idx="26">
                  <c:v>0.85950381517758523</c:v>
                </c:pt>
                <c:pt idx="27">
                  <c:v>-0.15636549664416624</c:v>
                </c:pt>
                <c:pt idx="28">
                  <c:v>-0.5623120882034276</c:v>
                </c:pt>
                <c:pt idx="29">
                  <c:v>-6.4053842360244848E-2</c:v>
                </c:pt>
                <c:pt idx="30">
                  <c:v>0.16464680903821716</c:v>
                </c:pt>
                <c:pt idx="31">
                  <c:v>0.46286094477711243</c:v>
                </c:pt>
                <c:pt idx="32">
                  <c:v>-0.48199828988302074</c:v>
                </c:pt>
                <c:pt idx="33">
                  <c:v>-0.15049344993502617</c:v>
                </c:pt>
                <c:pt idx="34">
                  <c:v>0.47540102530180256</c:v>
                </c:pt>
                <c:pt idx="35">
                  <c:v>0.45957911844649313</c:v>
                </c:pt>
                <c:pt idx="36">
                  <c:v>-0.10203885731838427</c:v>
                </c:pt>
                <c:pt idx="37">
                  <c:v>0.28802941868171811</c:v>
                </c:pt>
                <c:pt idx="38">
                  <c:v>0.85949041414225247</c:v>
                </c:pt>
                <c:pt idx="39">
                  <c:v>-0.15636688239232313</c:v>
                </c:pt>
                <c:pt idx="40">
                  <c:v>-0.5623121852118339</c:v>
                </c:pt>
                <c:pt idx="41">
                  <c:v>-6.4063822071799836E-2</c:v>
                </c:pt>
                <c:pt idx="42">
                  <c:v>0.16466485858194499</c:v>
                </c:pt>
                <c:pt idx="43">
                  <c:v>0.46285207363051672</c:v>
                </c:pt>
                <c:pt idx="44">
                  <c:v>-0.48200424499696787</c:v>
                </c:pt>
                <c:pt idx="45">
                  <c:v>-0.15049609272104664</c:v>
                </c:pt>
                <c:pt idx="46">
                  <c:v>0.47541774332472009</c:v>
                </c:pt>
                <c:pt idx="47">
                  <c:v>0.45957874089295719</c:v>
                </c:pt>
                <c:pt idx="48">
                  <c:v>-0.10203983681305495</c:v>
                </c:pt>
                <c:pt idx="49">
                  <c:v>0.28804318777059168</c:v>
                </c:pt>
                <c:pt idx="50">
                  <c:v>0.85949041414225247</c:v>
                </c:pt>
                <c:pt idx="51">
                  <c:v>-0.15636390686602694</c:v>
                </c:pt>
                <c:pt idx="52">
                  <c:v>-0.56231372894806453</c:v>
                </c:pt>
                <c:pt idx="53">
                  <c:v>-6.4063822071799836E-2</c:v>
                </c:pt>
                <c:pt idx="54">
                  <c:v>0.16466485858194499</c:v>
                </c:pt>
                <c:pt idx="55">
                  <c:v>0.46285207363051672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6-43AA-A394-82D0DACF8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954879"/>
        <c:axId val="2020954399"/>
      </c:lineChart>
      <c:dateAx>
        <c:axId val="202095487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020954399"/>
        <c:crosses val="autoZero"/>
        <c:auto val="1"/>
        <c:lblOffset val="100"/>
        <c:baseTimeUnit val="months"/>
      </c:dateAx>
      <c:valAx>
        <c:axId val="20209543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095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Hoja3!$E$1</c:f>
              <c:strCache>
                <c:ptCount val="1"/>
                <c:pt idx="0">
                  <c:v>visitantes_interna</c:v>
                </c:pt>
              </c:strCache>
            </c:strRef>
          </c:tx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31750">
                <a:solidFill>
                  <a:srgbClr val="FFC859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Hoja3!$A$18:$A$73</c:f>
              <c:numCache>
                <c:formatCode>mmm\-yy</c:formatCode>
                <c:ptCount val="56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  <c:pt idx="18">
                  <c:v>45597</c:v>
                </c:pt>
                <c:pt idx="19">
                  <c:v>45627</c:v>
                </c:pt>
                <c:pt idx="20">
                  <c:v>45658</c:v>
                </c:pt>
                <c:pt idx="21">
                  <c:v>45689</c:v>
                </c:pt>
                <c:pt idx="22">
                  <c:v>45717</c:v>
                </c:pt>
                <c:pt idx="23">
                  <c:v>45748</c:v>
                </c:pt>
                <c:pt idx="24">
                  <c:v>45778</c:v>
                </c:pt>
                <c:pt idx="25">
                  <c:v>45809</c:v>
                </c:pt>
                <c:pt idx="26">
                  <c:v>45839</c:v>
                </c:pt>
                <c:pt idx="27">
                  <c:v>45870</c:v>
                </c:pt>
                <c:pt idx="28">
                  <c:v>45901</c:v>
                </c:pt>
                <c:pt idx="29">
                  <c:v>45931</c:v>
                </c:pt>
                <c:pt idx="30">
                  <c:v>45962</c:v>
                </c:pt>
                <c:pt idx="31">
                  <c:v>45992</c:v>
                </c:pt>
                <c:pt idx="32">
                  <c:v>46023</c:v>
                </c:pt>
                <c:pt idx="33">
                  <c:v>46054</c:v>
                </c:pt>
                <c:pt idx="34">
                  <c:v>46082</c:v>
                </c:pt>
                <c:pt idx="35">
                  <c:v>46113</c:v>
                </c:pt>
                <c:pt idx="36">
                  <c:v>46143</c:v>
                </c:pt>
                <c:pt idx="37">
                  <c:v>46174</c:v>
                </c:pt>
                <c:pt idx="38">
                  <c:v>46204</c:v>
                </c:pt>
                <c:pt idx="39">
                  <c:v>46235</c:v>
                </c:pt>
                <c:pt idx="40">
                  <c:v>46266</c:v>
                </c:pt>
                <c:pt idx="41">
                  <c:v>46296</c:v>
                </c:pt>
                <c:pt idx="42">
                  <c:v>46327</c:v>
                </c:pt>
                <c:pt idx="43">
                  <c:v>46357</c:v>
                </c:pt>
                <c:pt idx="44">
                  <c:v>46388</c:v>
                </c:pt>
                <c:pt idx="45">
                  <c:v>46419</c:v>
                </c:pt>
                <c:pt idx="46">
                  <c:v>46447</c:v>
                </c:pt>
                <c:pt idx="47">
                  <c:v>46478</c:v>
                </c:pt>
                <c:pt idx="48">
                  <c:v>46508</c:v>
                </c:pt>
                <c:pt idx="49">
                  <c:v>46539</c:v>
                </c:pt>
                <c:pt idx="50">
                  <c:v>46569</c:v>
                </c:pt>
                <c:pt idx="51">
                  <c:v>46600</c:v>
                </c:pt>
                <c:pt idx="52">
                  <c:v>46631</c:v>
                </c:pt>
                <c:pt idx="53">
                  <c:v>46661</c:v>
                </c:pt>
                <c:pt idx="54">
                  <c:v>46692</c:v>
                </c:pt>
                <c:pt idx="55">
                  <c:v>46722</c:v>
                </c:pt>
              </c:numCache>
            </c:numRef>
          </c:cat>
          <c:val>
            <c:numRef>
              <c:f>Hoja3!$E$18:$E$73</c:f>
              <c:numCache>
                <c:formatCode>#,##0;\(#,##0\)</c:formatCode>
                <c:ptCount val="56"/>
                <c:pt idx="0">
                  <c:v>65396</c:v>
                </c:pt>
                <c:pt idx="1">
                  <c:v>95181</c:v>
                </c:pt>
                <c:pt idx="2">
                  <c:v>165041</c:v>
                </c:pt>
                <c:pt idx="3">
                  <c:v>140610</c:v>
                </c:pt>
                <c:pt idx="4">
                  <c:v>57745</c:v>
                </c:pt>
                <c:pt idx="5">
                  <c:v>49379</c:v>
                </c:pt>
                <c:pt idx="6">
                  <c:v>53081</c:v>
                </c:pt>
                <c:pt idx="7">
                  <c:v>72613</c:v>
                </c:pt>
                <c:pt idx="8">
                  <c:v>49328</c:v>
                </c:pt>
                <c:pt idx="9">
                  <c:v>43293</c:v>
                </c:pt>
                <c:pt idx="10">
                  <c:v>70971</c:v>
                </c:pt>
                <c:pt idx="11">
                  <c:v>76619</c:v>
                </c:pt>
                <c:pt idx="12">
                  <c:v>58704</c:v>
                </c:pt>
                <c:pt idx="13">
                  <c:v>69427</c:v>
                </c:pt>
                <c:pt idx="14">
                  <c:v>123249</c:v>
                </c:pt>
                <c:pt idx="15">
                  <c:v>97003</c:v>
                </c:pt>
                <c:pt idx="16">
                  <c:v>36239</c:v>
                </c:pt>
                <c:pt idx="17">
                  <c:v>23176</c:v>
                </c:pt>
                <c:pt idx="18">
                  <c:v>24855</c:v>
                </c:pt>
                <c:pt idx="19">
                  <c:v>31070</c:v>
                </c:pt>
                <c:pt idx="20">
                  <c:v>23727.1</c:v>
                </c:pt>
                <c:pt idx="21">
                  <c:v>20156.399999999994</c:v>
                </c:pt>
                <c:pt idx="22">
                  <c:v>29739</c:v>
                </c:pt>
                <c:pt idx="23">
                  <c:v>43406.3</c:v>
                </c:pt>
                <c:pt idx="24">
                  <c:v>38977.392</c:v>
                </c:pt>
                <c:pt idx="25">
                  <c:v>50203.953999999998</c:v>
                </c:pt>
                <c:pt idx="26">
                  <c:v>93354.443999999989</c:v>
                </c:pt>
                <c:pt idx="27">
                  <c:v>78757.029999999984</c:v>
                </c:pt>
                <c:pt idx="28" formatCode="General">
                  <c:v>34471</c:v>
                </c:pt>
                <c:pt idx="29" formatCode="General">
                  <c:v>32263</c:v>
                </c:pt>
                <c:pt idx="30" formatCode="General">
                  <c:v>37575</c:v>
                </c:pt>
                <c:pt idx="31" formatCode="General">
                  <c:v>54967</c:v>
                </c:pt>
                <c:pt idx="32" formatCode="General">
                  <c:v>28473</c:v>
                </c:pt>
                <c:pt idx="33" formatCode="General">
                  <c:v>24188</c:v>
                </c:pt>
                <c:pt idx="34" formatCode="General">
                  <c:v>35687</c:v>
                </c:pt>
                <c:pt idx="35" formatCode="General">
                  <c:v>52088</c:v>
                </c:pt>
                <c:pt idx="36" formatCode="General">
                  <c:v>46773</c:v>
                </c:pt>
                <c:pt idx="37" formatCode="General">
                  <c:v>60245</c:v>
                </c:pt>
                <c:pt idx="38" formatCode="General">
                  <c:v>112025</c:v>
                </c:pt>
                <c:pt idx="39" formatCode="General">
                  <c:v>94508</c:v>
                </c:pt>
                <c:pt idx="40" formatCode="General">
                  <c:v>41365</c:v>
                </c:pt>
                <c:pt idx="41" formatCode="General">
                  <c:v>38715</c:v>
                </c:pt>
                <c:pt idx="42" formatCode="General">
                  <c:v>45090</c:v>
                </c:pt>
                <c:pt idx="43" formatCode="General">
                  <c:v>65960</c:v>
                </c:pt>
                <c:pt idx="44" formatCode="General">
                  <c:v>34167</c:v>
                </c:pt>
                <c:pt idx="45" formatCode="General">
                  <c:v>29025</c:v>
                </c:pt>
                <c:pt idx="46" formatCode="General">
                  <c:v>42824</c:v>
                </c:pt>
                <c:pt idx="47" formatCode="General">
                  <c:v>62505</c:v>
                </c:pt>
                <c:pt idx="48" formatCode="General">
                  <c:v>56127</c:v>
                </c:pt>
                <c:pt idx="49" formatCode="General">
                  <c:v>72294</c:v>
                </c:pt>
                <c:pt idx="50" formatCode="General">
                  <c:v>134430</c:v>
                </c:pt>
                <c:pt idx="51" formatCode="General">
                  <c:v>113410</c:v>
                </c:pt>
                <c:pt idx="52" formatCode="General">
                  <c:v>49638</c:v>
                </c:pt>
                <c:pt idx="53" formatCode="General">
                  <c:v>46458</c:v>
                </c:pt>
                <c:pt idx="54" formatCode="General">
                  <c:v>54108</c:v>
                </c:pt>
                <c:pt idx="55" formatCode="General">
                  <c:v>79152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1C-41D9-9C92-5B0A23EDC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954879"/>
        <c:axId val="2020954399"/>
      </c:lineChart>
      <c:dateAx>
        <c:axId val="202095487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20954399"/>
        <c:crosses val="autoZero"/>
        <c:auto val="1"/>
        <c:lblOffset val="100"/>
        <c:baseTimeUnit val="months"/>
      </c:dateAx>
      <c:valAx>
        <c:axId val="2020954399"/>
        <c:scaling>
          <c:orientation val="minMax"/>
        </c:scaling>
        <c:delete val="0"/>
        <c:axPos val="l"/>
        <c:numFmt formatCode="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" panose="02000000000000000000" pitchFamily="2" charset="0"/>
                <a:cs typeface="+mn-cs"/>
              </a:defRPr>
            </a:pPr>
            <a:endParaRPr lang="es-MX"/>
          </a:p>
        </c:txPr>
        <c:crossAx val="202095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35153960441251E-2"/>
          <c:y val="2.7172833361067759E-2"/>
          <c:w val="0.9436468805551852"/>
          <c:h val="0.83457753644752297"/>
        </c:manualLayout>
      </c:layout>
      <c:areaChart>
        <c:grouping val="stacked"/>
        <c:varyColors val="0"/>
        <c:ser>
          <c:idx val="2"/>
          <c:order val="0"/>
          <c:tx>
            <c:strRef>
              <c:f>Hoja3!$C$1</c:f>
              <c:strCache>
                <c:ptCount val="1"/>
                <c:pt idx="0">
                  <c:v>visitantes_low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Hoja3!$A$2:$A$73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Hoja3!$C$2:$C$73</c:f>
              <c:numCache>
                <c:formatCode>#,##0</c:formatCode>
                <c:ptCount val="72"/>
                <c:pt idx="0">
                  <c:v>42439.518223532003</c:v>
                </c:pt>
                <c:pt idx="1">
                  <c:v>27701.802092171802</c:v>
                </c:pt>
                <c:pt idx="2">
                  <c:v>41366.393909917999</c:v>
                </c:pt>
                <c:pt idx="3">
                  <c:v>67832.777447255896</c:v>
                </c:pt>
                <c:pt idx="4">
                  <c:v>56083.077717390501</c:v>
                </c:pt>
                <c:pt idx="5">
                  <c:v>66560.455093358294</c:v>
                </c:pt>
                <c:pt idx="6">
                  <c:v>96764.252875766702</c:v>
                </c:pt>
                <c:pt idx="7">
                  <c:v>86804.980537970507</c:v>
                </c:pt>
                <c:pt idx="8">
                  <c:v>46659.554350467501</c:v>
                </c:pt>
                <c:pt idx="9">
                  <c:v>39393.0785609253</c:v>
                </c:pt>
                <c:pt idx="10">
                  <c:v>39671.7905055183</c:v>
                </c:pt>
                <c:pt idx="11">
                  <c:v>49501.623298920298</c:v>
                </c:pt>
                <c:pt idx="12">
                  <c:v>33436.4683311841</c:v>
                </c:pt>
                <c:pt idx="13">
                  <c:v>28278.168449997102</c:v>
                </c:pt>
                <c:pt idx="14">
                  <c:v>43817.417029350603</c:v>
                </c:pt>
                <c:pt idx="15">
                  <c:v>57706.150058157</c:v>
                </c:pt>
                <c:pt idx="16">
                  <c:v>48201.973233476201</c:v>
                </c:pt>
                <c:pt idx="17">
                  <c:v>59447.839212111299</c:v>
                </c:pt>
                <c:pt idx="18">
                  <c:v>82045.106176678397</c:v>
                </c:pt>
                <c:pt idx="19">
                  <c:v>78216.844002968704</c:v>
                </c:pt>
                <c:pt idx="20">
                  <c:v>41383.239111000003</c:v>
                </c:pt>
                <c:pt idx="21">
                  <c:v>38350.489946360198</c:v>
                </c:pt>
                <c:pt idx="22">
                  <c:v>41067.041549565103</c:v>
                </c:pt>
                <c:pt idx="23">
                  <c:v>54544.9678618408</c:v>
                </c:pt>
                <c:pt idx="24">
                  <c:v>37475.503811143302</c:v>
                </c:pt>
                <c:pt idx="25">
                  <c:v>27543.630252501898</c:v>
                </c:pt>
                <c:pt idx="26">
                  <c:v>40636.153086044898</c:v>
                </c:pt>
                <c:pt idx="27">
                  <c:v>62884.699410408699</c:v>
                </c:pt>
                <c:pt idx="28">
                  <c:v>45548.173892931998</c:v>
                </c:pt>
                <c:pt idx="29">
                  <c:v>57575.994378139199</c:v>
                </c:pt>
                <c:pt idx="30">
                  <c:v>85217.829824289802</c:v>
                </c:pt>
                <c:pt idx="31">
                  <c:v>85686.806089058795</c:v>
                </c:pt>
                <c:pt idx="32">
                  <c:v>42619.974968552197</c:v>
                </c:pt>
                <c:pt idx="33">
                  <c:v>32673.444232284899</c:v>
                </c:pt>
                <c:pt idx="34">
                  <c:v>27719.1093975597</c:v>
                </c:pt>
                <c:pt idx="35">
                  <c:v>36973.329588147302</c:v>
                </c:pt>
                <c:pt idx="36">
                  <c:v>26737.215612833799</c:v>
                </c:pt>
                <c:pt idx="37">
                  <c:v>16545.365726070399</c:v>
                </c:pt>
                <c:pt idx="38">
                  <c:v>25255.521974220399</c:v>
                </c:pt>
                <c:pt idx="39">
                  <c:v>38713.432270334801</c:v>
                </c:pt>
                <c:pt idx="40">
                  <c:v>33952.8078568989</c:v>
                </c:pt>
                <c:pt idx="41">
                  <c:v>40783.8795062559</c:v>
                </c:pt>
                <c:pt idx="42">
                  <c:v>62672.747169468697</c:v>
                </c:pt>
                <c:pt idx="43">
                  <c:v>64639.453287899298</c:v>
                </c:pt>
                <c:pt idx="44">
                  <c:v>44788.858622523199</c:v>
                </c:pt>
                <c:pt idx="45">
                  <c:v>41323.649913098998</c:v>
                </c:pt>
                <c:pt idx="46">
                  <c:v>34243.535891289503</c:v>
                </c:pt>
                <c:pt idx="47">
                  <c:v>49208.001488250899</c:v>
                </c:pt>
                <c:pt idx="48">
                  <c:v>34313.307496472698</c:v>
                </c:pt>
                <c:pt idx="49">
                  <c:v>21233.605552091201</c:v>
                </c:pt>
                <c:pt idx="50">
                  <c:v>32411.684902544501</c:v>
                </c:pt>
                <c:pt idx="51">
                  <c:v>49682.971462834998</c:v>
                </c:pt>
                <c:pt idx="52">
                  <c:v>43573.431386100303</c:v>
                </c:pt>
                <c:pt idx="53">
                  <c:v>52340.027188799897</c:v>
                </c:pt>
                <c:pt idx="54">
                  <c:v>80431.236055922796</c:v>
                </c:pt>
                <c:pt idx="55">
                  <c:v>82955.179111060599</c:v>
                </c:pt>
                <c:pt idx="56">
                  <c:v>41218.805007390103</c:v>
                </c:pt>
                <c:pt idx="57">
                  <c:v>38029.753361725299</c:v>
                </c:pt>
                <c:pt idx="58">
                  <c:v>31513.963889999501</c:v>
                </c:pt>
                <c:pt idx="59">
                  <c:v>45285.645482840002</c:v>
                </c:pt>
                <c:pt idx="60">
                  <c:v>31361.814023865601</c:v>
                </c:pt>
                <c:pt idx="61">
                  <c:v>19407.191832451099</c:v>
                </c:pt>
                <c:pt idx="62">
                  <c:v>29623.929425377399</c:v>
                </c:pt>
                <c:pt idx="63">
                  <c:v>45409.386884624299</c:v>
                </c:pt>
                <c:pt idx="64">
                  <c:v>39825.449384239801</c:v>
                </c:pt>
                <c:pt idx="65">
                  <c:v>47838.021565662901</c:v>
                </c:pt>
                <c:pt idx="66">
                  <c:v>73512.940554010507</c:v>
                </c:pt>
                <c:pt idx="67">
                  <c:v>75819.926885044697</c:v>
                </c:pt>
                <c:pt idx="68">
                  <c:v>37673.515850290198</c:v>
                </c:pt>
                <c:pt idx="69">
                  <c:v>34758.759158561501</c:v>
                </c:pt>
                <c:pt idx="70">
                  <c:v>28803.2745967673</c:v>
                </c:pt>
                <c:pt idx="71">
                  <c:v>41390.561482374702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F-42A4-A0A0-B6379209A7CD}"/>
            </c:ext>
          </c:extLst>
        </c:ser>
        <c:ser>
          <c:idx val="5"/>
          <c:order val="2"/>
          <c:tx>
            <c:strRef>
              <c:f>Hoja3!$F$1</c:f>
              <c:strCache>
                <c:ptCount val="1"/>
                <c:pt idx="0">
                  <c:v>Rango</c:v>
                </c:pt>
              </c:strCache>
            </c:strRef>
          </c:tx>
          <c:spPr>
            <a:solidFill>
              <a:srgbClr val="A6CAEC">
                <a:alpha val="60000"/>
              </a:srgbClr>
            </a:solidFill>
            <a:ln>
              <a:noFill/>
            </a:ln>
            <a:effectLst/>
          </c:spPr>
          <c:cat>
            <c:numRef>
              <c:f>Hoja3!$A$2:$A$73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Hoja3!$F$2:$F$73</c:f>
              <c:numCache>
                <c:formatCode>#,##0</c:formatCode>
                <c:ptCount val="72"/>
                <c:pt idx="0">
                  <c:v>16742.598729379795</c:v>
                </c:pt>
                <c:pt idx="1">
                  <c:v>10928.497210243</c:v>
                </c:pt>
                <c:pt idx="2">
                  <c:v>16319.245908196805</c:v>
                </c:pt>
                <c:pt idx="3">
                  <c:v>26760.364420654601</c:v>
                </c:pt>
                <c:pt idx="4">
                  <c:v>22125.050072086793</c:v>
                </c:pt>
                <c:pt idx="5">
                  <c:v>26258.42699258271</c:v>
                </c:pt>
                <c:pt idx="6">
                  <c:v>38173.973811721298</c:v>
                </c:pt>
                <c:pt idx="7">
                  <c:v>34244.991877711494</c:v>
                </c:pt>
                <c:pt idx="8">
                  <c:v>18407.423742817096</c:v>
                </c:pt>
                <c:pt idx="9">
                  <c:v>15540.7632948764</c:v>
                </c:pt>
                <c:pt idx="10">
                  <c:v>15650.716528200799</c:v>
                </c:pt>
                <c:pt idx="11">
                  <c:v>19528.633925141796</c:v>
                </c:pt>
                <c:pt idx="12">
                  <c:v>13190.851254438297</c:v>
                </c:pt>
                <c:pt idx="13">
                  <c:v>11155.876573961395</c:v>
                </c:pt>
                <c:pt idx="14">
                  <c:v>17286.186587140095</c:v>
                </c:pt>
                <c:pt idx="15">
                  <c:v>22765.360095567405</c:v>
                </c:pt>
                <c:pt idx="16">
                  <c:v>19015.915580420398</c:v>
                </c:pt>
                <c:pt idx="17">
                  <c:v>23452.465035410904</c:v>
                </c:pt>
                <c:pt idx="18">
                  <c:v>32367.1980249716</c:v>
                </c:pt>
                <c:pt idx="19">
                  <c:v>30856.92976349729</c:v>
                </c:pt>
                <c:pt idx="20">
                  <c:v>16325.891422897097</c:v>
                </c:pt>
                <c:pt idx="21">
                  <c:v>15129.4569571951</c:v>
                </c:pt>
                <c:pt idx="22">
                  <c:v>16201.149929310297</c:v>
                </c:pt>
                <c:pt idx="23">
                  <c:v>21518.258167015396</c:v>
                </c:pt>
                <c:pt idx="24">
                  <c:v>14784.2706221724</c:v>
                </c:pt>
                <c:pt idx="25">
                  <c:v>10866.097641333305</c:v>
                </c:pt>
                <c:pt idx="26">
                  <c:v>16031.162310604399</c:v>
                </c:pt>
                <c:pt idx="27">
                  <c:v>24808.323292000707</c:v>
                </c:pt>
                <c:pt idx="28">
                  <c:v>17968.978684647802</c:v>
                </c:pt>
                <c:pt idx="29">
                  <c:v>22714.013039471894</c:v>
                </c:pt>
                <c:pt idx="30">
                  <c:v>33618.853112840196</c:v>
                </c:pt>
                <c:pt idx="31">
                  <c:v>33803.86655652021</c:v>
                </c:pt>
                <c:pt idx="32">
                  <c:v>16813.789803085405</c:v>
                </c:pt>
                <c:pt idx="33">
                  <c:v>12889.834493563903</c:v>
                </c:pt>
                <c:pt idx="34">
                  <c:v>10935.325027365503</c:v>
                </c:pt>
                <c:pt idx="35">
                  <c:v>14586.160420648099</c:v>
                </c:pt>
                <c:pt idx="36">
                  <c:v>10547.963098656703</c:v>
                </c:pt>
                <c:pt idx="37">
                  <c:v>6527.2281773650029</c:v>
                </c:pt>
                <c:pt idx="38">
                  <c:v>9963.4276687181045</c:v>
                </c:pt>
                <c:pt idx="39">
                  <c:v>15272.639489574598</c:v>
                </c:pt>
                <c:pt idx="40">
                  <c:v>13394.5497375743</c:v>
                </c:pt>
                <c:pt idx="41">
                  <c:v>16089.441110149099</c:v>
                </c:pt>
                <c:pt idx="42">
                  <c:v>24724.707090205906</c:v>
                </c:pt>
                <c:pt idx="43">
                  <c:v>25500.582329553996</c:v>
                </c:pt>
                <c:pt idx="44">
                  <c:v>-9665.8586225231993</c:v>
                </c:pt>
                <c:pt idx="45">
                  <c:v>-8432.6499130989978</c:v>
                </c:pt>
                <c:pt idx="46">
                  <c:v>4212.4641087104974</c:v>
                </c:pt>
                <c:pt idx="47">
                  <c:v>6778.9985117491015</c:v>
                </c:pt>
                <c:pt idx="48">
                  <c:v>-5168.3074964726984</c:v>
                </c:pt>
                <c:pt idx="49">
                  <c:v>3642.3944479087986</c:v>
                </c:pt>
                <c:pt idx="50">
                  <c:v>4131.3150974554992</c:v>
                </c:pt>
                <c:pt idx="51">
                  <c:v>3536.0285371650025</c:v>
                </c:pt>
                <c:pt idx="52">
                  <c:v>4258.5686138996971</c:v>
                </c:pt>
                <c:pt idx="53">
                  <c:v>9202.972811200103</c:v>
                </c:pt>
                <c:pt idx="54">
                  <c:v>34135.763944077204</c:v>
                </c:pt>
                <c:pt idx="55">
                  <c:v>13587.820888939401</c:v>
                </c:pt>
                <c:pt idx="56">
                  <c:v>1093.1949926098969</c:v>
                </c:pt>
                <c:pt idx="57">
                  <c:v>1557.2466382747007</c:v>
                </c:pt>
                <c:pt idx="58">
                  <c:v>14609.036110000499</c:v>
                </c:pt>
                <c:pt idx="59">
                  <c:v>22035.354517159998</c:v>
                </c:pt>
                <c:pt idx="60">
                  <c:v>3625.1859761343985</c:v>
                </c:pt>
                <c:pt idx="61">
                  <c:v>10378.808167548901</c:v>
                </c:pt>
                <c:pt idx="62">
                  <c:v>14252.070574622601</c:v>
                </c:pt>
                <c:pt idx="63">
                  <c:v>18487.613115375701</c:v>
                </c:pt>
                <c:pt idx="64">
                  <c:v>17519.550615760199</c:v>
                </c:pt>
                <c:pt idx="65">
                  <c:v>26037.978434337099</c:v>
                </c:pt>
                <c:pt idx="66">
                  <c:v>63943.059445989493</c:v>
                </c:pt>
                <c:pt idx="67">
                  <c:v>40056.073114955303</c:v>
                </c:pt>
                <c:pt idx="68">
                  <c:v>13112.484149709802</c:v>
                </c:pt>
                <c:pt idx="69">
                  <c:v>12805.240841438499</c:v>
                </c:pt>
                <c:pt idx="70">
                  <c:v>26541.7254032327</c:v>
                </c:pt>
                <c:pt idx="71">
                  <c:v>39596.438517625298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F-42A4-A0A0-B6379209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251488"/>
        <c:axId val="1044256768"/>
      </c:areaChart>
      <c:lineChart>
        <c:grouping val="standard"/>
        <c:varyColors val="0"/>
        <c:ser>
          <c:idx val="4"/>
          <c:order val="1"/>
          <c:tx>
            <c:strRef>
              <c:f>Hoja3!$E$1</c:f>
              <c:strCache>
                <c:ptCount val="1"/>
                <c:pt idx="0">
                  <c:v>visitantes_interna</c:v>
                </c:pt>
              </c:strCache>
            </c:strRef>
          </c:tx>
          <c:spPr>
            <a:ln w="31750" cap="rnd">
              <a:solidFill>
                <a:srgbClr val="FFD24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243"/>
              </a:solidFill>
              <a:ln w="19050">
                <a:solidFill>
                  <a:srgbClr val="FFD243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Hoja3!$A$26:$A$73</c:f>
              <c:numCache>
                <c:formatCode>mmm\-yy</c:formatCode>
                <c:ptCount val="48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  <c:pt idx="24">
                  <c:v>46023</c:v>
                </c:pt>
                <c:pt idx="25">
                  <c:v>46054</c:v>
                </c:pt>
                <c:pt idx="26">
                  <c:v>46082</c:v>
                </c:pt>
                <c:pt idx="27">
                  <c:v>46113</c:v>
                </c:pt>
                <c:pt idx="28">
                  <c:v>46143</c:v>
                </c:pt>
                <c:pt idx="29">
                  <c:v>46174</c:v>
                </c:pt>
                <c:pt idx="30">
                  <c:v>46204</c:v>
                </c:pt>
                <c:pt idx="31">
                  <c:v>46235</c:v>
                </c:pt>
                <c:pt idx="32">
                  <c:v>46266</c:v>
                </c:pt>
                <c:pt idx="33">
                  <c:v>46296</c:v>
                </c:pt>
                <c:pt idx="34">
                  <c:v>46327</c:v>
                </c:pt>
                <c:pt idx="35">
                  <c:v>46357</c:v>
                </c:pt>
                <c:pt idx="36">
                  <c:v>46388</c:v>
                </c:pt>
                <c:pt idx="37">
                  <c:v>46419</c:v>
                </c:pt>
                <c:pt idx="38">
                  <c:v>46447</c:v>
                </c:pt>
                <c:pt idx="39">
                  <c:v>46478</c:v>
                </c:pt>
                <c:pt idx="40">
                  <c:v>46508</c:v>
                </c:pt>
                <c:pt idx="41">
                  <c:v>46539</c:v>
                </c:pt>
                <c:pt idx="42">
                  <c:v>46569</c:v>
                </c:pt>
                <c:pt idx="43">
                  <c:v>46600</c:v>
                </c:pt>
                <c:pt idx="44">
                  <c:v>46631</c:v>
                </c:pt>
                <c:pt idx="45">
                  <c:v>46661</c:v>
                </c:pt>
                <c:pt idx="46">
                  <c:v>46692</c:v>
                </c:pt>
                <c:pt idx="47">
                  <c:v>46722</c:v>
                </c:pt>
              </c:numCache>
            </c:numRef>
          </c:cat>
          <c:val>
            <c:numRef>
              <c:f>Hoja3!$E$2:$E$73</c:f>
              <c:numCache>
                <c:formatCode>#,##0;\(#,##0\)</c:formatCode>
                <c:ptCount val="72"/>
                <c:pt idx="0">
                  <c:v>47555</c:v>
                </c:pt>
                <c:pt idx="1">
                  <c:v>33752</c:v>
                </c:pt>
                <c:pt idx="2">
                  <c:v>50401</c:v>
                </c:pt>
                <c:pt idx="3">
                  <c:v>88518</c:v>
                </c:pt>
                <c:pt idx="4">
                  <c:v>52899.193548387098</c:v>
                </c:pt>
                <c:pt idx="5">
                  <c:v>74406</c:v>
                </c:pt>
                <c:pt idx="6">
                  <c:v>117898</c:v>
                </c:pt>
                <c:pt idx="7">
                  <c:v>106035</c:v>
                </c:pt>
                <c:pt idx="8">
                  <c:v>48593</c:v>
                </c:pt>
                <c:pt idx="9">
                  <c:v>45272</c:v>
                </c:pt>
                <c:pt idx="10">
                  <c:v>45395</c:v>
                </c:pt>
                <c:pt idx="11">
                  <c:v>60313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65396</c:v>
                </c:pt>
                <c:pt idx="17">
                  <c:v>95181</c:v>
                </c:pt>
                <c:pt idx="18">
                  <c:v>165041</c:v>
                </c:pt>
                <c:pt idx="19">
                  <c:v>140610</c:v>
                </c:pt>
                <c:pt idx="20">
                  <c:v>57745</c:v>
                </c:pt>
                <c:pt idx="21">
                  <c:v>49379</c:v>
                </c:pt>
                <c:pt idx="22">
                  <c:v>53081</c:v>
                </c:pt>
                <c:pt idx="23">
                  <c:v>72613</c:v>
                </c:pt>
                <c:pt idx="24">
                  <c:v>49328</c:v>
                </c:pt>
                <c:pt idx="25">
                  <c:v>43293</c:v>
                </c:pt>
                <c:pt idx="26">
                  <c:v>70971</c:v>
                </c:pt>
                <c:pt idx="27">
                  <c:v>76619</c:v>
                </c:pt>
                <c:pt idx="28">
                  <c:v>58704</c:v>
                </c:pt>
                <c:pt idx="29">
                  <c:v>69427</c:v>
                </c:pt>
                <c:pt idx="30">
                  <c:v>123249</c:v>
                </c:pt>
                <c:pt idx="31">
                  <c:v>97003</c:v>
                </c:pt>
                <c:pt idx="32">
                  <c:v>36239</c:v>
                </c:pt>
                <c:pt idx="33">
                  <c:v>23176</c:v>
                </c:pt>
                <c:pt idx="34">
                  <c:v>24855</c:v>
                </c:pt>
                <c:pt idx="35">
                  <c:v>31070</c:v>
                </c:pt>
                <c:pt idx="36">
                  <c:v>23727.1</c:v>
                </c:pt>
                <c:pt idx="37">
                  <c:v>20156.399999999994</c:v>
                </c:pt>
                <c:pt idx="38">
                  <c:v>29739</c:v>
                </c:pt>
                <c:pt idx="39">
                  <c:v>43406.3</c:v>
                </c:pt>
                <c:pt idx="40">
                  <c:v>38977.392</c:v>
                </c:pt>
                <c:pt idx="41">
                  <c:v>50203.953999999998</c:v>
                </c:pt>
                <c:pt idx="42">
                  <c:v>93354.443999999989</c:v>
                </c:pt>
                <c:pt idx="43">
                  <c:v>78757.029999999984</c:v>
                </c:pt>
                <c:pt idx="44" formatCode="General">
                  <c:v>34471</c:v>
                </c:pt>
                <c:pt idx="45" formatCode="General">
                  <c:v>32263</c:v>
                </c:pt>
                <c:pt idx="46" formatCode="General">
                  <c:v>37575</c:v>
                </c:pt>
                <c:pt idx="47" formatCode="General">
                  <c:v>54967</c:v>
                </c:pt>
                <c:pt idx="48" formatCode="General">
                  <c:v>28473</c:v>
                </c:pt>
                <c:pt idx="49" formatCode="General">
                  <c:v>24188</c:v>
                </c:pt>
                <c:pt idx="50" formatCode="General">
                  <c:v>35687</c:v>
                </c:pt>
                <c:pt idx="51" formatCode="General">
                  <c:v>52088</c:v>
                </c:pt>
                <c:pt idx="52" formatCode="General">
                  <c:v>46773</c:v>
                </c:pt>
                <c:pt idx="53" formatCode="General">
                  <c:v>60245</c:v>
                </c:pt>
                <c:pt idx="54" formatCode="General">
                  <c:v>112025</c:v>
                </c:pt>
                <c:pt idx="55" formatCode="General">
                  <c:v>94508</c:v>
                </c:pt>
                <c:pt idx="56" formatCode="General">
                  <c:v>41365</c:v>
                </c:pt>
                <c:pt idx="57" formatCode="General">
                  <c:v>38715</c:v>
                </c:pt>
                <c:pt idx="58" formatCode="General">
                  <c:v>45090</c:v>
                </c:pt>
                <c:pt idx="59" formatCode="General">
                  <c:v>65960</c:v>
                </c:pt>
                <c:pt idx="60" formatCode="General">
                  <c:v>34167</c:v>
                </c:pt>
                <c:pt idx="61" formatCode="General">
                  <c:v>29025</c:v>
                </c:pt>
                <c:pt idx="62" formatCode="General">
                  <c:v>42824</c:v>
                </c:pt>
                <c:pt idx="63" formatCode="General">
                  <c:v>62505</c:v>
                </c:pt>
                <c:pt idx="64" formatCode="General">
                  <c:v>56127</c:v>
                </c:pt>
                <c:pt idx="65" formatCode="General">
                  <c:v>72294</c:v>
                </c:pt>
                <c:pt idx="66" formatCode="General">
                  <c:v>134430</c:v>
                </c:pt>
                <c:pt idx="67" formatCode="General">
                  <c:v>113410</c:v>
                </c:pt>
                <c:pt idx="68" formatCode="General">
                  <c:v>49638</c:v>
                </c:pt>
                <c:pt idx="69" formatCode="General">
                  <c:v>46458</c:v>
                </c:pt>
                <c:pt idx="70" formatCode="General">
                  <c:v>54108</c:v>
                </c:pt>
                <c:pt idx="71" formatCode="General">
                  <c:v>79152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2F-42A4-A0A0-B6379209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251488"/>
        <c:axId val="1044256768"/>
      </c:lineChart>
      <c:dateAx>
        <c:axId val="1044251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6768"/>
        <c:crosses val="autoZero"/>
        <c:auto val="1"/>
        <c:lblOffset val="100"/>
        <c:baseTimeUnit val="months"/>
      </c:dateAx>
      <c:valAx>
        <c:axId val="10442567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01/10/2025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  <p:sldLayoutId id="2147483732" r:id="rId5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F4D1E-A563-FB04-256D-18526268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 descr="Google Shape;54;p13">
            <a:extLst>
              <a:ext uri="{FF2B5EF4-FFF2-40B4-BE49-F238E27FC236}">
                <a16:creationId xmlns:a16="http://schemas.microsoft.com/office/drawing/2014/main" id="{CA47E4FB-177E-6298-4AA6-352D2802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986" y="0"/>
            <a:ext cx="14077571" cy="7918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>
            <a:extLst>
              <a:ext uri="{FF2B5EF4-FFF2-40B4-BE49-F238E27FC236}">
                <a16:creationId xmlns:a16="http://schemas.microsoft.com/office/drawing/2014/main" id="{807E0FD3-3F9C-D586-731E-063842E7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952" y="3403376"/>
            <a:ext cx="2605696" cy="9656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DDEED1-C234-C5BE-9278-545BE0F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B95F6CE-9F46-C236-3A87-55810C1DF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411" y="-1335958"/>
            <a:ext cx="13852422" cy="9234948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D0101B-DB73-C533-CBAD-7A578245D67C}"/>
              </a:ext>
            </a:extLst>
          </p:cNvPr>
          <p:cNvSpPr txBox="1">
            <a:spLocks/>
          </p:cNvSpPr>
          <p:nvPr/>
        </p:nvSpPr>
        <p:spPr>
          <a:xfrm>
            <a:off x="859809" y="6549074"/>
            <a:ext cx="11230411" cy="648073"/>
          </a:xfrm>
          <a:prstGeom prst="rect">
            <a:avLst/>
          </a:prstGeom>
        </p:spPr>
        <p:txBody>
          <a:bodyPr/>
          <a:lstStyle>
            <a:lvl1pPr marL="440818" indent="-440818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5105" indent="-367348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939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48" indent="-293879" algn="l" defTabSz="587756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4905" indent="-293879" algn="l" defTabSz="587756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2661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0419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08175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5932" indent="-293879" algn="l" defTabSz="587756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70000"/>
              </a:lnSpc>
              <a:spcBef>
                <a:spcPts val="0"/>
              </a:spcBef>
              <a:buNone/>
              <a:defRPr/>
            </a:pPr>
            <a:r>
              <a:rPr lang="es-ES_tradnl" sz="2800" i="1" dirty="0">
                <a:solidFill>
                  <a:prstClr val="white"/>
                </a:solidFill>
                <a:latin typeface="Playfair Display" pitchFamily="2" charset="77"/>
                <a:ea typeface="Roboto Cn" pitchFamily="2" charset="0"/>
                <a:cs typeface="Stajn Pro Light"/>
              </a:rPr>
              <a:t>Septiembre 2025</a:t>
            </a:r>
            <a:endParaRPr kumimoji="0" lang="es-ES_tradnl" sz="28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itchFamily="2" charset="77"/>
              <a:ea typeface="Roboto Cn" pitchFamily="2" charset="0"/>
              <a:cs typeface="Stajn Pro Light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27DF293-DC23-B349-9A86-1191EC8D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49" y="5231933"/>
            <a:ext cx="11230411" cy="1791487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6600" b="1" dirty="0">
                <a:solidFill>
                  <a:schemeClr val="bg1"/>
                </a:solidFill>
                <a:latin typeface="Montserrat" pitchFamily="2" charset="77"/>
                <a:cs typeface="Stajn Pro Medium"/>
              </a:rPr>
              <a:t>VISITANTES GAM</a:t>
            </a:r>
            <a:endParaRPr kumimoji="0" lang="es-ES_tradnl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tajn Pro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BBE76F-F531-9215-F35F-EC795F800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19649" y="827628"/>
            <a:ext cx="1562302" cy="6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FE07-25ED-D5F5-CF48-0C6680C6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A9608CAF-9BBE-8DD0-9673-D1C149A2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148575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just">
              <a:spcAft>
                <a:spcPts val="1667"/>
              </a:spcAft>
            </a:pPr>
            <a:r>
              <a:rPr lang="es-ES" sz="2965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Determinar si las proyecciones internas de visitantes (sep-2025 → dic-2027) son consistentes con un modelo de series temporales robusto.</a:t>
            </a:r>
            <a:endParaRPr lang="es-ES_tradnl" sz="2965" dirty="0">
              <a:latin typeface="Roboto Th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E753235-6656-4455-83C9-4A0084EC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OBJETIVO GENERAL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A781D717-1EB7-7129-BBBE-904800A8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64F93C-4676-D24A-6540-F0FD9EFB7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838030"/>
              </p:ext>
            </p:extLst>
          </p:nvPr>
        </p:nvGraphicFramePr>
        <p:xfrm>
          <a:off x="710649" y="1851574"/>
          <a:ext cx="10301908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Visitantes </a:t>
            </a:r>
            <a:r>
              <a:rPr lang="es-ES_tradnl" sz="4400" cap="all" dirty="0" err="1">
                <a:solidFill>
                  <a:prstClr val="black"/>
                </a:solidFill>
                <a:latin typeface="Lato Hairline" panose="020F0202020204030203" pitchFamily="34" charset="77"/>
              </a:rPr>
              <a:t>gam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Estimaciones mensuales internas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0820927" y="4419420"/>
            <a:ext cx="2118465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mensuales realizadas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por el equipo interno del GAM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264F93C-4676-D24A-6540-F0FD9EFB7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172130"/>
              </p:ext>
            </p:extLst>
          </p:nvPr>
        </p:nvGraphicFramePr>
        <p:xfrm>
          <a:off x="1" y="1300927"/>
          <a:ext cx="11012556" cy="609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537FF5A1-C207-56AF-2F64-F1AE35687593}"/>
              </a:ext>
            </a:extLst>
          </p:cNvPr>
          <p:cNvSpPr txBox="1"/>
          <p:nvPr/>
        </p:nvSpPr>
        <p:spPr bwMode="auto">
          <a:xfrm>
            <a:off x="10820927" y="2855969"/>
            <a:ext cx="1768551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</a:t>
            </a:r>
            <a:r>
              <a:rPr lang="es-ES_tradnl" sz="1600" b="1" dirty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VARIACIÓN</a:t>
            </a:r>
            <a:endParaRPr lang="es-ES_tradnl" sz="1000" b="1" dirty="0">
              <a:solidFill>
                <a:schemeClr val="bg1">
                  <a:lumMod val="85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1857-E227-38DC-87CF-E1C5F56B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6D1AE0-BE9C-F1A3-E32F-7198E50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4C7953-9533-87FD-04B0-1B6FC833C166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Metodología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5AB08F8-9D8D-9A18-B071-82FCD8D4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4319D-A226-E00B-977A-7D2519ED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F3E3F0C2-3417-42D5-E199-16EFD25A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354092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just">
              <a:spcAft>
                <a:spcPts val="1667"/>
              </a:spcAft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Modelo: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SARIMA (</a:t>
            </a:r>
            <a:r>
              <a:rPr lang="es-ES" sz="2000" dirty="0" err="1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p,d,q</a:t>
            </a: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)(P,D,Q)_s con s=12 (estacionalidad mensual).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Captura tendencia y componente estacional explícitamente.</a:t>
            </a:r>
          </a:p>
          <a:p>
            <a:pPr algn="just">
              <a:spcAft>
                <a:spcPts val="1667"/>
              </a:spcAft>
            </a:pPr>
            <a:endParaRPr lang="es-ES" sz="2000" dirty="0">
              <a:latin typeface="Roboto Th" pitchFamily="2" charset="0"/>
              <a:ea typeface="Roboto Th" pitchFamily="2" charset="0"/>
              <a:cs typeface="Roboto Lt" panose="02000000000000000000" pitchFamily="2" charset="0"/>
            </a:endParaRPr>
          </a:p>
          <a:p>
            <a:pPr algn="just">
              <a:spcAft>
                <a:spcPts val="1667"/>
              </a:spcAft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Calibración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Entrenamiento con ene-2022 → ago-2025 (serie imputada en ene–abr 2023).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Selección de órdenes basada en diagnósticos ACF/PACF y criterios de información (AIC/BIC).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Validación interna: residuos sin autocorrelación relevante; varianza estable.</a:t>
            </a:r>
            <a:endParaRPr lang="es-ES_tradnl" sz="2000" dirty="0">
              <a:latin typeface="Roboto Th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3FD3431-9736-BAC7-BD06-66667E6F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0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6115" b="1" dirty="0">
                <a:latin typeface="Lato" panose="020F05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MODELO (SARIMA)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47D24843-83B0-9254-B7A5-8BA3A3A9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PROYECCIONES Y COMPARACIÓN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Estimaciones internas vs estimaciones Ideas Frescas- visitantes GAM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16835" y="7266424"/>
            <a:ext cx="1152939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A20600-5BC4-8D32-7474-E60E4AEB14D2}"/>
              </a:ext>
            </a:extLst>
          </p:cNvPr>
          <p:cNvSpPr txBox="1"/>
          <p:nvPr/>
        </p:nvSpPr>
        <p:spPr bwMode="auto">
          <a:xfrm>
            <a:off x="10800058" y="4538164"/>
            <a:ext cx="2001542" cy="56595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ESTIMACIONES IDEAS FRESCA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539192A-1CFD-A898-C8D2-43717B928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5370"/>
              </p:ext>
            </p:extLst>
          </p:nvPr>
        </p:nvGraphicFramePr>
        <p:xfrm>
          <a:off x="-1" y="1220682"/>
          <a:ext cx="10942983" cy="604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9968716-CE3F-AFDC-BC99-920F50C829EB}"/>
              </a:ext>
            </a:extLst>
          </p:cNvPr>
          <p:cNvSpPr txBox="1"/>
          <p:nvPr/>
        </p:nvSpPr>
        <p:spPr bwMode="auto">
          <a:xfrm>
            <a:off x="10800057" y="4111496"/>
            <a:ext cx="2118465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28A7-42AF-CB5C-792D-2EA01314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C60CB6-9342-9AAB-FD8D-97A142FA4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77585"/>
              </p:ext>
            </p:extLst>
          </p:nvPr>
        </p:nvGraphicFramePr>
        <p:xfrm>
          <a:off x="124240" y="397565"/>
          <a:ext cx="12553120" cy="6720391"/>
        </p:xfrm>
        <a:graphic>
          <a:graphicData uri="http://schemas.openxmlformats.org/drawingml/2006/table">
            <a:tbl>
              <a:tblPr/>
              <a:tblGrid>
                <a:gridCol w="2510624">
                  <a:extLst>
                    <a:ext uri="{9D8B030D-6E8A-4147-A177-3AD203B41FA5}">
                      <a16:colId xmlns:a16="http://schemas.microsoft.com/office/drawing/2014/main" val="1231745061"/>
                    </a:ext>
                  </a:extLst>
                </a:gridCol>
                <a:gridCol w="2510624">
                  <a:extLst>
                    <a:ext uri="{9D8B030D-6E8A-4147-A177-3AD203B41FA5}">
                      <a16:colId xmlns:a16="http://schemas.microsoft.com/office/drawing/2014/main" val="3736893928"/>
                    </a:ext>
                  </a:extLst>
                </a:gridCol>
                <a:gridCol w="2510624">
                  <a:extLst>
                    <a:ext uri="{9D8B030D-6E8A-4147-A177-3AD203B41FA5}">
                      <a16:colId xmlns:a16="http://schemas.microsoft.com/office/drawing/2014/main" val="3600896586"/>
                    </a:ext>
                  </a:extLst>
                </a:gridCol>
                <a:gridCol w="2510624">
                  <a:extLst>
                    <a:ext uri="{9D8B030D-6E8A-4147-A177-3AD203B41FA5}">
                      <a16:colId xmlns:a16="http://schemas.microsoft.com/office/drawing/2014/main" val="1272550062"/>
                    </a:ext>
                  </a:extLst>
                </a:gridCol>
                <a:gridCol w="2510624">
                  <a:extLst>
                    <a:ext uri="{9D8B030D-6E8A-4147-A177-3AD203B41FA5}">
                      <a16:colId xmlns:a16="http://schemas.microsoft.com/office/drawing/2014/main" val="3066017760"/>
                    </a:ext>
                  </a:extLst>
                </a:gridCol>
              </a:tblGrid>
              <a:tr h="384935"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Lato Hairline" panose="020F0202020204030203" pitchFamily="34" charset="0"/>
                        </a:rPr>
                        <a:t>Proyección y comparación</a:t>
                      </a:r>
                    </a:p>
                  </a:txBody>
                  <a:tcPr marL="5512" marR="5512" marT="5512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82584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Fecha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Proyecciones Ideas Frescas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Proyecciones GAM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Diferencia </a:t>
                      </a:r>
                      <a:r>
                        <a:rPr lang="es-MX" sz="1200" b="0" i="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abs</a:t>
                      </a: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.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Diferencia 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259810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sep-25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35,123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34,471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652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1.9%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238126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oct-25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32,891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32,263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628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1.9%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67349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nov-25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38,456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37,575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881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2.3%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87007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dic-25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55,987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54,967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1,020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1.8%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514482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ene-26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29,145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28,473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672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2.3%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10918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feb-26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24,876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24,188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688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2.8%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159480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mar-26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36,543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35,687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856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2.3%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01994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abr-26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53,219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52,088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1,131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2.1%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78807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may-26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47,832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46,773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1,059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560385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jun-26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61,543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60,245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1,298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2.1%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858680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jul-26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114,567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112,025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2,542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532910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ago-26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96,543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94,508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2,035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2.1%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69328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sep-26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42,312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41,365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947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553872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oct-26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39,587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38,715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872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557890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nov-26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46,123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45,090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1,033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426210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dic-26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67,321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65,960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1,361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2.0%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53125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ene-27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34,987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34,167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820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2.3%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099306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feb-27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29,786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29,025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    761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2.6%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99405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mar-27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43,876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42,824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1,052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2.4%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980147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abr-27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63,897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62,505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1,392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071546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may-27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57,345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56,127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1,218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2.1%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188872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jun-27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73,876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72,294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1,582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2.1%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60693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jul-27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137,456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134,430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3,026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120554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ago-27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115,876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113,410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2,466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2.1%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89581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sep-27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50,786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49,638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1,148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2.3%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609710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oct-27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47,564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46,458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1,106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2.3%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090365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nov-27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55,345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54,108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1,237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2.2%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877769"/>
                  </a:ext>
                </a:extLst>
              </a:tr>
              <a:tr h="2184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dic-27</a:t>
                      </a:r>
                    </a:p>
                  </a:txBody>
                  <a:tcPr marL="5512" marR="66147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80,987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79,152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               1,835 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Th" panose="02000000000000000000"/>
                        </a:rPr>
                        <a:t>2.3%</a:t>
                      </a:r>
                    </a:p>
                  </a:txBody>
                  <a:tcPr marL="5512" marR="5512" marT="551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065882"/>
                  </a:ext>
                </a:extLst>
              </a:tr>
            </a:tbl>
          </a:graphicData>
        </a:graphic>
      </p:graphicFrame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4E2F20C4-8F00-E36C-3126-B59D8608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5" y="7374835"/>
            <a:ext cx="1027309" cy="247931"/>
          </a:xfrm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D84C79-6562-588C-2C47-664EC1EFFF5E}"/>
              </a:ext>
            </a:extLst>
          </p:cNvPr>
          <p:cNvSpPr txBox="1"/>
          <p:nvPr/>
        </p:nvSpPr>
        <p:spPr>
          <a:xfrm>
            <a:off x="124241" y="7117956"/>
            <a:ext cx="12553119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 El modelo SARIMA reproduce picos de verano y valles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invernales.Diferencias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 frente a la serie proporcionada: bajas, sin sesgos por temporada.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7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06AF1-2C33-EA2F-4360-1F550C67C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1">
            <a:extLst>
              <a:ext uri="{FF2B5EF4-FFF2-40B4-BE49-F238E27FC236}">
                <a16:creationId xmlns:a16="http://schemas.microsoft.com/office/drawing/2014/main" id="{F0D7CC81-7DB0-7E19-1DBC-17A1B404D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70" y="2639134"/>
            <a:ext cx="9406575" cy="227135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just">
              <a:spcAft>
                <a:spcPts val="1667"/>
              </a:spcAft>
            </a:pPr>
            <a:r>
              <a:rPr lang="es-ES" sz="2000" dirty="0">
                <a:latin typeface="Roboto Th" pitchFamily="2" charset="0"/>
                <a:ea typeface="Roboto Th" pitchFamily="2" charset="0"/>
                <a:cs typeface="Roboto Lt" panose="02000000000000000000" pitchFamily="2" charset="0"/>
              </a:rPr>
              <a:t>Con base en un modelo SARIMA entrenado en enero-2022 a agosto-2025 —tras imputar adecuadamente los datos faltantes de enero-abril 2023—, la proyección independiente de visitantes para septiembre-2025 a diciembre-2027 resulta prácticamente coincidente con las estimaciones internas del Acuario. Las discrepancias observadas son menores (del orden de 2–3%), no sistemáticas y acordes con la variabilidad estacional propia del sector. En consecuencia, las proyecciones presentadas son consistentes y razonables,</a:t>
            </a:r>
            <a:endParaRPr lang="es-ES_tradnl" sz="2000" dirty="0">
              <a:latin typeface="Roboto Th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BDDE46A-4092-81AC-7FD2-374078DB3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69" y="1323757"/>
            <a:ext cx="9406574" cy="11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756" tIns="57877" rIns="115756" bIns="578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6600" dirty="0"/>
              <a:t>CONCLUSIÓN</a:t>
            </a:r>
            <a:endParaRPr lang="es-ES_tradnl" sz="6115" b="1" dirty="0">
              <a:latin typeface="Lato" panose="020F05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7C4BE883-D19C-7A34-7BE6-AD5052EB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100048" tIns="20009" rIns="84708" bIns="43353" rtlCol="0" anchor="ctr" anchorCtr="1"/>
          <a:lstStyle>
            <a:defPPr>
              <a:defRPr lang="en-US"/>
            </a:defPPr>
            <a:lvl1pPr marL="0" algn="ctr" defTabSz="544568" rtl="0" eaLnBrk="1" latinLnBrk="0" hangingPunct="1">
              <a:defRPr sz="1483" kern="1200">
                <a:solidFill>
                  <a:schemeClr val="bg1">
                    <a:lumMod val="50000"/>
                  </a:schemeClr>
                </a:solidFill>
                <a:latin typeface="Stajn Pro Light"/>
                <a:ea typeface="+mn-ea"/>
                <a:cs typeface="Stajn Pro Light"/>
              </a:defRPr>
            </a:lvl1pPr>
            <a:lvl2pPr marL="544568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13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706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273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842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410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979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6547" algn="l" defTabSz="544568" rtl="0" eaLnBrk="1" latinLnBrk="0" hangingPunct="1"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140284</TotalTime>
  <Words>538</Words>
  <Application>Microsoft Office PowerPoint</Application>
  <PresentationFormat>Personalizado</PresentationFormat>
  <Paragraphs>181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Lato</vt:lpstr>
      <vt:lpstr>Lato Hairline</vt:lpstr>
      <vt:lpstr>Montserrat</vt:lpstr>
      <vt:lpstr>Playfair Display</vt:lpstr>
      <vt:lpstr>Roboto Th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olaf gonzalez guzman</cp:lastModifiedBy>
  <cp:revision>2335</cp:revision>
  <cp:lastPrinted>2025-10-01T20:27:38Z</cp:lastPrinted>
  <dcterms:created xsi:type="dcterms:W3CDTF">2020-07-27T22:31:02Z</dcterms:created>
  <dcterms:modified xsi:type="dcterms:W3CDTF">2025-10-01T23:45:26Z</dcterms:modified>
</cp:coreProperties>
</file>