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5526" r:id="rId2"/>
    <p:sldId id="7083" r:id="rId3"/>
    <p:sldId id="9161" r:id="rId4"/>
    <p:sldId id="9182" r:id="rId5"/>
    <p:sldId id="9183" r:id="rId6"/>
    <p:sldId id="9127" r:id="rId7"/>
    <p:sldId id="9178" r:id="rId8"/>
    <p:sldId id="9187" r:id="rId9"/>
    <p:sldId id="9180" r:id="rId10"/>
    <p:sldId id="9181" r:id="rId11"/>
    <p:sldId id="9165" r:id="rId12"/>
    <p:sldId id="9173" r:id="rId13"/>
    <p:sldId id="9188" r:id="rId14"/>
    <p:sldId id="9185" r:id="rId15"/>
    <p:sldId id="9186" r:id="rId16"/>
    <p:sldId id="9175" r:id="rId17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B2"/>
    <a:srgbClr val="FFE2A7"/>
    <a:srgbClr val="9BBB59"/>
    <a:srgbClr val="FFC859"/>
    <a:srgbClr val="E4EDF8"/>
    <a:srgbClr val="C2D7F0"/>
    <a:srgbClr val="FFECC1"/>
    <a:srgbClr val="C0504D"/>
    <a:srgbClr val="FFDA8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1" autoAdjust="0"/>
    <p:restoredTop sz="95383" autoAdjust="0"/>
  </p:normalViewPr>
  <p:slideViewPr>
    <p:cSldViewPr snapToGrid="0">
      <p:cViewPr>
        <p:scale>
          <a:sx n="50" d="100"/>
          <a:sy n="50" d="100"/>
        </p:scale>
        <p:origin x="504" y="264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Graficas!$B$2</c:f>
              <c:strCache>
                <c:ptCount val="1"/>
                <c:pt idx="0">
                  <c:v>Visitantes anuales 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127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Graficas!$A$3:$A$20</c:f>
              <c:numCache>
                <c:formatCode>General</c:formatCode>
                <c:ptCount val="1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</c:numCache>
            </c:numRef>
          </c:cat>
          <c:val>
            <c:numRef>
              <c:f>Graficas!$B$3:$B$20</c:f>
              <c:numCache>
                <c:formatCode>_-* #,##0_-;\-* #,##0_-;_-* "-"??_-;_-@_-</c:formatCode>
                <c:ptCount val="18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665961.59999999986</c:v>
                </c:pt>
                <c:pt idx="5">
                  <c:v>799153.92</c:v>
                </c:pt>
                <c:pt idx="6">
                  <c:v>815136.99840000004</c:v>
                </c:pt>
                <c:pt idx="7">
                  <c:v>831439.73836800002</c:v>
                </c:pt>
                <c:pt idx="8">
                  <c:v>848068.53313535987</c:v>
                </c:pt>
                <c:pt idx="9">
                  <c:v>865029.90379806724</c:v>
                </c:pt>
                <c:pt idx="10">
                  <c:v>882330.50187402882</c:v>
                </c:pt>
                <c:pt idx="11">
                  <c:v>899977.11191150907</c:v>
                </c:pt>
                <c:pt idx="12">
                  <c:v>917976.65414973977</c:v>
                </c:pt>
                <c:pt idx="13">
                  <c:v>936336.1872327344</c:v>
                </c:pt>
                <c:pt idx="14">
                  <c:v>955062.91097738908</c:v>
                </c:pt>
                <c:pt idx="15">
                  <c:v>974164.16919693688</c:v>
                </c:pt>
                <c:pt idx="16">
                  <c:v>993647.45258087595</c:v>
                </c:pt>
                <c:pt idx="17">
                  <c:v>1013520.4016324932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F-43F3-A80B-DE54056F6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558352"/>
        <c:axId val="1221555952"/>
      </c:lineChart>
      <c:lineChart>
        <c:grouping val="standard"/>
        <c:varyColors val="0"/>
        <c:ser>
          <c:idx val="1"/>
          <c:order val="1"/>
          <c:tx>
            <c:strRef>
              <c:f>Graficas!$C$2</c:f>
              <c:strCache>
                <c:ptCount val="1"/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2960186834793408E-2"/>
                  <c:y val="1.7528253287181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5F-43F3-A80B-DE54056F6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Graficas!$A$3:$A$20</c:f>
              <c:numCache>
                <c:formatCode>General</c:formatCode>
                <c:ptCount val="1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</c:numCache>
            </c:numRef>
          </c:cat>
          <c:val>
            <c:numRef>
              <c:f>Graficas!$C$3:$C$20</c:f>
              <c:numCache>
                <c:formatCode>0%</c:formatCode>
                <c:ptCount val="18"/>
                <c:pt idx="1">
                  <c:v>-9.3369287695547823E-2</c:v>
                </c:pt>
                <c:pt idx="2">
                  <c:v>6.9923867671083158E-3</c:v>
                </c:pt>
                <c:pt idx="3">
                  <c:v>-0.32915111820059179</c:v>
                </c:pt>
                <c:pt idx="4">
                  <c:v>0.41023843121357745</c:v>
                </c:pt>
                <c:pt idx="5">
                  <c:v>0.20000000000000032</c:v>
                </c:pt>
                <c:pt idx="6">
                  <c:v>1.9999999999999997E-2</c:v>
                </c:pt>
                <c:pt idx="7">
                  <c:v>1.9999999999999973E-2</c:v>
                </c:pt>
                <c:pt idx="8">
                  <c:v>1.9999999999999823E-2</c:v>
                </c:pt>
                <c:pt idx="9">
                  <c:v>2.0000000000000202E-2</c:v>
                </c:pt>
                <c:pt idx="10">
                  <c:v>2.0000000000000268E-2</c:v>
                </c:pt>
                <c:pt idx="11">
                  <c:v>1.9999999999999629E-2</c:v>
                </c:pt>
                <c:pt idx="12">
                  <c:v>2.0000000000000576E-2</c:v>
                </c:pt>
                <c:pt idx="13">
                  <c:v>1.9999999999999823E-2</c:v>
                </c:pt>
                <c:pt idx="14">
                  <c:v>1.999999999999999E-2</c:v>
                </c:pt>
                <c:pt idx="15">
                  <c:v>2.0000000000000021E-2</c:v>
                </c:pt>
                <c:pt idx="16">
                  <c:v>2.0000000000000337E-2</c:v>
                </c:pt>
                <c:pt idx="17">
                  <c:v>1.9999999999999775E-2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5F-43F3-A80B-DE54056F6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576160"/>
        <c:axId val="1772227919"/>
      </c:lineChart>
      <c:catAx>
        <c:axId val="122155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221555952"/>
        <c:crosses val="autoZero"/>
        <c:auto val="1"/>
        <c:lblAlgn val="ctr"/>
        <c:lblOffset val="100"/>
        <c:noMultiLvlLbl val="0"/>
      </c:catAx>
      <c:valAx>
        <c:axId val="1221555952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221558352"/>
        <c:crosses val="autoZero"/>
        <c:crossBetween val="between"/>
      </c:valAx>
      <c:valAx>
        <c:axId val="17722279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12576160"/>
        <c:crosses val="max"/>
        <c:crossBetween val="between"/>
      </c:valAx>
      <c:catAx>
        <c:axId val="121257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2227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ser>
          <c:idx val="1"/>
          <c:order val="1"/>
          <c:tx>
            <c:strRef>
              <c:f>Graficas!$H$75</c:f>
              <c:strCache>
                <c:ptCount val="1"/>
                <c:pt idx="0">
                  <c:v>Suma de Turistas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4450">
                <a:solidFill>
                  <a:srgbClr val="FFC859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6236477297874952E-2"/>
                  <c:y val="1.829739720631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D8-40D2-BBD0-681BD96D557B}"/>
                </c:ext>
              </c:extLst>
            </c:dLbl>
            <c:dLbl>
              <c:idx val="7"/>
              <c:layout>
                <c:manualLayout>
                  <c:x val="-4.7353974175263186E-2"/>
                  <c:y val="1.1601169888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8-40D2-BBD0-681BD96D557B}"/>
                </c:ext>
              </c:extLst>
            </c:dLbl>
            <c:dLbl>
              <c:idx val="10"/>
              <c:layout>
                <c:manualLayout>
                  <c:x val="-4.7353974175263186E-2"/>
                  <c:y val="-1.071958783578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Graficas!$H$76:$H$96</c:f>
              <c:numCache>
                <c:formatCode>_-* #,##0_-;\-* #,##0_-;_-* "-"??_-;_-@_-</c:formatCode>
                <c:ptCount val="16"/>
                <c:pt idx="0">
                  <c:v>642140</c:v>
                </c:pt>
                <c:pt idx="1">
                  <c:v>835096</c:v>
                </c:pt>
                <c:pt idx="2">
                  <c:v>763026</c:v>
                </c:pt>
                <c:pt idx="3">
                  <c:v>631024</c:v>
                </c:pt>
                <c:pt idx="4">
                  <c:v>635813</c:v>
                </c:pt>
                <c:pt idx="5">
                  <c:v>713663</c:v>
                </c:pt>
                <c:pt idx="6">
                  <c:v>607454</c:v>
                </c:pt>
                <c:pt idx="7">
                  <c:v>605801</c:v>
                </c:pt>
                <c:pt idx="8">
                  <c:v>618689</c:v>
                </c:pt>
                <c:pt idx="9">
                  <c:v>711599</c:v>
                </c:pt>
                <c:pt idx="10">
                  <c:v>700521</c:v>
                </c:pt>
                <c:pt idx="11">
                  <c:v>471366</c:v>
                </c:pt>
                <c:pt idx="12">
                  <c:v>376680</c:v>
                </c:pt>
                <c:pt idx="13">
                  <c:v>516646</c:v>
                </c:pt>
                <c:pt idx="14">
                  <c:v>696671</c:v>
                </c:pt>
                <c:pt idx="15">
                  <c:v>542816.62661157036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rgbClr val="E4ED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EDF8"/>
              </a:solidFill>
              <a:ln w="44450">
                <a:solidFill>
                  <a:srgbClr val="E4EDF8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ser>
          <c:idx val="1"/>
          <c:order val="1"/>
          <c:tx>
            <c:strRef>
              <c:f>Graficas!$H$75</c:f>
              <c:strCache>
                <c:ptCount val="1"/>
                <c:pt idx="0">
                  <c:v>Suma de Turistas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4450">
                <a:solidFill>
                  <a:srgbClr val="FFC859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6236477297874952E-2"/>
                  <c:y val="1.829739720631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D8-40D2-BBD0-681BD96D557B}"/>
                </c:ext>
              </c:extLst>
            </c:dLbl>
            <c:dLbl>
              <c:idx val="7"/>
              <c:layout>
                <c:manualLayout>
                  <c:x val="-4.7353974175263186E-2"/>
                  <c:y val="1.1601169888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8-40D2-BBD0-681BD96D557B}"/>
                </c:ext>
              </c:extLst>
            </c:dLbl>
            <c:dLbl>
              <c:idx val="10"/>
              <c:layout>
                <c:manualLayout>
                  <c:x val="-4.7353974175263186E-2"/>
                  <c:y val="-1.071958783578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Graficas!$H$76:$H$96</c:f>
              <c:numCache>
                <c:formatCode>_-* #,##0_-;\-* #,##0_-;_-* "-"??_-;_-@_-</c:formatCode>
                <c:ptCount val="16"/>
                <c:pt idx="0">
                  <c:v>642140</c:v>
                </c:pt>
                <c:pt idx="1">
                  <c:v>835096</c:v>
                </c:pt>
                <c:pt idx="2">
                  <c:v>763026</c:v>
                </c:pt>
                <c:pt idx="3">
                  <c:v>631024</c:v>
                </c:pt>
                <c:pt idx="4">
                  <c:v>635813</c:v>
                </c:pt>
                <c:pt idx="5">
                  <c:v>713663</c:v>
                </c:pt>
                <c:pt idx="6">
                  <c:v>607454</c:v>
                </c:pt>
                <c:pt idx="7">
                  <c:v>605801</c:v>
                </c:pt>
                <c:pt idx="8">
                  <c:v>618689</c:v>
                </c:pt>
                <c:pt idx="9">
                  <c:v>711599</c:v>
                </c:pt>
                <c:pt idx="10">
                  <c:v>700521</c:v>
                </c:pt>
                <c:pt idx="11">
                  <c:v>471366</c:v>
                </c:pt>
                <c:pt idx="12">
                  <c:v>376680</c:v>
                </c:pt>
                <c:pt idx="13">
                  <c:v>516646</c:v>
                </c:pt>
                <c:pt idx="14">
                  <c:v>696671</c:v>
                </c:pt>
                <c:pt idx="15">
                  <c:v>542816.62661157036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4788031727530128E-2"/>
                  <c:y val="-3.5300591263874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2-4030-A49B-FB7012EBF75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Graficas!$M$77:$M$92</c:f>
              <c:numCache>
                <c:formatCode>0%</c:formatCode>
                <c:ptCount val="16"/>
                <c:pt idx="0">
                  <c:v>0.20510792039119194</c:v>
                </c:pt>
                <c:pt idx="1">
                  <c:v>0.25844117747945994</c:v>
                </c:pt>
                <c:pt idx="2">
                  <c:v>0.35716476240652351</c:v>
                </c:pt>
                <c:pt idx="3">
                  <c:v>0.23926189812114912</c:v>
                </c:pt>
                <c:pt idx="4">
                  <c:v>0</c:v>
                </c:pt>
                <c:pt idx="5">
                  <c:v>0.22500395845097756</c:v>
                </c:pt>
                <c:pt idx="6">
                  <c:v>0.59822801397307446</c:v>
                </c:pt>
                <c:pt idx="7">
                  <c:v>0.28899424068299656</c:v>
                </c:pt>
                <c:pt idx="8">
                  <c:v>0.26441717890571836</c:v>
                </c:pt>
                <c:pt idx="9">
                  <c:v>0.28773227618363711</c:v>
                </c:pt>
                <c:pt idx="10">
                  <c:v>0.36614319913321658</c:v>
                </c:pt>
                <c:pt idx="11">
                  <c:v>0.16781227326536066</c:v>
                </c:pt>
                <c:pt idx="12">
                  <c:v>0.19545104598067325</c:v>
                </c:pt>
                <c:pt idx="13">
                  <c:v>0.25663151558320396</c:v>
                </c:pt>
                <c:pt idx="14">
                  <c:v>0.29652792207512579</c:v>
                </c:pt>
                <c:pt idx="15">
                  <c:v>0.109504359016474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2-4030-A49B-FB7012EBF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768863"/>
        <c:axId val="1778769343"/>
      </c:lineChart>
      <c:catAx>
        <c:axId val="1778768863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8769343"/>
        <c:crosses val="autoZero"/>
        <c:auto val="1"/>
        <c:lblAlgn val="ctr"/>
        <c:lblOffset val="100"/>
        <c:noMultiLvlLbl val="0"/>
      </c:catAx>
      <c:valAx>
        <c:axId val="17787693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876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rgbClr val="E4ED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EDF8"/>
              </a:solidFill>
              <a:ln w="44450">
                <a:solidFill>
                  <a:srgbClr val="E4EDF8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ser>
          <c:idx val="1"/>
          <c:order val="1"/>
          <c:tx>
            <c:strRef>
              <c:f>Graficas!$H$75</c:f>
              <c:strCache>
                <c:ptCount val="1"/>
                <c:pt idx="0">
                  <c:v>Suma de Turistas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4450">
                <a:solidFill>
                  <a:srgbClr val="FFC859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6236477297874952E-2"/>
                  <c:y val="1.829739720631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D8-40D2-BBD0-681BD96D557B}"/>
                </c:ext>
              </c:extLst>
            </c:dLbl>
            <c:dLbl>
              <c:idx val="7"/>
              <c:layout>
                <c:manualLayout>
                  <c:x val="-4.7353974175263186E-2"/>
                  <c:y val="1.1601169888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8-40D2-BBD0-681BD96D557B}"/>
                </c:ext>
              </c:extLst>
            </c:dLbl>
            <c:dLbl>
              <c:idx val="10"/>
              <c:layout>
                <c:manualLayout>
                  <c:x val="-4.7353974175263186E-2"/>
                  <c:y val="-1.071958783578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Graficas!$H$76:$H$96</c:f>
              <c:numCache>
                <c:formatCode>_-* #,##0_-;\-* #,##0_-;_-* "-"??_-;_-@_-</c:formatCode>
                <c:ptCount val="16"/>
                <c:pt idx="0">
                  <c:v>642140</c:v>
                </c:pt>
                <c:pt idx="1">
                  <c:v>835096</c:v>
                </c:pt>
                <c:pt idx="2">
                  <c:v>763026</c:v>
                </c:pt>
                <c:pt idx="3">
                  <c:v>631024</c:v>
                </c:pt>
                <c:pt idx="4">
                  <c:v>635813</c:v>
                </c:pt>
                <c:pt idx="5">
                  <c:v>713663</c:v>
                </c:pt>
                <c:pt idx="6">
                  <c:v>607454</c:v>
                </c:pt>
                <c:pt idx="7">
                  <c:v>605801</c:v>
                </c:pt>
                <c:pt idx="8">
                  <c:v>618689</c:v>
                </c:pt>
                <c:pt idx="9">
                  <c:v>711599</c:v>
                </c:pt>
                <c:pt idx="10">
                  <c:v>700521</c:v>
                </c:pt>
                <c:pt idx="11">
                  <c:v>471366</c:v>
                </c:pt>
                <c:pt idx="12">
                  <c:v>376680</c:v>
                </c:pt>
                <c:pt idx="13">
                  <c:v>516646</c:v>
                </c:pt>
                <c:pt idx="14">
                  <c:v>696671</c:v>
                </c:pt>
                <c:pt idx="15">
                  <c:v>542816.62661157036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4788031727530128E-2"/>
                  <c:y val="-3.5300591263874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2-4030-A49B-FB7012EBF75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Graficas!$K$77:$K$92</c:f>
              <c:numCache>
                <c:formatCode>General</c:formatCode>
                <c:ptCount val="16"/>
                <c:pt idx="0">
                  <c:v>0.20510792039119194</c:v>
                </c:pt>
                <c:pt idx="1">
                  <c:v>0.25844117747945994</c:v>
                </c:pt>
                <c:pt idx="2">
                  <c:v>0.35716476240652351</c:v>
                </c:pt>
                <c:pt idx="3">
                  <c:v>0.23926189812114912</c:v>
                </c:pt>
                <c:pt idx="4">
                  <c:v>0</c:v>
                </c:pt>
                <c:pt idx="5">
                  <c:v>0.22500395845097756</c:v>
                </c:pt>
                <c:pt idx="6">
                  <c:v>0.59822801397307446</c:v>
                </c:pt>
                <c:pt idx="7">
                  <c:v>0.28899424068299656</c:v>
                </c:pt>
                <c:pt idx="8">
                  <c:v>0.26441717890571836</c:v>
                </c:pt>
                <c:pt idx="9">
                  <c:v>0.28773227618363711</c:v>
                </c:pt>
                <c:pt idx="10">
                  <c:v>0.36614319913321658</c:v>
                </c:pt>
                <c:pt idx="11">
                  <c:v>0.16781227326536066</c:v>
                </c:pt>
                <c:pt idx="12">
                  <c:v>0.19545104598067325</c:v>
                </c:pt>
                <c:pt idx="13">
                  <c:v>0.25663151558320396</c:v>
                </c:pt>
                <c:pt idx="14">
                  <c:v>0.29652792207512579</c:v>
                </c:pt>
                <c:pt idx="15">
                  <c:v>0.109504359016474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2-4030-A49B-FB7012EBF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768863"/>
        <c:axId val="1778769343"/>
      </c:lineChart>
      <c:catAx>
        <c:axId val="1778768863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8769343"/>
        <c:crosses val="autoZero"/>
        <c:auto val="1"/>
        <c:lblAlgn val="ctr"/>
        <c:lblOffset val="100"/>
        <c:noMultiLvlLbl val="0"/>
      </c:catAx>
      <c:valAx>
        <c:axId val="1778769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876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[Libro1]Proyecciones!TablaDinámica13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4289832141982484E-2"/>
          <c:y val="2.8322719240553754E-2"/>
          <c:w val="0.93340316405403456"/>
          <c:h val="0.84162876112330698"/>
        </c:manualLayout>
      </c:layout>
      <c:lineChart>
        <c:grouping val="standard"/>
        <c:varyColors val="0"/>
        <c:ser>
          <c:idx val="0"/>
          <c:order val="0"/>
          <c:tx>
            <c:strRef>
              <c:f>Proyecciones!$G$2</c:f>
              <c:strCache>
                <c:ptCount val="1"/>
                <c:pt idx="0">
                  <c:v>Suma de Visitantes mensuales GAM conservador</c:v>
                </c:pt>
              </c:strCache>
            </c:strRef>
          </c:tx>
          <c:spPr>
            <a:ln w="3492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4127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91-4824-9451-6A6ECE529CF6}"/>
                </c:ext>
              </c:extLst>
            </c:dLbl>
            <c:dLbl>
              <c:idx val="4"/>
              <c:layout>
                <c:manualLayout>
                  <c:x val="-4.9216073600556028E-2"/>
                  <c:y val="-2.7814248375447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Proyecciones!$G$3:$G$10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618756.327804</c:v>
                </c:pt>
                <c:pt idx="5">
                  <c:v>618756.327804</c:v>
                </c:pt>
                <c:pt idx="6">
                  <c:v>618756.327804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1-4824-9451-6A6ECE529CF6}"/>
            </c:ext>
          </c:extLst>
        </c:ser>
        <c:ser>
          <c:idx val="1"/>
          <c:order val="1"/>
          <c:tx>
            <c:strRef>
              <c:f>Proyecciones!$H$2</c:f>
              <c:strCache>
                <c:ptCount val="1"/>
                <c:pt idx="0">
                  <c:v>Suma de Visitantes mensuales GAM Moderado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1275">
                <a:solidFill>
                  <a:srgbClr val="FFC8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Proyecciones!$H$3:$H$10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764782.8211660001</c:v>
                </c:pt>
                <c:pt idx="5">
                  <c:v>787726.30580199999</c:v>
                </c:pt>
                <c:pt idx="6">
                  <c:v>811358.09497599991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1-4824-9451-6A6ECE529CF6}"/>
            </c:ext>
          </c:extLst>
        </c:ser>
        <c:ser>
          <c:idx val="2"/>
          <c:order val="2"/>
          <c:tx>
            <c:strRef>
              <c:f>Proyecciones!$I$2</c:f>
              <c:strCache>
                <c:ptCount val="1"/>
                <c:pt idx="0">
                  <c:v>Suma de Visitantes mensuales GAM optimista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41275">
                <a:solidFill>
                  <a:srgbClr val="9BBB5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D91-4824-9451-6A6ECE529CF6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91-4824-9451-6A6ECE529CF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91-4824-9451-6A6ECE529CF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1-4824-9451-6A6ECE529CF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Proyecciones!$I$3:$I$10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828514.72293100005</c:v>
                </c:pt>
                <c:pt idx="5">
                  <c:v>853370.16461700003</c:v>
                </c:pt>
                <c:pt idx="6">
                  <c:v>878971.26955700014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1-4824-9451-6A6ECE529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12352"/>
        <c:axId val="135911392"/>
      </c:lineChart>
      <c:catAx>
        <c:axId val="1359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35911392"/>
        <c:crosses val="autoZero"/>
        <c:auto val="1"/>
        <c:lblAlgn val="ctr"/>
        <c:lblOffset val="100"/>
        <c:noMultiLvlLbl val="0"/>
      </c:catAx>
      <c:valAx>
        <c:axId val="135911392"/>
        <c:scaling>
          <c:orientation val="minMax"/>
          <c:min val="400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9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Proyecciones!$E$92</c:f>
              <c:strCache>
                <c:ptCount val="1"/>
                <c:pt idx="0">
                  <c:v>Visitantes mensuales GAM Interno 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127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6"/>
                </a:solidFill>
                <a:ln w="4127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4A-4CE3-BFC6-D5581B4DFCD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6"/>
                </a:solidFill>
                <a:ln w="4127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A-4CE3-BFC6-D5581B4DFC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6"/>
                </a:solidFill>
                <a:ln w="4127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14A-4CE3-BFC6-D5581B4DFCD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4A-4CE3-BFC6-D5581B4DFC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4A-4CE3-BFC6-D5581B4DFC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4A-4CE3-BFC6-D5581B4DFC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4A-4CE3-BFC6-D5581B4DFCD9}"/>
                </c:ext>
              </c:extLst>
            </c:dLbl>
            <c:dLbl>
              <c:idx val="4"/>
              <c:layout>
                <c:manualLayout>
                  <c:x val="-4.7081161365246531E-2"/>
                  <c:y val="-2.8940580947949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4A-4CE3-BFC6-D5581B4DFCD9}"/>
                </c:ext>
              </c:extLst>
            </c:dLbl>
            <c:dLbl>
              <c:idx val="5"/>
              <c:layout>
                <c:manualLayout>
                  <c:x val="-4.9413352842941495E-2"/>
                  <c:y val="-3.4616606800236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4A-4CE3-BFC6-D5581B4DFCD9}"/>
                </c:ext>
              </c:extLst>
            </c:dLbl>
            <c:dLbl>
              <c:idx val="6"/>
              <c:layout>
                <c:manualLayout>
                  <c:x val="-4.5253971979178659E-2"/>
                  <c:y val="-3.7454619726379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4A-4CE3-BFC6-D5581B4DF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Bold" panose="02000000000000000000" pitchFamily="2" charset="0"/>
                    <a:ea typeface="Roboto Bold" panose="02000000000000000000" pitchFamily="2" charset="0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Proyecciones!$E$93:$E$99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665961.59999999986</c:v>
                </c:pt>
                <c:pt idx="5">
                  <c:v>799153.92</c:v>
                </c:pt>
                <c:pt idx="6">
                  <c:v>815136.99840000004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8C-4094-8499-81E11695B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50768"/>
        <c:axId val="132448368"/>
      </c:lineChart>
      <c:catAx>
        <c:axId val="1324507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32448368"/>
        <c:crosses val="autoZero"/>
        <c:auto val="1"/>
        <c:lblAlgn val="ctr"/>
        <c:lblOffset val="100"/>
        <c:noMultiLvlLbl val="0"/>
      </c:catAx>
      <c:valAx>
        <c:axId val="132448368"/>
        <c:scaling>
          <c:orientation val="minMax"/>
          <c:max val="1000000"/>
          <c:min val="40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2450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[Libro1]Proyecciones!TablaDinámica13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4289832141982484E-2"/>
          <c:y val="2.8322719240553754E-2"/>
          <c:w val="0.93340316405403456"/>
          <c:h val="0.84162876112330698"/>
        </c:manualLayout>
      </c:layout>
      <c:lineChart>
        <c:grouping val="standard"/>
        <c:varyColors val="0"/>
        <c:ser>
          <c:idx val="0"/>
          <c:order val="0"/>
          <c:tx>
            <c:strRef>
              <c:f>Proyecciones!$G$2</c:f>
              <c:strCache>
                <c:ptCount val="1"/>
                <c:pt idx="0">
                  <c:v>Suma de Visitantes mensuales GAM conservador</c:v>
                </c:pt>
              </c:strCache>
            </c:strRef>
          </c:tx>
          <c:spPr>
            <a:ln w="3492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4127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91-4824-9451-6A6ECE529CF6}"/>
                </c:ext>
              </c:extLst>
            </c:dLbl>
            <c:dLbl>
              <c:idx val="4"/>
              <c:layout>
                <c:manualLayout>
                  <c:x val="-4.9216073600556028E-2"/>
                  <c:y val="-2.7814248375447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Proyecciones!$G$3:$G$10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618756.327804</c:v>
                </c:pt>
                <c:pt idx="5">
                  <c:v>618756.327804</c:v>
                </c:pt>
                <c:pt idx="6">
                  <c:v>618756.327804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1-4824-9451-6A6ECE529CF6}"/>
            </c:ext>
          </c:extLst>
        </c:ser>
        <c:ser>
          <c:idx val="1"/>
          <c:order val="1"/>
          <c:tx>
            <c:strRef>
              <c:f>Proyecciones!$H$2</c:f>
              <c:strCache>
                <c:ptCount val="1"/>
                <c:pt idx="0">
                  <c:v>Suma de Visitantes mensuales GAM Moderado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1275">
                <a:solidFill>
                  <a:srgbClr val="FFC859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rgbClr val="FFE2A7"/>
                </a:solidFill>
                <a:ln w="41275">
                  <a:solidFill>
                    <a:srgbClr val="FFE2A7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FFE2A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00-42E6-80E3-EDF67E774BD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E2A7"/>
                </a:solidFill>
                <a:ln w="41275">
                  <a:solidFill>
                    <a:srgbClr val="FFE2A7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FFE2A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00-42E6-80E3-EDF67E774B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E2A7"/>
                </a:solidFill>
                <a:ln w="41275">
                  <a:solidFill>
                    <a:srgbClr val="FFE2A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F00-42E6-80E3-EDF67E774BD9}"/>
              </c:ext>
            </c:extLst>
          </c:dPt>
          <c:dLbls>
            <c:dLbl>
              <c:idx val="5"/>
              <c:layout>
                <c:manualLayout>
                  <c:x val="-4.6848759949487152E-2"/>
                  <c:y val="2.6256397447427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0-42E6-80E3-EDF67E774BD9}"/>
                </c:ext>
              </c:extLst>
            </c:dLbl>
            <c:dLbl>
              <c:idx val="6"/>
              <c:layout>
                <c:manualLayout>
                  <c:x val="-3.4527604644586068E-2"/>
                  <c:y val="4.6854738713284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0-42E6-80E3-EDF67E774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E2A7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Proyecciones!$H$3:$H$10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764782.8211660001</c:v>
                </c:pt>
                <c:pt idx="5">
                  <c:v>787726.30580199999</c:v>
                </c:pt>
                <c:pt idx="6">
                  <c:v>811358.09497599991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1-4824-9451-6A6ECE529CF6}"/>
            </c:ext>
          </c:extLst>
        </c:ser>
        <c:ser>
          <c:idx val="2"/>
          <c:order val="2"/>
          <c:tx>
            <c:strRef>
              <c:f>Proyecciones!$I$2</c:f>
              <c:strCache>
                <c:ptCount val="1"/>
                <c:pt idx="0">
                  <c:v>Suma de Visitantes mensuales GAM optimista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41275">
                <a:solidFill>
                  <a:srgbClr val="9BBB5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D91-4824-9451-6A6ECE529CF6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91-4824-9451-6A6ECE529CF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91-4824-9451-6A6ECE529CF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1-4824-9451-6A6ECE529CF6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D1E0B2"/>
                </a:solidFill>
                <a:ln w="41275">
                  <a:solidFill>
                    <a:srgbClr val="D1E0B2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D1E0B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0-42E6-80E3-EDF67E774BD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D1E0B2"/>
                </a:solidFill>
                <a:ln w="41275">
                  <a:solidFill>
                    <a:srgbClr val="D1E0B2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D1E0B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00-42E6-80E3-EDF67E774B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D1E0B2"/>
                </a:solidFill>
                <a:ln w="41275">
                  <a:solidFill>
                    <a:srgbClr val="D1E0B2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D1E0B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0-42E6-80E3-EDF67E774BD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Proyecciones!$I$3:$I$10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828514.72293100005</c:v>
                </c:pt>
                <c:pt idx="5">
                  <c:v>853370.16461700003</c:v>
                </c:pt>
                <c:pt idx="6">
                  <c:v>878971.26955700014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1-4824-9451-6A6ECE529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12352"/>
        <c:axId val="135911392"/>
      </c:lineChart>
      <c:catAx>
        <c:axId val="1359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35911392"/>
        <c:crosses val="autoZero"/>
        <c:auto val="1"/>
        <c:lblAlgn val="ctr"/>
        <c:lblOffset val="100"/>
        <c:noMultiLvlLbl val="0"/>
      </c:catAx>
      <c:valAx>
        <c:axId val="135911392"/>
        <c:scaling>
          <c:orientation val="minMax"/>
          <c:min val="400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9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Graficas!$J$78:$J$92</c:f>
              <c:numCache>
                <c:formatCode>0%</c:formatCode>
                <c:ptCount val="15"/>
                <c:pt idx="0">
                  <c:v>0.63864908394620745</c:v>
                </c:pt>
                <c:pt idx="1">
                  <c:v>0.26272804845184661</c:v>
                </c:pt>
                <c:pt idx="2">
                  <c:v>-0.44599781305269953</c:v>
                </c:pt>
                <c:pt idx="3">
                  <c:v>0</c:v>
                </c:pt>
                <c:pt idx="4">
                  <c:v>0</c:v>
                </c:pt>
                <c:pt idx="5">
                  <c:v>1.2630638260772091</c:v>
                </c:pt>
                <c:pt idx="6">
                  <c:v>-0.51823080055916959</c:v>
                </c:pt>
                <c:pt idx="7">
                  <c:v>-6.5578358741782E-2</c:v>
                </c:pt>
                <c:pt idx="8">
                  <c:v>0.25158931977113796</c:v>
                </c:pt>
                <c:pt idx="9">
                  <c:v>0.25270329670329672</c:v>
                </c:pt>
                <c:pt idx="10">
                  <c:v>-0.69160321414786485</c:v>
                </c:pt>
                <c:pt idx="11">
                  <c:v>-6.9259554240780771E-2</c:v>
                </c:pt>
                <c:pt idx="12">
                  <c:v>0.8009120309687936</c:v>
                </c:pt>
                <c:pt idx="13">
                  <c:v>0.55808184421646623</c:v>
                </c:pt>
                <c:pt idx="14">
                  <c:v>-0.71226597420860338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B-4F96-8A02-AA12D61CB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08976"/>
        <c:axId val="1022009456"/>
      </c:lineChart>
      <c:catAx>
        <c:axId val="1022008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022009456"/>
        <c:crosses val="autoZero"/>
        <c:auto val="1"/>
        <c:lblAlgn val="ctr"/>
        <c:lblOffset val="100"/>
        <c:noMultiLvlLbl val="0"/>
      </c:catAx>
      <c:valAx>
        <c:axId val="1022009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200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rgbClr val="E4ED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EDF8"/>
              </a:solidFill>
              <a:ln w="44450">
                <a:solidFill>
                  <a:srgbClr val="E4EDF8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Graficas!$J$78:$J$92</c:f>
              <c:numCache>
                <c:formatCode>0%</c:formatCode>
                <c:ptCount val="15"/>
                <c:pt idx="0">
                  <c:v>0.63864908394620745</c:v>
                </c:pt>
                <c:pt idx="1">
                  <c:v>0.26272804845184661</c:v>
                </c:pt>
                <c:pt idx="2">
                  <c:v>-0.44599781305269953</c:v>
                </c:pt>
                <c:pt idx="3">
                  <c:v>0</c:v>
                </c:pt>
                <c:pt idx="4">
                  <c:v>0</c:v>
                </c:pt>
                <c:pt idx="5">
                  <c:v>1.2630638260772091</c:v>
                </c:pt>
                <c:pt idx="6">
                  <c:v>-0.51823080055916959</c:v>
                </c:pt>
                <c:pt idx="7">
                  <c:v>-6.5578358741782E-2</c:v>
                </c:pt>
                <c:pt idx="8">
                  <c:v>0.25158931977113796</c:v>
                </c:pt>
                <c:pt idx="9">
                  <c:v>0.25270329670329672</c:v>
                </c:pt>
                <c:pt idx="10">
                  <c:v>-0.69160321414786485</c:v>
                </c:pt>
                <c:pt idx="11">
                  <c:v>-6.9259554240780771E-2</c:v>
                </c:pt>
                <c:pt idx="12">
                  <c:v>0.8009120309687936</c:v>
                </c:pt>
                <c:pt idx="13">
                  <c:v>0.55808184421646623</c:v>
                </c:pt>
                <c:pt idx="14">
                  <c:v>-0.71226597420860338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B-4F96-8A02-AA12D61CB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08976"/>
        <c:axId val="1022009456"/>
      </c:lineChart>
      <c:catAx>
        <c:axId val="1022008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022009456"/>
        <c:crosses val="autoZero"/>
        <c:auto val="1"/>
        <c:lblAlgn val="ctr"/>
        <c:lblOffset val="100"/>
        <c:noMultiLvlLbl val="0"/>
      </c:catAx>
      <c:valAx>
        <c:axId val="1022009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200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83716126543171E-2"/>
          <c:y val="0.14465412057733801"/>
          <c:w val="0.86614706433448296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158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33-4713-85F4-42E1006B2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/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anuales'!$D$11:$V$11</c:f>
              <c:numCache>
                <c:formatCode>0.0%</c:formatCode>
                <c:ptCount val="19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-0.18053853147761448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33-4713-85F4-42E1006B2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3999811729267E-2"/>
          <c:y val="6.7591805187990336E-2"/>
          <c:w val="0.9209770169598987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929988466931642E-2"/>
                  <c:y val="1.187367623897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77-44FC-BE0B-E077F20CB1E4}"/>
                </c:ext>
              </c:extLst>
            </c:dLbl>
            <c:dLbl>
              <c:idx val="5"/>
              <c:layout>
                <c:manualLayout>
                  <c:x val="-3.5929988466931663E-2"/>
                  <c:y val="-7.91578415931606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7-44FC-BE0B-E077F20CB1E4}"/>
                </c:ext>
              </c:extLst>
            </c:dLbl>
            <c:dLbl>
              <c:idx val="8"/>
              <c:layout>
                <c:manualLayout>
                  <c:x val="-3.6983729246699799E-2"/>
                  <c:y val="-1.7810514358461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77-44FC-BE0B-E077F20CB1E4}"/>
                </c:ext>
              </c:extLst>
            </c:dLbl>
            <c:dLbl>
              <c:idx val="18"/>
              <c:layout>
                <c:manualLayout>
                  <c:x val="-2.960754378832256E-2"/>
                  <c:y val="-1.038946670910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7-44FC-BE0B-E077F20CB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Light" panose="02000000000000000000" pitchFamily="2" charset="0"/>
                    <a:ea typeface="Roboto Light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anuales'!$C$3:$V$3</c:f>
              <c:strCache>
                <c:ptCount val="20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</c:strCache>
            </c:strRef>
          </c:cat>
          <c:val>
            <c:numRef>
              <c:f>'Visitantes anuales'!$C$8:$V$8</c:f>
              <c:numCache>
                <c:formatCode>#,##0</c:formatCode>
                <c:ptCount val="20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2050436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6-480D-98AC-18388A25D6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  <c:max val="3000000"/>
          <c:min val="1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3999811729267E-2"/>
          <c:y val="6.7591805187990336E-2"/>
          <c:w val="0.9209770169598987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ECC1"/>
              </a:solidFill>
            </a:ln>
            <a:effectLst/>
          </c:spPr>
          <c:marker>
            <c:symbol val="circle"/>
            <c:size val="5"/>
            <c:spPr>
              <a:solidFill>
                <a:srgbClr val="FFECC1"/>
              </a:solidFill>
              <a:ln w="57150" cmpd="sng">
                <a:solidFill>
                  <a:srgbClr val="FFECC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929988466931642E-2"/>
                  <c:y val="1.187367623897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77-44FC-BE0B-E077F20CB1E4}"/>
                </c:ext>
              </c:extLst>
            </c:dLbl>
            <c:dLbl>
              <c:idx val="5"/>
              <c:layout>
                <c:manualLayout>
                  <c:x val="-3.5929988466931663E-2"/>
                  <c:y val="-7.91578415931606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7-44FC-BE0B-E077F20CB1E4}"/>
                </c:ext>
              </c:extLst>
            </c:dLbl>
            <c:dLbl>
              <c:idx val="8"/>
              <c:layout>
                <c:manualLayout>
                  <c:x val="-3.6983729246699799E-2"/>
                  <c:y val="-1.7810514358461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77-44FC-BE0B-E077F20CB1E4}"/>
                </c:ext>
              </c:extLst>
            </c:dLbl>
            <c:dLbl>
              <c:idx val="18"/>
              <c:layout>
                <c:manualLayout>
                  <c:x val="-2.960754378832256E-2"/>
                  <c:y val="-1.038946670910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7-44FC-BE0B-E077F20CB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anuales'!$C$3:$V$3</c:f>
              <c:strCache>
                <c:ptCount val="20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</c:strCache>
            </c:strRef>
          </c:cat>
          <c:val>
            <c:numRef>
              <c:f>'Visitantes anuales'!$C$8:$V$8</c:f>
              <c:numCache>
                <c:formatCode>#,##0</c:formatCode>
                <c:ptCount val="20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2050436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6-480D-98AC-18388A25D6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  <c:max val="3000000"/>
          <c:min val="1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83716126543171E-2"/>
          <c:y val="0.14465412057733801"/>
          <c:w val="0.86614706433448296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15875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33-4713-85F4-42E1006B2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anuales'!$D$11:$V$11</c:f>
              <c:numCache>
                <c:formatCode>0.0%</c:formatCode>
                <c:ptCount val="19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-0.18053853147761448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33-4713-85F4-42E1006B2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0.06937</cdr:x>
      <cdr:y>0.24649</cdr:y>
    </cdr:from>
    <cdr:to>
      <cdr:x>0.36931</cdr:x>
      <cdr:y>0.43284</cdr:y>
    </cdr:to>
    <cdr:sp macro="" textlink="">
      <cdr:nvSpPr>
        <cdr:cNvPr id="2" name="officeArt object" descr="Text Box 44">
          <a:extLst xmlns:a="http://schemas.openxmlformats.org/drawingml/2006/main">
            <a:ext uri="{FF2B5EF4-FFF2-40B4-BE49-F238E27FC236}">
              <a16:creationId xmlns:a16="http://schemas.microsoft.com/office/drawing/2014/main" id="{483FC3C1-1AC3-3337-5271-0DB6158E42FC}"/>
            </a:ext>
          </a:extLst>
        </cdr:cNvPr>
        <cdr:cNvSpPr txBox="1"/>
      </cdr:nvSpPr>
      <cdr:spPr>
        <a:xfrm xmlns:a="http://schemas.openxmlformats.org/drawingml/2006/main">
          <a:off x="836074" y="1265466"/>
          <a:ext cx="3614904" cy="956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>
          <a:solidFill>
            <a:schemeClr val="bg1">
              <a:lumMod val="75000"/>
            </a:schemeClr>
          </a:solidFill>
          <a:miter lim="400000"/>
        </a:ln>
        <a:effectLst xmlns:a="http://schemas.openxmlformats.org/drawingml/2006/main"/>
      </cdr:spPr>
      <cdr:txBody>
        <a:bodyPr xmlns:a="http://schemas.openxmlformats.org/drawingml/2006/main" wrap="square" lIns="144000" tIns="108000" rIns="72000" bIns="108000" numCol="1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Bold" panose="02000000000000000000" pitchFamily="2" charset="0"/>
              <a:ea typeface="Roboto Bold" panose="02000000000000000000" pitchFamily="2" charset="0"/>
            </a:rPr>
            <a:t>-1.9% 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i="0" kern="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decrecimiento</a:t>
          </a:r>
          <a:r>
            <a:rPr kumimoji="0" lang="es-ES" sz="20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Thin" panose="02000000000000000000" pitchFamily="2" charset="0"/>
            </a:rPr>
            <a:t> anual promedio </a:t>
          </a:r>
          <a:r>
            <a:rPr kumimoji="0" lang="es-ES" sz="16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rPr>
            <a:t>(2022-2025)</a:t>
          </a:r>
          <a:endParaRPr kumimoji="0" lang="es-MX" sz="2000" i="1" u="none" strike="noStrike" kern="0" cap="none" spc="0" normalizeH="0" baseline="0" noProof="0" dirty="0">
            <a:ln>
              <a:noFill/>
            </a:ln>
            <a:solidFill>
              <a:schemeClr val="bg1">
                <a:lumMod val="75000"/>
              </a:schemeClr>
            </a:solidFill>
            <a:effectLst/>
            <a:uLnTx/>
            <a:uFillTx/>
            <a:latin typeface="Playfair Display" panose="00000500000000000000" pitchFamily="50" charset="0"/>
            <a:ea typeface="Roboto Light" panose="02000000000000000000" pitchFamily="2" charset="0"/>
            <a:cs typeface="Roboto Thin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28/11/2025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tur.sectur.gob.mx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tur.sectur.gob.mx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tur.sectur.gob.mx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CEA241-0D1B-A20D-DFD4-707D8511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80293"/>
            <a:ext cx="12801600" cy="960120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F27DF293-DC23-B349-9A86-1191EC8D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49" y="5231933"/>
            <a:ext cx="11230411" cy="1791487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6600" b="1" dirty="0">
                <a:solidFill>
                  <a:schemeClr val="bg1"/>
                </a:solidFill>
                <a:latin typeface="Montserrat" pitchFamily="2" charset="77"/>
                <a:cs typeface="Stajn Pro Medium"/>
              </a:rPr>
              <a:t>VISITANTES GAM</a:t>
            </a:r>
            <a:endParaRPr kumimoji="0" lang="es-ES_tradnl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tajn Pro Medium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D0101B-DB73-C533-CBAD-7A578245D67C}"/>
              </a:ext>
            </a:extLst>
          </p:cNvPr>
          <p:cNvSpPr txBox="1">
            <a:spLocks/>
          </p:cNvSpPr>
          <p:nvPr/>
        </p:nvSpPr>
        <p:spPr>
          <a:xfrm>
            <a:off x="859809" y="6549074"/>
            <a:ext cx="11230411" cy="648073"/>
          </a:xfrm>
          <a:prstGeom prst="rect">
            <a:avLst/>
          </a:prstGeom>
        </p:spPr>
        <p:txBody>
          <a:bodyPr/>
          <a:lstStyle>
            <a:lvl1pPr marL="440818" indent="-440818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5105" indent="-367348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939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48" indent="-293879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4905" indent="-293879" algn="l" defTabSz="587756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2661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0419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08175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593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70000"/>
              </a:lnSpc>
              <a:spcBef>
                <a:spcPts val="0"/>
              </a:spcBef>
              <a:buNone/>
              <a:defRPr/>
            </a:pPr>
            <a:r>
              <a:rPr lang="es-ES_tradnl" sz="2800" i="1" dirty="0">
                <a:solidFill>
                  <a:prstClr val="white"/>
                </a:solidFill>
                <a:latin typeface="Playfair Display" pitchFamily="2" charset="77"/>
                <a:ea typeface="Roboto Cn" pitchFamily="2" charset="0"/>
                <a:cs typeface="Stajn Pro Light"/>
              </a:rPr>
              <a:t>Diciembre 2025</a:t>
            </a:r>
            <a:endParaRPr kumimoji="0" lang="es-ES_tradnl" sz="28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77"/>
              <a:ea typeface="Roboto Cn" pitchFamily="2" charset="0"/>
              <a:cs typeface="Stajn Pro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BBE76F-F531-9215-F35F-EC795F800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19649" y="827628"/>
            <a:ext cx="1562302" cy="6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23194-36C4-980F-DA62-DFF3D007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AF55DA52-F714-585E-1FE7-9880B98000AF}"/>
              </a:ext>
            </a:extLst>
          </p:cNvPr>
          <p:cNvSpPr txBox="1"/>
          <p:nvPr/>
        </p:nvSpPr>
        <p:spPr bwMode="auto">
          <a:xfrm>
            <a:off x="11399970" y="5029680"/>
            <a:ext cx="1239877" cy="23355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9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% GAM/V. hoteleros</a:t>
            </a:r>
            <a:endParaRPr lang="es-ES_tradnl" sz="900" i="1" dirty="0">
              <a:solidFill>
                <a:schemeClr val="bg1">
                  <a:lumMod val="85000"/>
                </a:schemeClr>
              </a:solidFill>
              <a:latin typeface="Playfair Display" panose="00000500000000000000" pitchFamily="50" charset="0"/>
              <a:ea typeface="Roboto Th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A6157D-4132-06CB-E1DA-BD57BA2B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10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00A8AC5-751B-F1A9-43A7-FEBD4C2E5A4F}"/>
              </a:ext>
            </a:extLst>
          </p:cNvPr>
          <p:cNvGraphicFramePr>
            <a:graphicFrameLocks/>
          </p:cNvGraphicFramePr>
          <p:nvPr/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3E4F1D1-9F47-D36E-B892-2E9101B1CB63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HOTELES Y VISITANTES 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39D62-C8A3-B69F-E71B-2C220596BA0F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% v. hoteles que asisten al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891558-C016-564F-262F-4E2EA365AB33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</a:t>
            </a:r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http://www.datatur.sectur.gob.mx</a:t>
            </a:r>
            <a:r>
              <a:rPr lang="es-ES" dirty="0"/>
              <a:t>,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8BB877-1EF1-05D6-6C43-A705D7C9C3AC}"/>
              </a:ext>
            </a:extLst>
          </p:cNvPr>
          <p:cNvSpPr txBox="1"/>
          <p:nvPr/>
        </p:nvSpPr>
        <p:spPr bwMode="auto">
          <a:xfrm>
            <a:off x="11473157" y="5937972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5B3F2B-0813-63C4-688E-F9AA07108933}"/>
              </a:ext>
            </a:extLst>
          </p:cNvPr>
          <p:cNvSpPr txBox="1"/>
          <p:nvPr/>
        </p:nvSpPr>
        <p:spPr bwMode="auto">
          <a:xfrm>
            <a:off x="11473157" y="3875683"/>
            <a:ext cx="1093505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hoteles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5DF4C4A-B7AF-4815-7181-4882B4CE143A}"/>
              </a:ext>
            </a:extLst>
          </p:cNvPr>
          <p:cNvGraphicFramePr>
            <a:graphicFrameLocks/>
          </p:cNvGraphicFramePr>
          <p:nvPr/>
        </p:nvGraphicFramePr>
        <p:xfrm>
          <a:off x="1054100" y="3797300"/>
          <a:ext cx="10847614" cy="171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fficeArt object" descr="Text Box 44">
            <a:extLst>
              <a:ext uri="{FF2B5EF4-FFF2-40B4-BE49-F238E27FC236}">
                <a16:creationId xmlns:a16="http://schemas.microsoft.com/office/drawing/2014/main" id="{81A53DCA-AE16-ACA2-2B21-E3B443F20727}"/>
              </a:ext>
            </a:extLst>
          </p:cNvPr>
          <p:cNvSpPr txBox="1"/>
          <p:nvPr/>
        </p:nvSpPr>
        <p:spPr>
          <a:xfrm>
            <a:off x="9025346" y="5336504"/>
            <a:ext cx="2732314" cy="1007300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28%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visitantes </a:t>
            </a:r>
            <a:r>
              <a:rPr lang="es-ES" sz="2000" i="1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hoteleros asisten al GAM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2" name="officeArt object" descr="Text Box 44">
            <a:extLst>
              <a:ext uri="{FF2B5EF4-FFF2-40B4-BE49-F238E27FC236}">
                <a16:creationId xmlns:a16="http://schemas.microsoft.com/office/drawing/2014/main" id="{070E1834-995D-4F92-3209-86048C8EDFA8}"/>
              </a:ext>
            </a:extLst>
          </p:cNvPr>
          <p:cNvSpPr txBox="1"/>
          <p:nvPr/>
        </p:nvSpPr>
        <p:spPr>
          <a:xfrm>
            <a:off x="9025346" y="2604659"/>
            <a:ext cx="2732314" cy="1007300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0.6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Coeficiente de correlación alta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3" name="officeArt object" descr="Text Box 44">
            <a:extLst>
              <a:ext uri="{FF2B5EF4-FFF2-40B4-BE49-F238E27FC236}">
                <a16:creationId xmlns:a16="http://schemas.microsoft.com/office/drawing/2014/main" id="{E7421FE9-EE89-4787-9F8E-D5D614C7DE3F}"/>
              </a:ext>
            </a:extLst>
          </p:cNvPr>
          <p:cNvSpPr txBox="1"/>
          <p:nvPr/>
        </p:nvSpPr>
        <p:spPr>
          <a:xfrm>
            <a:off x="9025346" y="3847164"/>
            <a:ext cx="2732314" cy="1253521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0.6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Cuando </a:t>
            </a:r>
            <a:r>
              <a:rPr lang="es-ES" sz="2000" i="1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v. hoteles </a:t>
            </a: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sube, los v. GAM tiende a subir también.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1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1857-E227-38DC-87CF-E1C5F56B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6D1AE0-BE9C-F1A3-E32F-7198E50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4C7953-9533-87FD-04B0-1B6FC833C166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Light" panose="020F03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Metodología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 panose="020F0302020204030203" pitchFamily="34" charset="0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5AB08F8-9D8D-9A18-B071-82FCD8D4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4319D-A226-E00B-977A-7D2519ED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F3E3F0C2-3417-42D5-E199-16EFD25A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381023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Metodología:</a:t>
            </a:r>
          </a:p>
          <a:p>
            <a:pPr>
              <a:buNone/>
            </a:pP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Para proyectar la afluencia de visitantes, nos alejamos de un modelo de inercia simple (crecimiento histórico) y adoptamos un </a:t>
            </a: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Modelo Causal de Captura</a:t>
            </a:r>
            <a:r>
              <a:rPr lang="es-ES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 Esta metodología asume que el éxito del GAM depende de dos variables independientes:</a:t>
            </a:r>
          </a:p>
          <a:p>
            <a:pPr>
              <a:buNone/>
            </a:pP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Variable Externa (Mercado):</a:t>
            </a:r>
            <a:r>
              <a:rPr lang="es-ES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El volumen total de turistas que llegan a la ciudad.</a:t>
            </a:r>
          </a:p>
          <a:p>
            <a:pPr>
              <a:buFont typeface="+mj-lt"/>
              <a:buAutoNum type="arabicPeriod"/>
            </a:pP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Variable Interna (Eficiencia):</a:t>
            </a:r>
            <a:r>
              <a:rPr lang="es-ES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La "Tasa de Captura", es decir, la capacidad del GAM para atraer a esos.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3FD3431-9736-BAC7-BD06-66667E6F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MODELO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47D24843-83B0-9254-B7A5-8BA3A3A9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AEC4A-112B-F4BB-A520-F8A45E3CF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3C0EB7A0-B2EC-41C0-DEF2-95B704F2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381668"/>
            <a:ext cx="9406574" cy="473356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Calibración de Escenarios</a:t>
            </a:r>
          </a:p>
          <a:p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Definimos tres escenarios para establecer un rango de probabilidad estadística ("Piso" y "Techo") y ubicar el desempeño esperado: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Conservador (Piso):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Asume un entorno estancado.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Turismo: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Crecimiento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0%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Eficiencia GAM: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x1.0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(Mantiene la tasa de captura histórica actual sin mejoras).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Moderado (Tendencia Objetivo):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Asume una recuperación de mercado.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Turismo: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Crecimiento anual del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3%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Eficiencia GAM</a:t>
            </a:r>
            <a:r>
              <a:rPr lang="es-ES" sz="2000" i="1" dirty="0">
                <a:latin typeface="Roboto Bold" panose="02000000000000000000" pitchFamily="2" charset="0"/>
                <a:ea typeface="Roboto Bold" panose="02000000000000000000" pitchFamily="2" charset="0"/>
              </a:rPr>
              <a:t>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x1.2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(Mejora del 20% en la tasa de captura respecto al promedio actual).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Optimista (Techo):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Asume un desempeño sobresaliente.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Turismo: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Crecimiento anual del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3%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Eficiencia GAM: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x1.3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(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Mejora del 30% en la tasa de captura).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C9EEED1-0327-2C43-D5F4-CC4A7D9F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MODELO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9E02E8B0-A1BE-A6C4-171C-FACAA8F1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EB220-11C8-35F0-C6EC-BE860B46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FBCF1B-3FEC-811B-6266-E5E05EF8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ECB894-239F-52A4-0692-C26B351E23B7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Proyecciones 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4DD729-230D-8B66-3147-945D08A76DCC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Modelo ideas Frescas-  total de visitantes anuales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F3B74A-282C-E0D1-B70F-D6C42FC8D8FE}"/>
              </a:ext>
            </a:extLst>
          </p:cNvPr>
          <p:cNvSpPr txBox="1"/>
          <p:nvPr/>
        </p:nvSpPr>
        <p:spPr>
          <a:xfrm>
            <a:off x="1043940" y="7156826"/>
            <a:ext cx="10474960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908078-2F7E-7045-EBFF-1CDD2CA5988C}"/>
              </a:ext>
            </a:extLst>
          </p:cNvPr>
          <p:cNvSpPr txBox="1"/>
          <p:nvPr/>
        </p:nvSpPr>
        <p:spPr bwMode="auto">
          <a:xfrm>
            <a:off x="11099801" y="4957869"/>
            <a:ext cx="1701800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0% crecimiento V. Hoteles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28% GAM/V. hoteleros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05531E-9C7A-8D5A-ABE9-F8BBD951756D}"/>
              </a:ext>
            </a:extLst>
          </p:cNvPr>
          <p:cNvSpPr txBox="1"/>
          <p:nvPr/>
        </p:nvSpPr>
        <p:spPr bwMode="auto">
          <a:xfrm>
            <a:off x="11099802" y="3585134"/>
            <a:ext cx="1701798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34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28D250-ACC4-FBBC-929F-52D43B9E3E8F}"/>
              </a:ext>
            </a:extLst>
          </p:cNvPr>
          <p:cNvSpPr txBox="1"/>
          <p:nvPr/>
        </p:nvSpPr>
        <p:spPr bwMode="auto">
          <a:xfrm>
            <a:off x="11166895" y="3030561"/>
            <a:ext cx="1812505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9BBB59"/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36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9871601-8E79-C456-DB4B-E36B5B6E5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493445"/>
              </p:ext>
            </p:extLst>
          </p:nvPr>
        </p:nvGraphicFramePr>
        <p:xfrm>
          <a:off x="406400" y="2273947"/>
          <a:ext cx="11216156" cy="493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95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0D534-531A-D8E1-D1DB-24FB436E4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F3AC96D-2C30-6E6A-C035-3E8FD7761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941503"/>
              </p:ext>
            </p:extLst>
          </p:nvPr>
        </p:nvGraphicFramePr>
        <p:xfrm>
          <a:off x="866616" y="2254243"/>
          <a:ext cx="10823033" cy="447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FCBC87F-C719-27E1-44BD-A5A701329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909671"/>
              </p:ext>
            </p:extLst>
          </p:nvPr>
        </p:nvGraphicFramePr>
        <p:xfrm>
          <a:off x="406400" y="2273947"/>
          <a:ext cx="11216156" cy="493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18F5D51-14E9-7D71-704C-BE9A771B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CB35FB-AB74-EDB3-690B-0B14E2972E7C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Proyecciones 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7485A4-8950-A2C2-ACC5-ACF7685DE3D7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Modelo Ideas Frescas-  estimaciones internas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9DFC7A-8E7E-68D6-09DA-E75FF4A5905C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0F5409-E135-1EE1-80F9-91CE370E4E5B}"/>
              </a:ext>
            </a:extLst>
          </p:cNvPr>
          <p:cNvSpPr txBox="1"/>
          <p:nvPr/>
        </p:nvSpPr>
        <p:spPr bwMode="auto">
          <a:xfrm>
            <a:off x="11099801" y="4957869"/>
            <a:ext cx="1701800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0% crecimiento V. Hoteles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28% GAM/V. hoteleros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BE71A3-ADFF-EA32-0600-161DFD4BBE8E}"/>
              </a:ext>
            </a:extLst>
          </p:cNvPr>
          <p:cNvSpPr txBox="1"/>
          <p:nvPr/>
        </p:nvSpPr>
        <p:spPr bwMode="auto">
          <a:xfrm>
            <a:off x="11099802" y="3889934"/>
            <a:ext cx="1701798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E2A7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34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456019-7AC9-F78C-CB39-AE51BA97ACDE}"/>
              </a:ext>
            </a:extLst>
          </p:cNvPr>
          <p:cNvSpPr txBox="1"/>
          <p:nvPr/>
        </p:nvSpPr>
        <p:spPr bwMode="auto">
          <a:xfrm>
            <a:off x="11099801" y="2844865"/>
            <a:ext cx="1812505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D1E0B2"/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36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1ACA3F-5086-CD33-E22F-C705ED4ABB76}"/>
              </a:ext>
            </a:extLst>
          </p:cNvPr>
          <p:cNvSpPr txBox="1"/>
          <p:nvPr/>
        </p:nvSpPr>
        <p:spPr bwMode="auto">
          <a:xfrm>
            <a:off x="11099802" y="3401765"/>
            <a:ext cx="1701798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 err="1">
                <a:solidFill>
                  <a:schemeClr val="accent6"/>
                </a:solidFill>
                <a:latin typeface="Lato" panose="020F0502020204030203" pitchFamily="34" charset="77"/>
                <a:ea typeface="Roboto Th" pitchFamily="2" charset="0"/>
              </a:rPr>
              <a:t>Proy</a:t>
            </a:r>
            <a:r>
              <a:rPr lang="es-ES_tradnl" b="1" dirty="0">
                <a:solidFill>
                  <a:schemeClr val="accent6"/>
                </a:solidFill>
                <a:latin typeface="Lato" panose="020F0502020204030203" pitchFamily="34" charset="77"/>
                <a:ea typeface="Roboto Th" pitchFamily="2" charset="0"/>
              </a:rPr>
              <a:t>. internas</a:t>
            </a:r>
          </a:p>
        </p:txBody>
      </p:sp>
    </p:spTree>
    <p:extLst>
      <p:ext uri="{BB962C8B-B14F-4D97-AF65-F5344CB8AC3E}">
        <p14:creationId xmlns:p14="http://schemas.microsoft.com/office/powerpoint/2010/main" val="88692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06AF1-2C33-EA2F-4360-1F550C67C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F0D7CC81-7DB0-7E19-1DBC-17A1B404D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473356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Al superponer la proyección interna del Acuario ("Visitantes mensuales GAM Interno") sobre nuestro modelo estadístico, observamos una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alta consistencia y realismo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en las cifras planteadas:</a:t>
            </a:r>
          </a:p>
          <a:p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Arranque Prudente (2026):</a:t>
            </a:r>
            <a:endParaRPr lang="es-ES" sz="2000" dirty="0"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La estimación interna 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(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665,962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)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se ubica por encima de nuestro "Piso Conservador" (618k) pero por debajo del "Moderado" (764k).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Interpretación: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Esto sugiere que el Acuario está asumiendo una mejora en eficiencia gradual, sin sobreestimar el impacto inmediato.</a:t>
            </a:r>
          </a:p>
          <a:p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Convergencia al Escenario Moderado (2027-2028):</a:t>
            </a:r>
            <a:endParaRPr lang="es-ES" sz="2000" dirty="0"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Para 2027 y 2028, la estimación interna 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(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799k y 815k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)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se alinea casi perfectamente con nuestro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Moderado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(787k y 811k).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Interpretación: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La planeación interna asume implícitamente que, tras la estabilización de 2026, el GAM logrará capitalizar el crecimiento del mercado turístico (+3%) y consolidar una mejora del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20% en su eficiencia de captura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BDDE46A-4092-81AC-7FD2-374078DB3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1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6600" dirty="0">
                <a:latin typeface="Lato" panose="020F0502020204030203" pitchFamily="34" charset="0"/>
              </a:rPr>
              <a:t>CONCLUSIÓN</a:t>
            </a:r>
            <a:endParaRPr lang="es-ES_tradnl" sz="6115" b="1" dirty="0">
              <a:latin typeface="Lato" panose="020F05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7C4BE883-D19C-7A34-7BE6-AD5052EB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FE07-25ED-D5F5-CF48-0C6680C6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A9608CAF-9BBE-8DD0-9673-D1C149A2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376714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just">
              <a:spcAft>
                <a:spcPts val="1667"/>
              </a:spcAft>
            </a:pP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Realizar validación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técnica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 y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estadística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 de las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proyecciones de afluencia anual 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al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GAM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 (Gran acuario Mazatlán). A través de un análisis de los datos suministrados, se busca determinar la consistencia de dichos aumentos y desarrollar un modelo matemático de ajuste que corrobore la viabilidad de las predicciones, proporcionando un marco de referencia confiable para la toma de decisiones.</a:t>
            </a:r>
            <a:endParaRPr lang="es-ES_tradnl" sz="2965" dirty="0">
              <a:latin typeface="Roboto Light" panose="02000000000000000000" pitchFamily="2" charset="0"/>
              <a:ea typeface="Roboto Ligh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E753235-6656-4455-83C9-4A0084EC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OBJETIVO GENERAL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A781D717-1EB7-7129-BBBE-904800A8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Estimaciones anuales internas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1701800" y="7340253"/>
            <a:ext cx="9791700" cy="264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mensuales realizadas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por el equipo interno del GAM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57DE80-D7EE-993D-B78C-35F84B48D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53634"/>
              </p:ext>
            </p:extLst>
          </p:nvPr>
        </p:nvGraphicFramePr>
        <p:xfrm>
          <a:off x="984250" y="2421503"/>
          <a:ext cx="10833100" cy="483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537FF5A1-C207-56AF-2F64-F1AE35687593}"/>
              </a:ext>
            </a:extLst>
          </p:cNvPr>
          <p:cNvSpPr txBox="1"/>
          <p:nvPr/>
        </p:nvSpPr>
        <p:spPr bwMode="auto">
          <a:xfrm>
            <a:off x="11197411" y="4770108"/>
            <a:ext cx="123987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Variación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D3C5-5DDF-EB52-8307-1FA377622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8A42FBA-D7B8-FD3F-60C5-EB8D6E52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4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209014B-E577-35B7-6377-21B952D08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290541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0A028E7-69F8-0BA7-6CB5-73D2A7928FB6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76A91-B710-6111-7E9D-42D67D285795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Total de visitantes trimestrales datos internos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6E3E73-05DD-B111-37E6-2094B0267F61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578FAB-7FA1-6DDA-6739-4A66F16E5C27}"/>
              </a:ext>
            </a:extLst>
          </p:cNvPr>
          <p:cNvSpPr txBox="1"/>
          <p:nvPr/>
        </p:nvSpPr>
        <p:spPr bwMode="auto">
          <a:xfrm>
            <a:off x="11485857" y="5677451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0D83D3D-7EE6-BE02-F53B-B20AE66D4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691380"/>
              </p:ext>
            </p:extLst>
          </p:nvPr>
        </p:nvGraphicFramePr>
        <p:xfrm>
          <a:off x="1727201" y="3962399"/>
          <a:ext cx="10174514" cy="28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89B61C0-95B0-F156-7F1D-8B7ABC53BE2E}"/>
              </a:ext>
            </a:extLst>
          </p:cNvPr>
          <p:cNvSpPr txBox="1"/>
          <p:nvPr/>
        </p:nvSpPr>
        <p:spPr bwMode="auto">
          <a:xfrm>
            <a:off x="11485857" y="6176590"/>
            <a:ext cx="1239877" cy="2951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i="1" dirty="0">
                <a:solidFill>
                  <a:schemeClr val="bg1">
                    <a:lumMod val="9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Variación</a:t>
            </a:r>
          </a:p>
        </p:txBody>
      </p:sp>
    </p:spTree>
    <p:extLst>
      <p:ext uri="{BB962C8B-B14F-4D97-AF65-F5344CB8AC3E}">
        <p14:creationId xmlns:p14="http://schemas.microsoft.com/office/powerpoint/2010/main" val="36568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F7B06-F17F-1917-3B5E-2954C0A2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6A558EE-9F1A-3990-3C52-BCAF5346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5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608F64-4C0A-C546-E00B-7B6843630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062344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F657261-4273-9475-DC88-C59ED63B0934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911603-75C4-E703-ED70-FBB4BFC6C74E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Total de visitantes trimestrales datos internos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85FCD-0333-6FA5-0272-CD277FA35223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8CCC06-CCCD-70C7-E383-1FFB06E509BE}"/>
              </a:ext>
            </a:extLst>
          </p:cNvPr>
          <p:cNvSpPr txBox="1"/>
          <p:nvPr/>
        </p:nvSpPr>
        <p:spPr bwMode="auto">
          <a:xfrm>
            <a:off x="11485857" y="5677451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D99FE30-F794-D4AF-E167-04031DEB7FB6}"/>
              </a:ext>
            </a:extLst>
          </p:cNvPr>
          <p:cNvGraphicFramePr>
            <a:graphicFrameLocks/>
          </p:cNvGraphicFramePr>
          <p:nvPr/>
        </p:nvGraphicFramePr>
        <p:xfrm>
          <a:off x="1727201" y="3962399"/>
          <a:ext cx="10174514" cy="28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A785624-7750-DE1C-55F1-CADED42AA488}"/>
              </a:ext>
            </a:extLst>
          </p:cNvPr>
          <p:cNvSpPr txBox="1"/>
          <p:nvPr/>
        </p:nvSpPr>
        <p:spPr bwMode="auto">
          <a:xfrm>
            <a:off x="11485857" y="6176590"/>
            <a:ext cx="1239877" cy="2951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Variación</a:t>
            </a:r>
          </a:p>
        </p:txBody>
      </p:sp>
    </p:spTree>
    <p:extLst>
      <p:ext uri="{BB962C8B-B14F-4D97-AF65-F5344CB8AC3E}">
        <p14:creationId xmlns:p14="http://schemas.microsoft.com/office/powerpoint/2010/main" val="59022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CD68C-D284-B886-16FA-6AB12781D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496978"/>
              </p:ext>
            </p:extLst>
          </p:nvPr>
        </p:nvGraphicFramePr>
        <p:xfrm>
          <a:off x="734121" y="3871918"/>
          <a:ext cx="12125612" cy="19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FD571ECE-BD4A-1698-44AC-121FD3520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8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F56564D2-F717-9CFA-3122-27FC12D0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1DAB2D-0DE4-4E8B-CFC4-B6E9EEB95F8D}"/>
              </a:ext>
            </a:extLst>
          </p:cNvPr>
          <p:cNvSpPr txBox="1"/>
          <p:nvPr/>
        </p:nvSpPr>
        <p:spPr>
          <a:xfrm>
            <a:off x="957943" y="7327210"/>
            <a:ext cx="11267314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Septiembre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EEF1588-3C45-A48A-5574-9BD47B4D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09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Total turistas que llegan a hoteles Mazatlán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451372"/>
              </p:ext>
            </p:extLst>
          </p:nvPr>
        </p:nvGraphicFramePr>
        <p:xfrm>
          <a:off x="280679" y="1974177"/>
          <a:ext cx="12052300" cy="513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02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7528-C81D-D6E4-09A1-E45B0F7E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A75C8296-514B-E2BB-10DD-8AD5F3C5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8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F304701B-061B-6A2D-97C6-2944CE1C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8ED0FCC-ED37-D674-8BD5-82039ED27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09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Total turistas que llegan a hoteles Mazatlán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9969311-8C88-62C2-4C31-A0966AC46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40240"/>
              </p:ext>
            </p:extLst>
          </p:nvPr>
        </p:nvGraphicFramePr>
        <p:xfrm>
          <a:off x="280679" y="1974177"/>
          <a:ext cx="12052300" cy="513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A9A5F9D3-26A1-9479-2BE1-26CF3348B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145697"/>
              </p:ext>
            </p:extLst>
          </p:nvPr>
        </p:nvGraphicFramePr>
        <p:xfrm>
          <a:off x="734121" y="3871918"/>
          <a:ext cx="12125612" cy="19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2843C66-6A69-0B6B-987E-80C3E7B0A253}"/>
              </a:ext>
            </a:extLst>
          </p:cNvPr>
          <p:cNvSpPr txBox="1"/>
          <p:nvPr/>
        </p:nvSpPr>
        <p:spPr>
          <a:xfrm>
            <a:off x="957943" y="7327210"/>
            <a:ext cx="11267314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Septiembre de 2025.</a:t>
            </a:r>
          </a:p>
        </p:txBody>
      </p:sp>
      <p:sp>
        <p:nvSpPr>
          <p:cNvPr id="7" name="officeArt object" descr="Text Box 44">
            <a:extLst>
              <a:ext uri="{FF2B5EF4-FFF2-40B4-BE49-F238E27FC236}">
                <a16:creationId xmlns:a16="http://schemas.microsoft.com/office/drawing/2014/main" id="{483FC3C1-1AC3-3337-5271-0DB6158E42FC}"/>
              </a:ext>
            </a:extLst>
          </p:cNvPr>
          <p:cNvSpPr txBox="1"/>
          <p:nvPr/>
        </p:nvSpPr>
        <p:spPr>
          <a:xfrm>
            <a:off x="1116753" y="2130931"/>
            <a:ext cx="3614904" cy="956773"/>
          </a:xfrm>
          <a:prstGeom prst="rect">
            <a:avLst/>
          </a:prstGeom>
          <a:noFill/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2.8%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crecimiento</a:t>
            </a:r>
            <a:r>
              <a:rPr kumimoji="0" lang="es-ES" sz="2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 anual promedio </a:t>
            </a:r>
            <a:r>
              <a:rPr kumimoji="0" lang="es-ES" sz="160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(2006-2025)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5AB8-8522-CC1E-3111-F1B50CF7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FC8DEF-5C55-98FF-DC6E-043BFD26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8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79EA9E6-EA3F-081A-F953-1B15DDF51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310808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3206EA3-6305-694E-A9E8-24C9044A08EC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HOTELES Y VISITANTES 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DED47E-5FCF-FE92-534F-414B9374F41E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% v. hoteles que asisten al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7ACD19-2803-685E-BC09-48F96FDD0B18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</a:t>
            </a:r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http://www.datatur.sectur.gob.mx</a:t>
            </a:r>
            <a:r>
              <a:rPr lang="es-ES" dirty="0"/>
              <a:t>,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B53C36-4F17-C527-377C-BD62ADA0D1A3}"/>
              </a:ext>
            </a:extLst>
          </p:cNvPr>
          <p:cNvSpPr txBox="1"/>
          <p:nvPr/>
        </p:nvSpPr>
        <p:spPr bwMode="auto">
          <a:xfrm>
            <a:off x="11473157" y="5937972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F29148-4ACC-9A8A-9EBA-93B21F78DFD7}"/>
              </a:ext>
            </a:extLst>
          </p:cNvPr>
          <p:cNvSpPr txBox="1"/>
          <p:nvPr/>
        </p:nvSpPr>
        <p:spPr bwMode="auto">
          <a:xfrm>
            <a:off x="11473157" y="3875683"/>
            <a:ext cx="1093505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hoteles</a:t>
            </a:r>
          </a:p>
        </p:txBody>
      </p:sp>
    </p:spTree>
    <p:extLst>
      <p:ext uri="{BB962C8B-B14F-4D97-AF65-F5344CB8AC3E}">
        <p14:creationId xmlns:p14="http://schemas.microsoft.com/office/powerpoint/2010/main" val="244448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3217E-381A-5808-B2D5-AC0FC94A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BC5987-3205-0285-1531-ED8B89B3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9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CFD478E-67D0-C9FA-F213-CEF24D9B0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79751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45D64BC-2DBD-AC1A-2896-F7F81BADA782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HOTELES Y VISITANTES 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4BD26D-550E-A7C6-B72C-F525793FEEB9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% v. hoteles que asisten al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D8BB5C-6F47-360D-FBB4-9C27AAE6C6A6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</a:t>
            </a:r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http://www.datatur.sectur.gob.mx</a:t>
            </a:r>
            <a:r>
              <a:rPr lang="es-ES" dirty="0"/>
              <a:t>,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3C4288-1A9A-3BC5-A535-EF3EBEF54EE9}"/>
              </a:ext>
            </a:extLst>
          </p:cNvPr>
          <p:cNvSpPr txBox="1"/>
          <p:nvPr/>
        </p:nvSpPr>
        <p:spPr bwMode="auto">
          <a:xfrm>
            <a:off x="11473157" y="5937972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A6ADBD-640C-2B42-7331-486871AF28BC}"/>
              </a:ext>
            </a:extLst>
          </p:cNvPr>
          <p:cNvSpPr txBox="1"/>
          <p:nvPr/>
        </p:nvSpPr>
        <p:spPr bwMode="auto">
          <a:xfrm>
            <a:off x="11473157" y="3875683"/>
            <a:ext cx="1093505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hoteles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0B08357-A6E4-BF7B-7313-BD0347BCE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08969"/>
              </p:ext>
            </p:extLst>
          </p:nvPr>
        </p:nvGraphicFramePr>
        <p:xfrm>
          <a:off x="1054100" y="3797300"/>
          <a:ext cx="10847614" cy="171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052B7C-5FE9-B106-EE0E-851031AD2548}"/>
              </a:ext>
            </a:extLst>
          </p:cNvPr>
          <p:cNvSpPr txBox="1"/>
          <p:nvPr/>
        </p:nvSpPr>
        <p:spPr bwMode="auto">
          <a:xfrm>
            <a:off x="11399970" y="5029680"/>
            <a:ext cx="1239877" cy="23355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9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% GAM/V. hoteleros</a:t>
            </a:r>
            <a:endParaRPr lang="es-ES_tradnl" sz="900" i="1" dirty="0">
              <a:solidFill>
                <a:schemeClr val="bg1">
                  <a:lumMod val="85000"/>
                </a:schemeClr>
              </a:solidFill>
              <a:latin typeface="Playfair Display" panose="00000500000000000000" pitchFamily="50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5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141822</TotalTime>
  <Words>1118</Words>
  <Application>Microsoft Office PowerPoint</Application>
  <PresentationFormat>Personalizado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Calibri</vt:lpstr>
      <vt:lpstr>Courier New</vt:lpstr>
      <vt:lpstr>Lato</vt:lpstr>
      <vt:lpstr>Lato Light</vt:lpstr>
      <vt:lpstr>Montserrat</vt:lpstr>
      <vt:lpstr>Playfair Display</vt:lpstr>
      <vt:lpstr>Roboto Bold</vt:lpstr>
      <vt:lpstr>Roboto Light</vt:lpstr>
      <vt:lpstr>Roboto Lt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Gonzalez</cp:lastModifiedBy>
  <cp:revision>2338</cp:revision>
  <cp:lastPrinted>2025-10-01T20:27:38Z</cp:lastPrinted>
  <dcterms:created xsi:type="dcterms:W3CDTF">2020-07-27T22:31:02Z</dcterms:created>
  <dcterms:modified xsi:type="dcterms:W3CDTF">2025-11-29T19:14:58Z</dcterms:modified>
</cp:coreProperties>
</file>