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375" r:id="rId2"/>
    <p:sldId id="257" r:id="rId3"/>
    <p:sldId id="6693" r:id="rId4"/>
    <p:sldId id="6691" r:id="rId5"/>
    <p:sldId id="6692" r:id="rId6"/>
    <p:sldId id="5205" r:id="rId7"/>
  </p:sldIdLst>
  <p:sldSz cx="12801600" cy="7772400"/>
  <p:notesSz cx="9144000" cy="6858000"/>
  <p:defaultTextStyle>
    <a:defPPr>
      <a:defRPr lang="en-US"/>
    </a:defPPr>
    <a:lvl1pPr marL="0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756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5513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3271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1027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8784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6540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4297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2053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">
          <p15:clr>
            <a:srgbClr val="A4A3A4"/>
          </p15:clr>
        </p15:guide>
        <p15:guide id="2" pos="230">
          <p15:clr>
            <a:srgbClr val="A4A3A4"/>
          </p15:clr>
        </p15:guide>
        <p15:guide id="3" pos="7615" userDrawn="1">
          <p15:clr>
            <a:srgbClr val="A4A3A4"/>
          </p15:clr>
        </p15:guide>
        <p15:guide id="4" pos="44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D479"/>
    <a:srgbClr val="FF0000"/>
    <a:srgbClr val="800000"/>
    <a:srgbClr val="FF66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43"/>
    <p:restoredTop sz="96056" autoAdjust="0"/>
  </p:normalViewPr>
  <p:slideViewPr>
    <p:cSldViewPr showGuides="1">
      <p:cViewPr varScale="1">
        <p:scale>
          <a:sx n="86" d="100"/>
          <a:sy n="86" d="100"/>
        </p:scale>
        <p:origin x="240" y="560"/>
      </p:cViewPr>
      <p:guideLst>
        <p:guide orient="horz" pos="250"/>
        <p:guide pos="230"/>
        <p:guide pos="7615"/>
        <p:guide pos="44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4160"/>
    </p:cViewPr>
  </p:sorterViewPr>
  <p:notesViewPr>
    <p:cSldViewPr>
      <p:cViewPr varScale="1">
        <p:scale>
          <a:sx n="125" d="100"/>
          <a:sy n="125" d="100"/>
        </p:scale>
        <p:origin x="1976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>
              <a:latin typeface="Roboto Light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DCA67-A7BA-834B-B0EA-7B2444533C2A}" type="datetimeFigureOut">
              <a:rPr lang="en-US" smtClean="0">
                <a:latin typeface="Roboto Light" panose="02000000000000000000" pitchFamily="2" charset="0"/>
              </a:rPr>
              <a:t>1/21/25</a:t>
            </a:fld>
            <a:endParaRPr lang="es-ES_tradnl" dirty="0">
              <a:latin typeface="Roboto Light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>
              <a:latin typeface="Roboto Light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1560" y="4941168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1560" y="5229200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1560" y="5504305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1560" y="5792337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1560" y="6043480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1560" y="6331512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08838" y="4941168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838" y="5229200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08838" y="5504305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08838" y="5792337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08838" y="6043480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08838" y="6331512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281" y="188640"/>
            <a:ext cx="941438" cy="4107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91880" y="6534972"/>
            <a:ext cx="5105400" cy="338542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algn="r"/>
            <a:r>
              <a:rPr lang="es-ES_tradnl" sz="800">
                <a:solidFill>
                  <a:prstClr val="black">
                    <a:lumMod val="50000"/>
                    <a:lumOff val="50000"/>
                  </a:prstClr>
                </a:solidFill>
                <a:latin typeface="Stajn Pro Light"/>
                <a:cs typeface="Stajn Pro Light"/>
              </a:rPr>
              <a:t>Copyright© Estrategias Frescas  SC. Todos los derechos reservados. </a:t>
            </a:r>
          </a:p>
          <a:p>
            <a:pPr algn="r"/>
            <a:r>
              <a:rPr lang="es-ES_tradnl" sz="800">
                <a:solidFill>
                  <a:prstClr val="black">
                    <a:lumMod val="50000"/>
                    <a:lumOff val="50000"/>
                  </a:prstClr>
                </a:solidFill>
                <a:latin typeface="Stajn Pro Light"/>
                <a:cs typeface="Stajn Pro Light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20" name="Double Bracket 19"/>
          <p:cNvSpPr/>
          <p:nvPr/>
        </p:nvSpPr>
        <p:spPr>
          <a:xfrm>
            <a:off x="8604172" y="6567408"/>
            <a:ext cx="448608" cy="277728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4" rIns="91430" bIns="45714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Roboto Light" panose="02000000000000000000" pitchFamily="2" charset="0"/>
            </a:endParaRPr>
          </a:p>
        </p:txBody>
      </p:sp>
      <p:sp>
        <p:nvSpPr>
          <p:cNvPr id="21" name="Slide Number Placeholder 17"/>
          <p:cNvSpPr>
            <a:spLocks noGrp="1"/>
          </p:cNvSpPr>
          <p:nvPr>
            <p:ph type="sldNum" sz="quarter" idx="3"/>
          </p:nvPr>
        </p:nvSpPr>
        <p:spPr>
          <a:xfrm>
            <a:off x="8536024" y="6580795"/>
            <a:ext cx="576064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  <a:latin typeface="Stajn Pro Light"/>
                <a:cs typeface="Stajn Pro Light"/>
              </a:defRPr>
            </a:lvl1pPr>
          </a:lstStyle>
          <a:p>
            <a:fld id="{67DDEA5E-EAF7-8246-8A62-7FF7613ECEAE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101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s-ES_trad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61CB1130-B5D0-214C-918E-E16FC9DFF277}" type="datetimeFigureOut">
              <a:rPr lang="en-US" smtClean="0"/>
              <a:pPr/>
              <a:t>1/21/25</a:t>
            </a:fld>
            <a:endParaRPr lang="es-ES_trad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54275" y="514350"/>
            <a:ext cx="42354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1ACB7BCF-647A-134C-915A-FCA4469FE67F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816563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49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1pPr>
    <a:lvl2pPr marL="457149" algn="l" defTabSz="457149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2pPr>
    <a:lvl3pPr marL="914299" algn="l" defTabSz="457149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3pPr>
    <a:lvl4pPr marL="1371447" algn="l" defTabSz="457149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4pPr>
    <a:lvl5pPr marL="1828597" algn="l" defTabSz="457149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5pPr>
    <a:lvl6pPr marL="2285746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6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4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94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ORTADA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8" y="645840"/>
            <a:ext cx="4500334" cy="676812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256184" y="7414592"/>
            <a:ext cx="10289232" cy="246199"/>
          </a:xfrm>
          <a:prstGeom prst="rect">
            <a:avLst/>
          </a:prstGeom>
          <a:noFill/>
        </p:spPr>
        <p:txBody>
          <a:bodyPr wrap="square" lIns="179959" tIns="45709" rIns="91420" bIns="45709">
            <a:prstTxWarp prst="textNoShape">
              <a:avLst/>
            </a:prstTxWarp>
            <a:spAutoFit/>
          </a:bodyPr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Todos los derechos reservados. Prohibida la reproducción parcial o total de este material sin la autorización escrita de la empresa.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B5E00D-703F-574A-A493-DBE0DAD4B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2407"/>
          <a:stretch/>
        </p:blipFill>
        <p:spPr>
          <a:xfrm>
            <a:off x="8921080" y="501824"/>
            <a:ext cx="3293492" cy="126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4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BC300587-0677-5D45-9D24-13071367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0750" y="7354183"/>
            <a:ext cx="900100" cy="234000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07B6743E-BA28-B388-E415-BA2D9DAFD5B6}"/>
              </a:ext>
            </a:extLst>
          </p:cNvPr>
          <p:cNvCxnSpPr>
            <a:cxnSpLocks/>
          </p:cNvCxnSpPr>
          <p:nvPr userDrawn="1"/>
        </p:nvCxnSpPr>
        <p:spPr>
          <a:xfrm>
            <a:off x="5397498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A1D6482-33F7-F103-AF5F-EE59B69BCC9B}"/>
              </a:ext>
            </a:extLst>
          </p:cNvPr>
          <p:cNvCxnSpPr>
            <a:cxnSpLocks/>
          </p:cNvCxnSpPr>
          <p:nvPr userDrawn="1"/>
        </p:nvCxnSpPr>
        <p:spPr>
          <a:xfrm>
            <a:off x="6844794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073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835488" y="7270576"/>
            <a:ext cx="5893904" cy="400097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Todos los derechos reservados. </a:t>
            </a:r>
          </a:p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2D04DBF5-1EF0-0C43-A151-4B115F978C3E}"/>
              </a:ext>
            </a:extLst>
          </p:cNvPr>
          <p:cNvSpPr/>
          <p:nvPr userDrawn="1"/>
        </p:nvSpPr>
        <p:spPr>
          <a:xfrm>
            <a:off x="11801400" y="7270576"/>
            <a:ext cx="648072" cy="401214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4" rIns="91430" bIns="45714" rtlCol="0" anchor="ctr"/>
          <a:lstStyle/>
          <a:p>
            <a:pPr algn="ctr"/>
            <a:endParaRPr lang="en-US" sz="1600" b="0" i="0" dirty="0">
              <a:latin typeface="Roboto Light" panose="02000000000000000000" pitchFamily="2" charset="0"/>
            </a:endParaRP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F037552-801F-2B4D-B36C-56DC7B482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7404" y="7354183"/>
            <a:ext cx="576064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67DDEA5E-EAF7-8246-8A62-7FF7613ECEAE}" type="slidenum">
              <a:rPr lang="en-US" smtClean="0"/>
              <a:pPr/>
              <a:t>‹Nº›</a:t>
            </a:fld>
            <a:endParaRPr lang="en-US" sz="16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Bracket 4"/>
          <p:cNvSpPr/>
          <p:nvPr userDrawn="1"/>
        </p:nvSpPr>
        <p:spPr>
          <a:xfrm>
            <a:off x="11801400" y="7270576"/>
            <a:ext cx="648072" cy="401214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4" rIns="91430" bIns="45714" rtlCol="0" anchor="ctr"/>
          <a:lstStyle/>
          <a:p>
            <a:pPr algn="ctr"/>
            <a:endParaRPr lang="en-US" sz="1600" b="0" i="0" dirty="0">
              <a:latin typeface="Roboto Light" panose="02000000000000000000" pitchFamily="2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1837404" y="7354183"/>
            <a:ext cx="576064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67DDEA5E-EAF7-8246-8A62-7FF7613ECEAE}" type="slidenum">
              <a:rPr lang="en-US" smtClean="0"/>
              <a:pPr/>
              <a:t>‹Nº›</a:t>
            </a:fld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1F3962-5201-0E46-B891-707DCA9CBC4A}"/>
              </a:ext>
            </a:extLst>
          </p:cNvPr>
          <p:cNvSpPr txBox="1"/>
          <p:nvPr userDrawn="1"/>
        </p:nvSpPr>
        <p:spPr>
          <a:xfrm>
            <a:off x="1256184" y="7414592"/>
            <a:ext cx="10289232" cy="246199"/>
          </a:xfrm>
          <a:prstGeom prst="rect">
            <a:avLst/>
          </a:prstGeom>
          <a:noFill/>
        </p:spPr>
        <p:txBody>
          <a:bodyPr wrap="square" lIns="179959" tIns="45709" rIns="91420" bIns="45709">
            <a:prstTxWarp prst="textNoShape">
              <a:avLst/>
            </a:prstTxWarp>
            <a:spAutoFit/>
          </a:bodyPr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Todos los derechos reservados. Prohibida la reproducción parcial o total de este material sin la autorización escrita de la empresa.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1513368" y="7354183"/>
            <a:ext cx="900100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6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154D6E-3041-3746-8CFF-43566D226F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1019"/>
          <a:stretch/>
        </p:blipFill>
        <p:spPr>
          <a:xfrm>
            <a:off x="225365" y="7189375"/>
            <a:ext cx="1278891" cy="4981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05A31B-C71E-E54D-BFF5-88311CB7F87D}"/>
              </a:ext>
            </a:extLst>
          </p:cNvPr>
          <p:cNvSpPr txBox="1"/>
          <p:nvPr userDrawn="1"/>
        </p:nvSpPr>
        <p:spPr>
          <a:xfrm>
            <a:off x="5835488" y="7270576"/>
            <a:ext cx="5893904" cy="400097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Todos los derechos reservados. </a:t>
            </a:r>
          </a:p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8" name="Double Bracket 4">
            <a:extLst>
              <a:ext uri="{FF2B5EF4-FFF2-40B4-BE49-F238E27FC236}">
                <a16:creationId xmlns:a16="http://schemas.microsoft.com/office/drawing/2014/main" id="{AE42A748-CC60-5849-99C7-ACBDCE618498}"/>
              </a:ext>
            </a:extLst>
          </p:cNvPr>
          <p:cNvSpPr/>
          <p:nvPr userDrawn="1"/>
        </p:nvSpPr>
        <p:spPr>
          <a:xfrm>
            <a:off x="11801400" y="7270576"/>
            <a:ext cx="648072" cy="401214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4" rIns="91430" bIns="45714" rtlCol="0" anchor="ctr"/>
          <a:lstStyle/>
          <a:p>
            <a:pPr algn="ctr"/>
            <a:endParaRPr lang="en-US" sz="1600" b="0" i="0" dirty="0">
              <a:latin typeface="Roboto Light" panose="02000000000000000000" pitchFamily="2" charset="0"/>
            </a:endParaRPr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392009BD-D8E0-DD47-93E1-DF7DD7EC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7404" y="7354183"/>
            <a:ext cx="576064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5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891" r:id="rId2"/>
    <p:sldLayoutId id="2147483658" r:id="rId3"/>
    <p:sldLayoutId id="2147483659" r:id="rId4"/>
    <p:sldLayoutId id="2147483890" r:id="rId5"/>
    <p:sldLayoutId id="2147483717" r:id="rId6"/>
  </p:sldLayoutIdLst>
  <p:hf hdr="0" ftr="0" dt="0"/>
  <p:txStyles>
    <p:titleStyle>
      <a:lvl1pPr algn="ctr" defTabSz="587756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18" indent="-440818" algn="l" defTabSz="587756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105" indent="-367348" algn="l" defTabSz="587756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392" indent="-293879" algn="l" defTabSz="587756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48" indent="-293879" algn="l" defTabSz="58775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905" indent="-293879" algn="l" defTabSz="587756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661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419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175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932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756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1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271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2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784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54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29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05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7F931A2-1EB1-9B42-8ECE-1ABB93D2F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758" b="14228"/>
          <a:stretch/>
        </p:blipFill>
        <p:spPr>
          <a:xfrm>
            <a:off x="-942108" y="-371665"/>
            <a:ext cx="14322208" cy="901039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4846" y="4534272"/>
            <a:ext cx="11131908" cy="1029491"/>
          </a:xfrm>
          <a:prstGeom prst="rect">
            <a:avLst/>
          </a:prstGeom>
        </p:spPr>
        <p:txBody>
          <a:bodyPr lIns="91435" tIns="45717" rIns="91435" bIns="45717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s-ES_tradnl" sz="6600" dirty="0">
                <a:solidFill>
                  <a:schemeClr val="bg1"/>
                </a:solidFill>
                <a:latin typeface="Stajn Pro Light"/>
                <a:cs typeface="Stajn Pro Light"/>
              </a:rPr>
              <a:t>Una cita a ciegas...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759ECFD-F807-4F4F-9200-0D89184633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78"/>
          <a:stretch/>
        </p:blipFill>
        <p:spPr>
          <a:xfrm>
            <a:off x="-942109" y="562614"/>
            <a:ext cx="11519373" cy="6647173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EE3DCE2A-3BF5-DA45-B4ED-289CC0F9C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8632" y="2904865"/>
            <a:ext cx="7308617" cy="1188748"/>
          </a:xfrm>
          <a:prstGeom prst="rect">
            <a:avLst/>
          </a:prstGeom>
          <a:noFill/>
          <a:ln>
            <a:noFill/>
          </a:ln>
        </p:spPr>
        <p:txBody>
          <a:bodyPr wrap="square" lIns="131190" tIns="65595" rIns="131190" bIns="65595" anchor="t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defTabSz="617144" eaLnBrk="1" hangingPunct="1">
              <a:lnSpc>
                <a:spcPct val="70000"/>
              </a:lnSpc>
              <a:defRPr/>
            </a:pPr>
            <a:r>
              <a:rPr lang="es-ES_tradnl" sz="8000" b="1" dirty="0">
                <a:solidFill>
                  <a:prstClr val="white"/>
                </a:solidFill>
                <a:latin typeface="Lato Black" panose="020F0502020204030203" pitchFamily="34" charset="77"/>
                <a:cs typeface="Stajn Pro Medium"/>
              </a:rPr>
              <a:t>PROPUESTA </a:t>
            </a:r>
          </a:p>
          <a:p>
            <a:pPr defTabSz="617144" eaLnBrk="1" hangingPunct="1">
              <a:lnSpc>
                <a:spcPct val="70000"/>
              </a:lnSpc>
              <a:defRPr/>
            </a:pPr>
            <a:r>
              <a:rPr lang="es-ES_tradnl" sz="8000" b="1" dirty="0">
                <a:solidFill>
                  <a:prstClr val="white"/>
                </a:solidFill>
                <a:latin typeface="Lato Black" panose="020F0502020204030203" pitchFamily="34" charset="77"/>
                <a:cs typeface="Stajn Pro Medium"/>
              </a:rPr>
              <a:t>DE TRABAJO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F384849-CF1E-4841-80C5-30774B6EAA5A}"/>
              </a:ext>
            </a:extLst>
          </p:cNvPr>
          <p:cNvSpPr txBox="1">
            <a:spLocks/>
          </p:cNvSpPr>
          <p:nvPr/>
        </p:nvSpPr>
        <p:spPr>
          <a:xfrm>
            <a:off x="4960640" y="4606280"/>
            <a:ext cx="5610085" cy="680477"/>
          </a:xfrm>
          <a:prstGeom prst="rect">
            <a:avLst/>
          </a:prstGeom>
        </p:spPr>
        <p:txBody>
          <a:bodyPr/>
          <a:lstStyle>
            <a:lvl1pPr marL="440818" indent="-440818" algn="l" defTabSz="587756" rtl="0" eaLnBrk="1" latinLnBrk="0" hangingPunct="1">
              <a:spcBef>
                <a:spcPct val="20000"/>
              </a:spcBef>
              <a:buFont typeface="Arial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5105" indent="-367348" algn="l" defTabSz="587756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9392" indent="-293879" algn="l" defTabSz="587756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48" indent="-293879" algn="l" defTabSz="587756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44905" indent="-293879" algn="l" defTabSz="587756" rtl="0" eaLnBrk="1" latinLnBrk="0" hangingPunct="1">
              <a:spcBef>
                <a:spcPct val="20000"/>
              </a:spcBef>
              <a:buFont typeface="Arial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2661" indent="-293879" algn="l" defTabSz="587756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20419" indent="-293879" algn="l" defTabSz="587756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08175" indent="-293879" algn="l" defTabSz="587756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5932" indent="-293879" algn="l" defTabSz="587756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17144">
              <a:lnSpc>
                <a:spcPct val="70000"/>
              </a:lnSpc>
              <a:spcBef>
                <a:spcPts val="0"/>
              </a:spcBef>
              <a:buNone/>
              <a:defRPr/>
            </a:pPr>
            <a:r>
              <a:rPr lang="es-ES_tradnl" sz="3780" i="1" dirty="0">
                <a:solidFill>
                  <a:prstClr val="white"/>
                </a:solidFill>
                <a:latin typeface="Playfair Display" pitchFamily="2" charset="77"/>
                <a:ea typeface="Roboto Cn" pitchFamily="2" charset="0"/>
                <a:cs typeface="Stajn Pro Light"/>
              </a:rPr>
              <a:t>Julio 2024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7569C7-79A8-7D49-9052-3BE44811F3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 b="3269"/>
          <a:stretch/>
        </p:blipFill>
        <p:spPr>
          <a:xfrm>
            <a:off x="5117363" y="6532915"/>
            <a:ext cx="1643477" cy="67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5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3942" y="-177709"/>
            <a:ext cx="14449484" cy="8127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Google Shape;63;p14" descr="Google Shape;63;p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027" y="6763515"/>
            <a:ext cx="1231549" cy="4564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Google Shape;64;p14"/>
          <p:cNvSpPr txBox="1"/>
          <p:nvPr/>
        </p:nvSpPr>
        <p:spPr>
          <a:xfrm>
            <a:off x="3163008" y="1176872"/>
            <a:ext cx="6475587" cy="1181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27994" tIns="127994" rIns="127994" bIns="127994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s-ES" sz="6000" b="1" dirty="0">
                <a:latin typeface="Lato Black" panose="020F0502020204030203" pitchFamily="34" charset="77"/>
              </a:rPr>
              <a:t>ANTECEDENTES</a:t>
            </a:r>
            <a:endParaRPr sz="5600" b="1" dirty="0">
              <a:latin typeface="Lato Black" panose="020F0502020204030203" pitchFamily="34" charset="77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6AB7599-5A7B-B746-A604-38ABDC31F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</a:t>
            </a:r>
            <a:fld id="{67DDEA5E-EAF7-8246-8A62-7FF7613ECEA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Google Shape;56;p13">
            <a:extLst>
              <a:ext uri="{FF2B5EF4-FFF2-40B4-BE49-F238E27FC236}">
                <a16:creationId xmlns:a16="http://schemas.microsoft.com/office/drawing/2014/main" id="{C8D112F2-5496-CB07-7EC1-B1DEBC42A53B}"/>
              </a:ext>
            </a:extLst>
          </p:cNvPr>
          <p:cNvSpPr txBox="1"/>
          <p:nvPr/>
        </p:nvSpPr>
        <p:spPr>
          <a:xfrm>
            <a:off x="1867739" y="1957737"/>
            <a:ext cx="9066123" cy="801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994" tIns="127994" rIns="127994" bIns="127994">
            <a:spAutoFit/>
          </a:bodyPr>
          <a:lstStyle>
            <a:lvl1pPr algn="ctr">
              <a:lnSpc>
                <a:spcPct val="115000"/>
              </a:lnSpc>
              <a:defRPr sz="2400" i="1">
                <a:solidFill>
                  <a:srgbClr val="FFFFFF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</a:lstStyle>
          <a:p>
            <a:r>
              <a:rPr lang="es-ES_tradnl" sz="3200" dirty="0">
                <a:latin typeface="Playfair Display" pitchFamily="2" charset="77"/>
              </a:rPr>
              <a:t>Asociación 3 Islas Mazatlán AC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F4D1E-A563-FB04-256D-185262685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 descr="Google Shape;54;p13">
            <a:extLst>
              <a:ext uri="{FF2B5EF4-FFF2-40B4-BE49-F238E27FC236}">
                <a16:creationId xmlns:a16="http://schemas.microsoft.com/office/drawing/2014/main" id="{CA47E4FB-177E-6298-4AA6-352D28022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7986" y="0"/>
            <a:ext cx="14077571" cy="7918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Google Shape;63;p14" descr="Google Shape;63;p14">
            <a:extLst>
              <a:ext uri="{FF2B5EF4-FFF2-40B4-BE49-F238E27FC236}">
                <a16:creationId xmlns:a16="http://schemas.microsoft.com/office/drawing/2014/main" id="{807E0FD3-3F9C-D586-731E-063842E7B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027" y="734656"/>
            <a:ext cx="1231549" cy="4564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Google Shape;64;p14">
            <a:extLst>
              <a:ext uri="{FF2B5EF4-FFF2-40B4-BE49-F238E27FC236}">
                <a16:creationId xmlns:a16="http://schemas.microsoft.com/office/drawing/2014/main" id="{5C989E95-C27B-2AEF-5A89-52A4B2692500}"/>
              </a:ext>
            </a:extLst>
          </p:cNvPr>
          <p:cNvSpPr txBox="1"/>
          <p:nvPr/>
        </p:nvSpPr>
        <p:spPr>
          <a:xfrm>
            <a:off x="3163008" y="5432085"/>
            <a:ext cx="6475587" cy="1181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7994" tIns="127994" rIns="127994" bIns="127994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s-ES" sz="6000" b="1" dirty="0">
                <a:latin typeface="Lato" panose="020F0502020204030203" pitchFamily="34" charset="77"/>
              </a:rPr>
              <a:t>ANTECEDENTES</a:t>
            </a:r>
            <a:endParaRPr sz="5600" b="1" dirty="0">
              <a:latin typeface="Lato" panose="020F0502020204030203" pitchFamily="34" charset="77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0DDEED1-C234-C5BE-9278-545BE0F5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</a:t>
            </a:r>
            <a:fld id="{67DDEA5E-EAF7-8246-8A62-7FF7613ECE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Google Shape;56;p13">
            <a:extLst>
              <a:ext uri="{FF2B5EF4-FFF2-40B4-BE49-F238E27FC236}">
                <a16:creationId xmlns:a16="http://schemas.microsoft.com/office/drawing/2014/main" id="{05AD4CA4-7414-E8D1-8DD8-DEDCFF1D79DF}"/>
              </a:ext>
            </a:extLst>
          </p:cNvPr>
          <p:cNvSpPr txBox="1"/>
          <p:nvPr/>
        </p:nvSpPr>
        <p:spPr>
          <a:xfrm>
            <a:off x="1867739" y="6212950"/>
            <a:ext cx="9066123" cy="801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994" tIns="127994" rIns="127994" bIns="127994">
            <a:spAutoFit/>
          </a:bodyPr>
          <a:lstStyle>
            <a:lvl1pPr algn="ctr">
              <a:lnSpc>
                <a:spcPct val="115000"/>
              </a:lnSpc>
              <a:defRPr sz="2400" i="1">
                <a:solidFill>
                  <a:srgbClr val="FFFFFF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</a:lstStyle>
          <a:p>
            <a:r>
              <a:rPr lang="es-ES_tradnl" sz="3200" dirty="0">
                <a:latin typeface="Playfair Display" pitchFamily="2" charset="77"/>
              </a:rPr>
              <a:t>Asociación 3 Islas Mazatlán AC</a:t>
            </a:r>
          </a:p>
        </p:txBody>
      </p:sp>
    </p:spTree>
    <p:extLst>
      <p:ext uri="{BB962C8B-B14F-4D97-AF65-F5344CB8AC3E}">
        <p14:creationId xmlns:p14="http://schemas.microsoft.com/office/powerpoint/2010/main" val="124885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4">
            <a:extLst>
              <a:ext uri="{FF2B5EF4-FFF2-40B4-BE49-F238E27FC236}">
                <a16:creationId xmlns:a16="http://schemas.microsoft.com/office/drawing/2014/main" id="{9AD9867E-0748-F440-8111-DDC3BB47B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272" y="789856"/>
            <a:ext cx="10153128" cy="80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4400" cap="all" dirty="0">
                <a:latin typeface="Lato Hairline" panose="020F0202020204030203" pitchFamily="34" charset="77"/>
                <a:cs typeface="Stajn Pro Medium"/>
              </a:rPr>
              <a:t>dada</a:t>
            </a:r>
            <a:endParaRPr lang="es-ES_tradnl" sz="4400" b="1" cap="all" dirty="0">
              <a:latin typeface="Lato Black" panose="020F0502020204030203" pitchFamily="34" charset="77"/>
              <a:cs typeface="Stajn Pro Medium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99EA97-5AF8-9E40-AB70-833E981F9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#</a:t>
            </a:r>
            <a:fld id="{67DDEA5E-EAF7-8246-8A62-7FF7613ECEAE}" type="slidenum">
              <a:rPr lang="en-US" smtClean="0">
                <a:ea typeface="Roboto Thin" panose="02000000000000000000" pitchFamily="2" charset="0"/>
                <a:cs typeface="Roboto Thin" panose="02000000000000000000" pitchFamily="2" charset="0"/>
              </a:rPr>
              <a:pPr/>
              <a:t>4</a:t>
            </a:fld>
            <a:endParaRPr lang="en-US" dirty="0"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2" name="CuadroTexto 21">
            <a:extLst>
              <a:ext uri="{FF2B5EF4-FFF2-40B4-BE49-F238E27FC236}">
                <a16:creationId xmlns:a16="http://schemas.microsoft.com/office/drawing/2014/main" id="{8B0DE8E2-06D5-F3DE-C635-FE81AE0E0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273" y="1653952"/>
            <a:ext cx="9269518" cy="1070041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319088" marR="0" lvl="1" indent="-319088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Lucida Grande"/>
              <a:buChar char="»"/>
              <a:tabLst/>
              <a:defRPr/>
            </a:pPr>
            <a:r>
              <a:rPr lang="es-ES" dirty="0" err="1">
                <a:effectLst/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adaas</a:t>
            </a:r>
            <a:endParaRPr lang="es-ES" dirty="0">
              <a:effectLst/>
              <a:latin typeface="Roboto Thin" panose="02000000000000000000" pitchFamily="2" charset="0"/>
              <a:ea typeface="Roboto Thin" panose="02000000000000000000" pitchFamily="2" charset="0"/>
              <a:cs typeface="Roboto Thin" panose="02000000000000000000" pitchFamily="2" charset="0"/>
            </a:endParaRPr>
          </a:p>
          <a:p>
            <a:pPr marL="319088" marR="0" lvl="1" indent="-319088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Lucida Grande"/>
              <a:buChar char="»"/>
              <a:tabLst/>
              <a:defRPr/>
            </a:pPr>
            <a:endParaRPr lang="es-MX" dirty="0">
              <a:effectLst/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30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4">
            <a:extLst>
              <a:ext uri="{FF2B5EF4-FFF2-40B4-BE49-F238E27FC236}">
                <a16:creationId xmlns:a16="http://schemas.microsoft.com/office/drawing/2014/main" id="{9AD9867E-0748-F440-8111-DDC3BB47B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260" y="1077888"/>
            <a:ext cx="10621180" cy="95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5400" cap="all" dirty="0">
                <a:latin typeface="Lato Hairline" panose="020F0202020204030203" pitchFamily="34" charset="77"/>
                <a:cs typeface="Stajn Pro Medium"/>
              </a:rPr>
              <a:t>OBJETIVOS</a:t>
            </a:r>
            <a:endParaRPr lang="es-ES_tradnl" sz="4400" b="1" cap="all" dirty="0">
              <a:latin typeface="Lato Black" panose="020F0502020204030203" pitchFamily="34" charset="77"/>
              <a:cs typeface="Stajn Pro Medium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99EA97-5AF8-9E40-AB70-833E981F9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#</a:t>
            </a:r>
            <a:fld id="{67DDEA5E-EAF7-8246-8A62-7FF7613ECEAE}" type="slidenum">
              <a:rPr lang="en-US" smtClean="0">
                <a:ea typeface="Roboto Thin" panose="02000000000000000000" pitchFamily="2" charset="0"/>
                <a:cs typeface="Roboto Thin" panose="02000000000000000000" pitchFamily="2" charset="0"/>
              </a:rPr>
              <a:pPr/>
              <a:t>5</a:t>
            </a:fld>
            <a:endParaRPr lang="en-US" dirty="0"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2" name="CuadroTexto 21">
            <a:extLst>
              <a:ext uri="{FF2B5EF4-FFF2-40B4-BE49-F238E27FC236}">
                <a16:creationId xmlns:a16="http://schemas.microsoft.com/office/drawing/2014/main" id="{8B0DE8E2-06D5-F3DE-C635-FE81AE0E0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260" y="1941984"/>
            <a:ext cx="10153128" cy="4588953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lvl="0">
              <a:spcAft>
                <a:spcPts val="1200"/>
              </a:spcAft>
              <a:tabLst>
                <a:tab pos="270510" algn="l"/>
              </a:tabLst>
            </a:pPr>
            <a:r>
              <a:rPr lang="es-ES" sz="280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Conocer las </a:t>
            </a:r>
            <a:r>
              <a:rPr lang="es-ES" sz="28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condiciones y la fertilidad de mercado </a:t>
            </a:r>
            <a:r>
              <a:rPr lang="es-ES" sz="280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para un proyecto de un centro comercial ubicado en la av. Ejército Mexicano en la ciudad de Mazatlán Sinaloa.</a:t>
            </a:r>
            <a:endParaRPr lang="es-MX" sz="2800" dirty="0">
              <a:latin typeface="Roboto Thin" panose="02000000000000000000" pitchFamily="2" charset="0"/>
              <a:ea typeface="Roboto Thin" panose="02000000000000000000" pitchFamily="2" charset="0"/>
              <a:cs typeface="Roboto Thin" panose="02000000000000000000" pitchFamily="2" charset="0"/>
            </a:endParaRPr>
          </a:p>
          <a:p>
            <a:pPr lvl="0">
              <a:spcAft>
                <a:spcPts val="1200"/>
              </a:spcAft>
              <a:tabLst>
                <a:tab pos="270510" algn="l"/>
              </a:tabLst>
            </a:pPr>
            <a:r>
              <a:rPr lang="es-ES" sz="280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La fertilidad de mercadotecnia del proyecto se conocerá integrando un </a:t>
            </a:r>
            <a:r>
              <a:rPr lang="es-ES" sz="2800" dirty="0" err="1">
                <a:effectLst/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benchmark</a:t>
            </a:r>
            <a:r>
              <a:rPr lang="es-ES" sz="280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 de los proyectos y centros comerciales de interés y que funcionan como marco de referencia, proyectos que competirán en la zona y de otras partes de la ciudad, el análisis de datos, modelos estadísticos y entrevistas a profundidad a </a:t>
            </a:r>
            <a:r>
              <a:rPr lang="es-ES" sz="2800" dirty="0" err="1">
                <a:effectLst/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stakeholders</a:t>
            </a:r>
            <a:r>
              <a:rPr lang="es-ES" sz="280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 y clientes potenciales del proyecto.</a:t>
            </a:r>
            <a:endParaRPr lang="es-MX" sz="2800" dirty="0">
              <a:effectLst/>
              <a:latin typeface="Roboto Thin" panose="02000000000000000000" pitchFamily="2" charset="0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859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44107" y="4486620"/>
            <a:ext cx="10313386" cy="953793"/>
          </a:xfrm>
          <a:prstGeom prst="rect">
            <a:avLst/>
          </a:prstGeom>
        </p:spPr>
        <p:txBody>
          <a:bodyPr lIns="84712" tIns="42356" rIns="84712" bIns="42356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s-ES_tradnl" sz="6115" dirty="0">
                <a:solidFill>
                  <a:schemeClr val="bg1"/>
                </a:solidFill>
                <a:latin typeface="Stajn Pro Light"/>
                <a:cs typeface="Stajn Pro Light"/>
              </a:rPr>
              <a:t>Una cita a ciegas...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867569-260A-1D41-8370-C8E97343F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6" b="26076"/>
          <a:stretch/>
        </p:blipFill>
        <p:spPr>
          <a:xfrm>
            <a:off x="-79920" y="-184592"/>
            <a:ext cx="13681520" cy="8141585"/>
          </a:xfrm>
          <a:prstGeom prst="rect">
            <a:avLst/>
          </a:prstGeom>
          <a:solidFill>
            <a:srgbClr val="6BC5E9"/>
          </a:solidFill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8610E1FF-F1CB-3143-A835-AC77A476B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6675" y="1370155"/>
            <a:ext cx="7538602" cy="390869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15756" tIns="57877" rIns="115756" bIns="5787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_tradnl" sz="6000" b="1" cap="all" dirty="0">
                <a:solidFill>
                  <a:schemeClr val="bg1"/>
                </a:solidFill>
                <a:latin typeface="Lato" panose="020F0502020204030203" pitchFamily="34" charset="77"/>
                <a:cs typeface="Stajn Pro bold"/>
              </a:rPr>
              <a:t>Ayudamos 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6000" b="1" cap="all" dirty="0">
                <a:solidFill>
                  <a:schemeClr val="bg1"/>
                </a:solidFill>
                <a:latin typeface="Lato" panose="020F0502020204030203" pitchFamily="34" charset="77"/>
                <a:cs typeface="Stajn Pro bold"/>
              </a:rPr>
              <a:t>a que crezcas 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6000" b="1" cap="all" dirty="0">
                <a:solidFill>
                  <a:schemeClr val="bg1"/>
                </a:solidFill>
                <a:latin typeface="Lato" panose="020F0502020204030203" pitchFamily="34" charset="77"/>
                <a:cs typeface="Stajn Pro bold"/>
              </a:rPr>
              <a:t>más rentable...</a:t>
            </a:r>
            <a:endParaRPr lang="es-ES_tradnl" sz="4000" b="1" cap="all" dirty="0">
              <a:solidFill>
                <a:schemeClr val="bg1"/>
              </a:solidFill>
              <a:latin typeface="Lato" panose="020F0502020204030203" pitchFamily="34" charset="77"/>
              <a:cs typeface="Stajn Pro bold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3200" dirty="0">
                <a:solidFill>
                  <a:schemeClr val="bg1"/>
                </a:solidFill>
                <a:latin typeface="Lato Light" panose="020F0302020204030203" pitchFamily="34" charset="77"/>
                <a:cs typeface="Stajn Pro bold"/>
              </a:rPr>
              <a:t>669.1360900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3200" dirty="0" err="1">
                <a:solidFill>
                  <a:schemeClr val="bg1"/>
                </a:solidFill>
                <a:latin typeface="Lato Light" panose="020F0302020204030203" pitchFamily="34" charset="77"/>
                <a:cs typeface="Stajn Pro bold"/>
              </a:rPr>
              <a:t>nando@ideasfrescas.com.mx</a:t>
            </a:r>
            <a:endParaRPr lang="es-ES_tradnl" sz="3200" dirty="0">
              <a:solidFill>
                <a:schemeClr val="bg1"/>
              </a:solidFill>
              <a:latin typeface="Lato Light" panose="020F0302020204030203" pitchFamily="34" charset="77"/>
              <a:cs typeface="Stajn Pro bold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3200" dirty="0" err="1">
                <a:solidFill>
                  <a:schemeClr val="bg1"/>
                </a:solidFill>
                <a:latin typeface="Lato Light" panose="020F0302020204030203" pitchFamily="34" charset="77"/>
                <a:cs typeface="Stajn Pro bold"/>
              </a:rPr>
              <a:t>www.ideasfrescas.com.mx</a:t>
            </a:r>
            <a:endParaRPr lang="es-ES_tradnl" sz="3200" dirty="0">
              <a:solidFill>
                <a:schemeClr val="bg1"/>
              </a:solidFill>
              <a:latin typeface="Lato Light" panose="020F0302020204030203" pitchFamily="34" charset="77"/>
              <a:cs typeface="Stajn Pro bold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3200" dirty="0">
                <a:solidFill>
                  <a:schemeClr val="bg1"/>
                </a:solidFill>
                <a:latin typeface="Lato Light" panose="020F0302020204030203" pitchFamily="34" charset="77"/>
                <a:cs typeface="Stajn Pro bold"/>
              </a:rPr>
              <a:t>@</a:t>
            </a:r>
            <a:r>
              <a:rPr lang="es-ES_tradnl" sz="3200" dirty="0" err="1">
                <a:solidFill>
                  <a:schemeClr val="bg1"/>
                </a:solidFill>
                <a:latin typeface="Lato Light" panose="020F0302020204030203" pitchFamily="34" charset="77"/>
                <a:cs typeface="Stajn Pro bold"/>
              </a:rPr>
              <a:t>ideasfrescas</a:t>
            </a:r>
            <a:endParaRPr lang="es-ES_tradnl" sz="3200" dirty="0">
              <a:solidFill>
                <a:schemeClr val="bg1"/>
              </a:solidFill>
              <a:latin typeface="Lato Light" panose="020F0302020204030203" pitchFamily="34" charset="77"/>
              <a:cs typeface="Stajn Pro bold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38DFF41-AFA7-E44E-87C4-9DE5498708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 b="3269"/>
          <a:stretch/>
        </p:blipFill>
        <p:spPr>
          <a:xfrm>
            <a:off x="5405395" y="6011229"/>
            <a:ext cx="2291549" cy="94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36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94794</TotalTime>
  <Words>152</Words>
  <Application>Microsoft Macintosh PowerPoint</Application>
  <PresentationFormat>Personalizado</PresentationFormat>
  <Paragraphs>26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8" baseType="lpstr">
      <vt:lpstr>Arial</vt:lpstr>
      <vt:lpstr>Lato</vt:lpstr>
      <vt:lpstr>Lato Black</vt:lpstr>
      <vt:lpstr>Lato Hairline</vt:lpstr>
      <vt:lpstr>Lato Light</vt:lpstr>
      <vt:lpstr>Lucida Grande</vt:lpstr>
      <vt:lpstr>Playfair Display</vt:lpstr>
      <vt:lpstr>Roboto</vt:lpstr>
      <vt:lpstr>Roboto Light</vt:lpstr>
      <vt:lpstr>Roboto Thin</vt:lpstr>
      <vt:lpstr>Stajn Pro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Ideas Frescas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Ideas Frescas®</dc:creator>
  <cp:keywords/>
  <dc:description/>
  <cp:lastModifiedBy>Fernando Fuentevilla</cp:lastModifiedBy>
  <cp:revision>974</cp:revision>
  <cp:lastPrinted>2016-11-24T18:12:18Z</cp:lastPrinted>
  <dcterms:created xsi:type="dcterms:W3CDTF">2011-07-21T21:27:51Z</dcterms:created>
  <dcterms:modified xsi:type="dcterms:W3CDTF">2025-01-22T01:36:08Z</dcterms:modified>
  <cp:category/>
</cp:coreProperties>
</file>