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1" r:id="rId16"/>
    <p:sldId id="272" r:id="rId17"/>
    <p:sldId id="273" r:id="rId18"/>
    <p:sldId id="274" r:id="rId19"/>
    <p:sldId id="280" r:id="rId20"/>
    <p:sldId id="281" r:id="rId21"/>
    <p:sldId id="282" r:id="rId22"/>
    <p:sldId id="283" r:id="rId23"/>
    <p:sldId id="284" r:id="rId24"/>
    <p:sldId id="278" r:id="rId25"/>
    <p:sldId id="27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9399E-2CCE-4446-9EDF-F6A97E3FE65A}" type="datetimeFigureOut">
              <a:rPr lang="es-MX" smtClean="0"/>
              <a:t>19/08/2025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/>
              <a:t>RDP Consultoría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982D-2928-4891-AA75-FF56EAD734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1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6CE70-D955-4BBA-83B6-CD78CA4B4BCC}" type="datetimeFigureOut">
              <a:rPr lang="es-MX" smtClean="0"/>
              <a:t>19/08/2025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/>
              <a:t>RDP Consultoría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5B38-5DA3-4C3F-B6AE-B535216803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965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9440-7160-43E2-A115-F10004653389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13C-C2A0-4B11-9051-677F2FEB33DF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215-6066-4640-AFED-A89F0C23907A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701C-9AA8-4FA3-B87F-C782D59E6E21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4CAE-D8FC-4DB0-A2D8-495D455C47F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4DAC-0CC9-4E7A-95D0-9BE4F2492492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2BAC-49C5-4CDF-ACB7-4AD1E085DA9E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8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9A3E-00DA-4267-986D-5A9FC9796EA4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262A-A1CA-4FF6-88AE-31C43D07F945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AC0-DA94-4190-9BDB-0C27D500BF11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0C21-2375-441F-9F95-0A70A6D19E66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RDP Consultoría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6F21-E550-460F-8BBB-DD8B83A9879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RDP Consultoría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129449" y="3885822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RDP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Consultoría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9" y="311830"/>
            <a:ext cx="1490690" cy="2458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311"/>
            <a:ext cx="5541791" cy="2381238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26880" y="6492875"/>
            <a:ext cx="2865120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50558" y="142833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subcontratos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8" y="816163"/>
            <a:ext cx="11090881" cy="57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428104" y="192709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estimaciones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4" y="723207"/>
            <a:ext cx="11335789" cy="58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56953" y="189055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avance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físico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y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financiero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3" y="719553"/>
            <a:ext cx="11012977" cy="57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489233" y="192709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facturación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proveedores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3" y="723207"/>
            <a:ext cx="11213532" cy="57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488175" y="193462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facturación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clientes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5" y="723960"/>
            <a:ext cx="11215647" cy="57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3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56951" y="156388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del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sistema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Comercialización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viviendas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1" y="843274"/>
            <a:ext cx="10980189" cy="57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482137" y="146808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del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sistema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Comercialización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viviendas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7" y="777182"/>
            <a:ext cx="11025253" cy="57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332510" y="192709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del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sistema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Comercialización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viviendas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0" y="836497"/>
            <a:ext cx="11480031" cy="56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332510" y="192709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del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sistema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Comercialización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viviendas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2" y="842703"/>
            <a:ext cx="11343713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315884" y="100084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indicadores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obra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50" y="690327"/>
            <a:ext cx="10323297" cy="58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6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2853091" y="289390"/>
            <a:ext cx="6314017" cy="630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Qué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Power BI?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93382" y="6492875"/>
            <a:ext cx="2798617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4319" y="995222"/>
            <a:ext cx="114715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Power BI es una solución de Business </a:t>
            </a:r>
            <a:r>
              <a:rPr lang="es-MX" sz="1700" dirty="0" err="1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Intelligence</a:t>
            </a:r>
            <a:r>
              <a:rPr lang="es-MX" sz="1700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 (BI) desarrollada por Microsoft para permitir a las empresas consolidar, analizar, visualizar y difundir sus datos.</a:t>
            </a:r>
          </a:p>
          <a:p>
            <a:r>
              <a:rPr lang="es-MX" sz="1700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Es una herramienta de visualización de datos para crear tableros personalizados y distribuirlos dentro de una empresa.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74" y="3173212"/>
            <a:ext cx="5523809" cy="26285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2631" y="2612738"/>
            <a:ext cx="57274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Descubre como Microsoft Power BI puede transformar tu sistema ERP:</a:t>
            </a:r>
          </a:p>
          <a:p>
            <a:endParaRPr lang="es-MX" sz="1600" dirty="0">
              <a:solidFill>
                <a:srgbClr val="F3C910"/>
              </a:solidFill>
              <a:latin typeface="Segoe UI Semibold" panose="020B0702040204020203" pitchFamily="34" charset="0"/>
              <a:ea typeface="Segoe UI Light" charset="0"/>
              <a:cs typeface="Segoe UI Semibold" panose="020B07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Paneles personalizados para tu empresa.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Integración perfecta con el ERP de Neodata.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Información en tiempo real para decisiones rápidas.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Implementación de múltiples paneles para equipos diversos.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Solución rentable para empresas de todos los tamaños.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Consolidación de la información en un solo tablero.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Generar informes para representar de manera gráfica los datos y realizar análisis de forma rápida y sencilla.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Aprovechamiento y explotación real de los datos capturados en su ERP.</a:t>
            </a:r>
          </a:p>
        </p:txBody>
      </p:sp>
    </p:spTree>
    <p:extLst>
      <p:ext uri="{BB962C8B-B14F-4D97-AF65-F5344CB8AC3E}">
        <p14:creationId xmlns:p14="http://schemas.microsoft.com/office/powerpoint/2010/main" val="296690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F3CAD-2A65-C21E-551A-D4861ECE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A18F5B-6E26-9C08-6B7D-899FC6A9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816109-2159-5A1B-1AA8-84EFF9312E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884" y="100084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indicadores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obra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9A3D25-331E-FBAB-EFE7-88599E15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A181A7-72F6-180A-B31D-20F1E052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52" y="644135"/>
            <a:ext cx="10394520" cy="58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AD5E6-F162-430D-536E-37B16F45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FC06D0-1900-7642-2EAD-547116CB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8A15BFF-0269-F480-8A4C-AF1245ADAB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884" y="100084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razones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financieras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8D8888-2684-152E-4EB9-81ED48F9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432A73-955D-B0B2-ECDC-3EB080DE9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22" y="730666"/>
            <a:ext cx="10279782" cy="57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2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46523-9ECB-DA34-CE87-CFE94108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11AA90-6F62-F1AE-BE12-F76525A0C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C16F06-5F10-6B03-8929-6656B1374C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884" y="100084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información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por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partida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03CB04-C9C9-B0E1-332C-AAFC92D1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34BA1C-2EE2-8DD6-E016-90017F9B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7" y="730666"/>
            <a:ext cx="11104344" cy="56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E14295-51A9-557B-B726-55B2D74C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C0B07E-D69D-D096-B195-49278DC25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391D9FD-8215-2F84-A89F-6FFEE7ABDE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884" y="100084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 gráficas comparativas de avance.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FBD8BB-8583-AD4B-7189-3014BB72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87E170-D7AF-CDB3-1B27-4E3CA141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1" y="682266"/>
            <a:ext cx="10546080" cy="58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455515" y="635452"/>
            <a:ext cx="8276823" cy="976893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Servicio Web de Power BI</a:t>
            </a:r>
          </a:p>
        </p:txBody>
      </p:sp>
      <p:sp>
        <p:nvSpPr>
          <p:cNvPr id="7" name="Subtítulo 6"/>
          <p:cNvSpPr txBox="1">
            <a:spLocks/>
          </p:cNvSpPr>
          <p:nvPr/>
        </p:nvSpPr>
        <p:spPr>
          <a:xfrm>
            <a:off x="1217141" y="2155371"/>
            <a:ext cx="9144000" cy="350055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Servicio en línea de Power BI que permite visualizar informes elaborados en Power BI Desktop.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ser un servicio en línea puedes acceder desde cualquier lugar donde se cuente con internet.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informes se actualizan en automático.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puede empezar con una cuenta gratuita.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requiere de una cuenta de Power BI Pro cuando necesitamos compartir los reportes con distintos usuarios y esta cuenta tiene un costo.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Informes interactivos.</a:t>
            </a:r>
          </a:p>
        </p:txBody>
      </p:sp>
    </p:spTree>
    <p:extLst>
      <p:ext uri="{BB962C8B-B14F-4D97-AF65-F5344CB8AC3E}">
        <p14:creationId xmlns:p14="http://schemas.microsoft.com/office/powerpoint/2010/main" val="379387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847400" y="246994"/>
            <a:ext cx="8276823" cy="976893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Power BI Mobile</a:t>
            </a:r>
          </a:p>
        </p:txBody>
      </p:sp>
      <p:sp>
        <p:nvSpPr>
          <p:cNvPr id="7" name="Subtítulo 6"/>
          <p:cNvSpPr txBox="1">
            <a:spLocks/>
          </p:cNvSpPr>
          <p:nvPr/>
        </p:nvSpPr>
        <p:spPr>
          <a:xfrm>
            <a:off x="1235803" y="1470881"/>
            <a:ext cx="9144000" cy="22673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Aplicación que se puede descargar de la App Store de Apple o desde Google Play para Android.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Permite visualizar los informes o tableros desde el celular.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requiere una cuenta de Power BI Pro la cual tiene un costo.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49" y="3848991"/>
            <a:ext cx="1487318" cy="23754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751" y="3848991"/>
            <a:ext cx="1458882" cy="23754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842" y="3848991"/>
            <a:ext cx="1466381" cy="23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8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ágrima 4"/>
          <p:cNvSpPr/>
          <p:nvPr/>
        </p:nvSpPr>
        <p:spPr>
          <a:xfrm>
            <a:off x="955965" y="2682460"/>
            <a:ext cx="2360815" cy="2385752"/>
          </a:xfrm>
          <a:prstGeom prst="teardrop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9210" y="843364"/>
            <a:ext cx="537357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3C91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RDP </a:t>
            </a:r>
            <a:r>
              <a:rPr lang="en-US" dirty="0" err="1">
                <a:solidFill>
                  <a:srgbClr val="F3C91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Consultoría</a:t>
            </a:r>
            <a:endParaRPr lang="en-US" dirty="0">
              <a:solidFill>
                <a:srgbClr val="F3C91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8322" y="1672419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>
              <a:defRPr/>
            </a:pP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Desarrollo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reportes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Power BI</a:t>
            </a:r>
          </a:p>
        </p:txBody>
      </p:sp>
      <p:pic>
        <p:nvPicPr>
          <p:cNvPr id="10" name="Gráfico 43">
            <a:extLst>
              <a:ext uri="{FF2B5EF4-FFF2-40B4-BE49-F238E27FC236}">
                <a16:creationId xmlns:a16="http://schemas.microsoft.com/office/drawing/2014/main" id="{0619AED1-21BB-2BA9-4E61-94E0CBA01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03" y="3357967"/>
            <a:ext cx="1034738" cy="1034738"/>
          </a:xfrm>
          <a:prstGeom prst="rect">
            <a:avLst/>
          </a:prstGeom>
        </p:spPr>
      </p:pic>
      <p:sp>
        <p:nvSpPr>
          <p:cNvPr id="11" name="Kotak Teks 17">
            <a:extLst>
              <a:ext uri="{FF2B5EF4-FFF2-40B4-BE49-F238E27FC236}">
                <a16:creationId xmlns:a16="http://schemas.microsoft.com/office/drawing/2014/main" id="{3F63CD2C-2D00-4DE3-9BA7-7661DE419165}"/>
              </a:ext>
            </a:extLst>
          </p:cNvPr>
          <p:cNvSpPr txBox="1"/>
          <p:nvPr/>
        </p:nvSpPr>
        <p:spPr>
          <a:xfrm>
            <a:off x="1173087" y="5168713"/>
            <a:ext cx="175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FFC000"/>
                </a:solidFill>
                <a:latin typeface="Cocomat Pro" pitchFamily="2" charset="0"/>
                <a:cs typeface="Poppins SemiBold" panose="00000700000000000000" pitchFamily="50" charset="0"/>
              </a:rPr>
              <a:t>email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05CCD7D-6145-4D21-85DF-B4CDBD1EE886}"/>
              </a:ext>
            </a:extLst>
          </p:cNvPr>
          <p:cNvSpPr txBox="1"/>
          <p:nvPr/>
        </p:nvSpPr>
        <p:spPr>
          <a:xfrm>
            <a:off x="663276" y="5524447"/>
            <a:ext cx="2946192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400" b="1" dirty="0">
                <a:solidFill>
                  <a:srgbClr val="FFC000"/>
                </a:solidFill>
                <a:latin typeface="Cocomat Pro Bold" pitchFamily="2" charset="0"/>
                <a:cs typeface="Poppins ExtraLight" panose="00000300000000000000" pitchFamily="50" charset="0"/>
              </a:rPr>
              <a:t>rigoberto.diaz.prz@gmail.com</a:t>
            </a:r>
            <a:endParaRPr lang="es-ES_tradnl" sz="1400" b="1" dirty="0">
              <a:solidFill>
                <a:srgbClr val="FFC000"/>
              </a:solidFill>
              <a:latin typeface="Cocomat Pro Bold" pitchFamily="2" charset="0"/>
            </a:endParaRPr>
          </a:p>
        </p:txBody>
      </p:sp>
      <p:sp>
        <p:nvSpPr>
          <p:cNvPr id="14" name="Lágrima 13"/>
          <p:cNvSpPr/>
          <p:nvPr/>
        </p:nvSpPr>
        <p:spPr>
          <a:xfrm>
            <a:off x="4915589" y="2682460"/>
            <a:ext cx="2360815" cy="2385752"/>
          </a:xfrm>
          <a:prstGeom prst="teardrop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Lágrima 14"/>
          <p:cNvSpPr/>
          <p:nvPr/>
        </p:nvSpPr>
        <p:spPr>
          <a:xfrm>
            <a:off x="8722823" y="2682460"/>
            <a:ext cx="2360815" cy="2385752"/>
          </a:xfrm>
          <a:prstGeom prst="teardrop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Kotak Teks 17">
            <a:extLst>
              <a:ext uri="{FF2B5EF4-FFF2-40B4-BE49-F238E27FC236}">
                <a16:creationId xmlns:a16="http://schemas.microsoft.com/office/drawing/2014/main" id="{3F63CD2C-2D00-4DE3-9BA7-7661DE419165}"/>
              </a:ext>
            </a:extLst>
          </p:cNvPr>
          <p:cNvSpPr txBox="1"/>
          <p:nvPr/>
        </p:nvSpPr>
        <p:spPr>
          <a:xfrm>
            <a:off x="5209447" y="5171879"/>
            <a:ext cx="175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err="1">
                <a:solidFill>
                  <a:srgbClr val="FFC000"/>
                </a:solidFill>
                <a:latin typeface="Cocomat Pro" pitchFamily="2" charset="0"/>
                <a:cs typeface="Poppins SemiBold" panose="00000700000000000000" pitchFamily="50" charset="0"/>
              </a:rPr>
              <a:t>Whatsapp</a:t>
            </a:r>
            <a:endParaRPr lang="es-ES_tradnl" sz="2000" dirty="0">
              <a:solidFill>
                <a:srgbClr val="FFC000"/>
              </a:solidFill>
              <a:latin typeface="Cocomat Pro" pitchFamily="2" charset="0"/>
              <a:cs typeface="Poppins SemiBold" panose="00000700000000000000" pitchFamily="50" charset="0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05CCD7D-6145-4D21-85DF-B4CDBD1EE886}"/>
              </a:ext>
            </a:extLst>
          </p:cNvPr>
          <p:cNvSpPr txBox="1"/>
          <p:nvPr/>
        </p:nvSpPr>
        <p:spPr>
          <a:xfrm>
            <a:off x="4699636" y="5527613"/>
            <a:ext cx="2946192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400" b="1" dirty="0">
                <a:solidFill>
                  <a:srgbClr val="FFC000"/>
                </a:solidFill>
                <a:latin typeface="Cocomat Pro Bold" pitchFamily="2" charset="0"/>
              </a:rPr>
              <a:t>+52 55 1652 2684</a:t>
            </a:r>
          </a:p>
        </p:txBody>
      </p:sp>
      <p:sp>
        <p:nvSpPr>
          <p:cNvPr id="18" name="Kotak Teks 17">
            <a:extLst>
              <a:ext uri="{FF2B5EF4-FFF2-40B4-BE49-F238E27FC236}">
                <a16:creationId xmlns:a16="http://schemas.microsoft.com/office/drawing/2014/main" id="{3F63CD2C-2D00-4DE3-9BA7-7661DE419165}"/>
              </a:ext>
            </a:extLst>
          </p:cNvPr>
          <p:cNvSpPr txBox="1"/>
          <p:nvPr/>
        </p:nvSpPr>
        <p:spPr>
          <a:xfrm>
            <a:off x="9082513" y="5168713"/>
            <a:ext cx="175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rgbClr val="FFC000"/>
                </a:solidFill>
                <a:latin typeface="Cocomat Pro" pitchFamily="2" charset="0"/>
                <a:cs typeface="Poppins SemiBold" panose="00000700000000000000" pitchFamily="50" charset="0"/>
              </a:rPr>
              <a:t>Ubicación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05CCD7D-6145-4D21-85DF-B4CDBD1EE886}"/>
              </a:ext>
            </a:extLst>
          </p:cNvPr>
          <p:cNvSpPr txBox="1"/>
          <p:nvPr/>
        </p:nvSpPr>
        <p:spPr>
          <a:xfrm>
            <a:off x="8572702" y="5524447"/>
            <a:ext cx="2946192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400" b="1" dirty="0">
                <a:solidFill>
                  <a:srgbClr val="FFC000"/>
                </a:solidFill>
                <a:latin typeface="Cocomat Pro Bold" pitchFamily="2" charset="0"/>
              </a:rPr>
              <a:t>CDMX</a:t>
            </a:r>
          </a:p>
        </p:txBody>
      </p:sp>
      <p:pic>
        <p:nvPicPr>
          <p:cNvPr id="20" name="Gráfico 37">
            <a:extLst>
              <a:ext uri="{FF2B5EF4-FFF2-40B4-BE49-F238E27FC236}">
                <a16:creationId xmlns:a16="http://schemas.microsoft.com/office/drawing/2014/main" id="{4872CA78-7F26-9A17-D521-FB36AF3D5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1328" y="3348097"/>
            <a:ext cx="1046488" cy="1054477"/>
          </a:xfrm>
          <a:prstGeom prst="rect">
            <a:avLst/>
          </a:prstGeom>
        </p:spPr>
      </p:pic>
      <p:pic>
        <p:nvPicPr>
          <p:cNvPr id="21" name="Gráfico 41">
            <a:extLst>
              <a:ext uri="{FF2B5EF4-FFF2-40B4-BE49-F238E27FC236}">
                <a16:creationId xmlns:a16="http://schemas.microsoft.com/office/drawing/2014/main" id="{69E87A12-A9B6-84AB-D734-E0DD0AB011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0973" y="3348097"/>
            <a:ext cx="734711" cy="10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702425" y="354536"/>
            <a:ext cx="10615351" cy="630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Desarrollo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reportes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ejecutivos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personalizados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4320" y="1255222"/>
            <a:ext cx="11471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En RDP Consultoría nos dedicamos al desarrollo de reportes en Power BI conectándolos con los sistemas de Neodata, explotando los datos para hacer más sencilla su lectura a través de gráficas y tablas dentro de tableros de control.</a:t>
            </a:r>
          </a:p>
          <a:p>
            <a:pPr algn="just"/>
            <a:r>
              <a:rPr lang="es-MX" sz="1600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Tenemos más de 20 años de experiencia en el uso e implementación de los sistemas de Neodata, hemos participado en múltiples implementaciones en diversos tipos de constructoras e inmobiliarias a lo largo de la República Mexicana y conocemos de forma amplia la estructura de tablas de las bases de datos de éste ERP, lo cual nos permite extraer los datos necesarios para el armado de los tableros.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4320" y="3268809"/>
            <a:ext cx="5353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F3C910"/>
                </a:solidFill>
                <a:latin typeface="Segoe UI Semibold" panose="020B0702040204020203" pitchFamily="34" charset="0"/>
                <a:ea typeface="Segoe UI Light" charset="0"/>
                <a:cs typeface="Segoe UI Semibold" panose="020B0702040204020203" pitchFamily="34" charset="0"/>
              </a:rPr>
              <a:t>Los reportes que desarrollamos tienen las siguientes ventajas:</a:t>
            </a:r>
          </a:p>
          <a:p>
            <a:endParaRPr lang="es-MX" sz="1600" dirty="0">
              <a:solidFill>
                <a:srgbClr val="F3C910"/>
              </a:solidFill>
              <a:latin typeface="Segoe UI Semibold" panose="020B0702040204020203" pitchFamily="34" charset="0"/>
              <a:ea typeface="Segoe UI Light" charset="0"/>
              <a:cs typeface="Segoe UI Semibold" panose="020B07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Conexión automática con las bases de datos de Neodata que se encuentren alojadas en servidores físicos o en Azure (nube de Microsoft).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Actualización de los tableros en tiempo real.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Posibilidad de combinar información que proviene desde otra fuente de datos como Excel con la de la base de datos SQL del ERP.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Consolidación de la información cuando se tienen más de una base de datos.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srgbClr val="F3C910"/>
                </a:solidFill>
                <a:latin typeface="Segoe UI" panose="020B0502040204020203" pitchFamily="34" charset="0"/>
                <a:ea typeface="Segoe UI Light" charset="0"/>
                <a:cs typeface="Segoe UI" panose="020B0502040204020203" pitchFamily="34" charset="0"/>
              </a:rPr>
              <a:t>Reportes a la medida que contienen los indicadores y datos que solicita el cliente para la toma de decisiones.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938" y="3410125"/>
            <a:ext cx="6376557" cy="18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657487" y="192709"/>
            <a:ext cx="10615351" cy="630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 algn="l">
              <a:defRPr/>
            </a:pP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Reportes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estados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financieros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con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indicadores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del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periodo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actual,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comparado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contra el </a:t>
            </a:r>
            <a:r>
              <a:rPr lang="en-US" sz="2000" dirty="0" err="1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periodo</a:t>
            </a: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anterior.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87" y="1016304"/>
            <a:ext cx="10789138" cy="54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25086" y="286834"/>
            <a:ext cx="10615351" cy="630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balance general,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presentando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información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agrupada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unidad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negocios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" y="967402"/>
            <a:ext cx="10979728" cy="55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05917" y="229358"/>
            <a:ext cx="10615351" cy="630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flujo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Proyecto.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7" y="1089602"/>
            <a:ext cx="11056752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415637" y="314389"/>
            <a:ext cx="10615351" cy="630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contables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consolidados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para el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manejo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más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una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base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datos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994957"/>
            <a:ext cx="11214056" cy="54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4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588436" y="248272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con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indicadores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financieros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6" y="823595"/>
            <a:ext cx="10908066" cy="57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99" y="153729"/>
            <a:ext cx="10615351" cy="5304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3C91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eportes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con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indicadores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subcontratos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368444" y="6492875"/>
            <a:ext cx="2823555" cy="3651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RDP </a:t>
            </a:r>
            <a:r>
              <a:rPr lang="en-US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Consultoría</a:t>
            </a:r>
            <a:endParaRPr lang="en-US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784103"/>
            <a:ext cx="11062251" cy="57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30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415</TotalTime>
  <Words>710</Words>
  <Application>Microsoft Office PowerPoint</Application>
  <PresentationFormat>Panorámica</PresentationFormat>
  <Paragraphs>89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Cocomat Pro</vt:lpstr>
      <vt:lpstr>Cocomat Pro Bold</vt:lpstr>
      <vt:lpstr>Segoe UI</vt:lpstr>
      <vt:lpstr>Segoe UI Black</vt:lpstr>
      <vt:lpstr>Segoe UI Semibold</vt:lpstr>
      <vt:lpstr>Wingdings</vt:lpstr>
      <vt:lpstr>Custom Design</vt:lpstr>
      <vt:lpstr>RDP Consultoría</vt:lpstr>
      <vt:lpstr>¿Qué es Power BI?</vt:lpstr>
      <vt:lpstr>Desarrollo de reportes ejecutivos personalizados</vt:lpstr>
      <vt:lpstr>Reportes de estados financieros con indicadores del periodo actual, comparado contra el periodo anterior.</vt:lpstr>
      <vt:lpstr>Reportes de balance general, presentando información agrupada por unidad de negocios.</vt:lpstr>
      <vt:lpstr>Reportes de flujo por Proyecto.</vt:lpstr>
      <vt:lpstr>Reportes contables consolidados para el manejo de más de una base de datos.</vt:lpstr>
      <vt:lpstr>Reportes con indicadores financieros.</vt:lpstr>
      <vt:lpstr>Reportes con indicadores de subcontratos.</vt:lpstr>
      <vt:lpstr>Reportes de subcontratos.</vt:lpstr>
      <vt:lpstr>Reportes de estimaciones.</vt:lpstr>
      <vt:lpstr>Reportes de avance físico y financiero.</vt:lpstr>
      <vt:lpstr>Reportes de facturación de proveedores.</vt:lpstr>
      <vt:lpstr>Reportes de facturación a clientes.</vt:lpstr>
      <vt:lpstr>Reportes del sistema de Comercialización de viviendas.</vt:lpstr>
      <vt:lpstr>Reportes del sistema de Comercialización de viviendas.</vt:lpstr>
      <vt:lpstr>Reportes del sistema de Comercialización de viviendas.</vt:lpstr>
      <vt:lpstr>Reportes del sistema de Comercialización de viviendas.</vt:lpstr>
      <vt:lpstr>Reportes con indicadores de obra.</vt:lpstr>
      <vt:lpstr>Reportes con indicadores de obra.</vt:lpstr>
      <vt:lpstr>Reportes con razones financieras.</vt:lpstr>
      <vt:lpstr>Reportes con información por partida.</vt:lpstr>
      <vt:lpstr>Reportes con gráficas comparativas de avance.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reportes en Power BI</dc:title>
  <dc:creator>Rigoberto Diaz</dc:creator>
  <cp:lastModifiedBy>Office</cp:lastModifiedBy>
  <cp:revision>31</cp:revision>
  <dcterms:created xsi:type="dcterms:W3CDTF">2024-10-17T20:01:42Z</dcterms:created>
  <dcterms:modified xsi:type="dcterms:W3CDTF">2025-08-20T05:04:57Z</dcterms:modified>
</cp:coreProperties>
</file>